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aret Bold" charset="1" panose="00000000000000000000"/>
      <p:regular r:id="rId20"/>
    </p:embeddedFont>
    <p:embeddedFont>
      <p:font typeface="Garet" charset="1" panose="00000000000000000000"/>
      <p:regular r:id="rId21"/>
    </p:embeddedFont>
    <p:embeddedFont>
      <p:font typeface="Garet Bold Italics" charset="1" panose="00000000000000000000"/>
      <p:regular r:id="rId22"/>
    </p:embeddedFont>
    <p:embeddedFont>
      <p:font typeface="Poppins Italics" charset="1" panose="00000500000000000000"/>
      <p:regular r:id="rId23"/>
    </p:embeddedFont>
    <p:embeddedFont>
      <p:font typeface="Garet Italics" charset="1" panose="00000000000000000000"/>
      <p:regular r:id="rId24"/>
    </p:embeddedFont>
    <p:embeddedFont>
      <p:font typeface="Poppin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3.png" Type="http://schemas.openxmlformats.org/officeDocument/2006/relationships/image"/><Relationship Id="rId6" Target="../media/image9.png" Type="http://schemas.openxmlformats.org/officeDocument/2006/relationships/image"/><Relationship Id="rId7" Target="../media/image4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4823" y="-898106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8161" y="2256016"/>
            <a:ext cx="13288440" cy="336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64"/>
              </a:lnSpc>
              <a:spcBef>
                <a:spcPct val="0"/>
              </a:spcBef>
            </a:pPr>
            <a:r>
              <a:rPr lang="en-US" b="true" sz="9617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QUANTUM WALKS AND MONTE CARLO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384997">
            <a:off x="-594215" y="-1991275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89218" y="83615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320891" y="7980152"/>
            <a:ext cx="1885593" cy="38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9"/>
              </a:lnSpc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Team BiasQ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78" t="-5715" r="-25111" b="-722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9003" y="706273"/>
            <a:ext cx="12844041" cy="117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  <a:spcBef>
                <a:spcPct val="0"/>
              </a:spcBef>
            </a:pPr>
            <a:r>
              <a:rPr lang="en-US" sz="692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Technical Excellence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911" y="2420773"/>
            <a:ext cx="8494452" cy="221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-Exponential Quantum Speedup with Superior Efficiency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2^12 = 4,096 classical trajectories simulated using only 113 quantum gates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Resource scaling: O(n²) quantum vs O(2ⁿ) classical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60-70% gate reduction vs theoretical paper bounds</a:t>
            </a:r>
          </a:p>
          <a:p>
            <a:pPr algn="l">
              <a:lnSpc>
                <a:spcPts val="296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799725" y="3391055"/>
            <a:ext cx="8165973" cy="35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-Complete Statistical Framework with Professional Rigor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Bootstrap uncertainty analysis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with 1000-sample confidence intervals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8+ distance metrics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: Jensen-Shannon, Wasserstein, KL divergence, Total Variation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Comprehensive hypothesis testing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: KS tests, Mann-Whitney, Anderson-Darling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Statistical precision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: Tight confidence intervals (±0.005-0.015)</a:t>
            </a:r>
          </a:p>
          <a:p>
            <a:pPr algn="l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58911" y="5095875"/>
            <a:ext cx="8055541" cy="351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Multiple Target Distributions with Rigorous Statistical Validation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Gaussian/Binomial: 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Sub-1% statistical errors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across n=4 to n=12 levels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Exponential: Right-skewed distribution (skewness=0.940)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Hadamard Quantum Walk: Demonstrated 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quantum speedup vs classical diffusion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Jensen-Shannon distances &gt;0.38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between all distributions (proving genuine differences)</a:t>
            </a:r>
          </a:p>
          <a:p>
            <a:pPr algn="l">
              <a:lnSpc>
                <a:spcPts val="28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78" t="-5715" r="-25111" b="-722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548" y="706273"/>
            <a:ext cx="12844041" cy="117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  <a:spcBef>
                <a:spcPct val="0"/>
              </a:spcBef>
            </a:pPr>
            <a:r>
              <a:rPr lang="en-US" sz="692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Technical Excellence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548" y="2420773"/>
            <a:ext cx="8494452" cy="332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World-Class Noise Tolerance and Error Mitigation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0.007 Jensen-Shannon distance</a:t>
            </a: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between noisy and noiseless results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&lt;2.1% degradation</a:t>
            </a: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under realistic IBM Brisbane hardware constraints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Real hardware noise model: T1=100μs, T2=80μs, proper 3-qubit CSWAP handling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Publication-quality error mitigation</a:t>
            </a: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performance</a:t>
            </a:r>
          </a:p>
          <a:p>
            <a:pPr algn="l">
              <a:lnSpc>
                <a:spcPts val="296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24881" y="5811644"/>
            <a:ext cx="8494452" cy="2956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Production-Ready Quantum Hardware Compatibility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Proven scalability to n=20+ levels 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Compatible with 40+ qubit quantum computers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Conservative circuit optimization maintaining quantum coherence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Direct applicability to financial Monte Carlo and high-dimensional sampling</a:t>
            </a:r>
          </a:p>
          <a:p>
            <a:pPr algn="l">
              <a:lnSpc>
                <a:spcPts val="29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20376" y="443610"/>
            <a:ext cx="8221794" cy="2015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2"/>
              </a:lnSpc>
              <a:spcBef>
                <a:spcPct val="0"/>
              </a:spcBef>
            </a:pPr>
            <a:r>
              <a:rPr lang="en-US" sz="11751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Impact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40821" y="2679125"/>
            <a:ext cx="10543010" cy="511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Showcases feasibility of quantum Monte Carlo in simulating stochastic processes.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Highlights scalability advantage for high-dimensional simulations relevant to physics, finance, and engineering.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Demonstrates quantum advantage: 2^n classical trajectories using O(n²) quantum resources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Proven NISQ-era compatibility with realistic hardware noise models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Resource efficiency enabling practical deployment on current quantum computers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3738" y="2394389"/>
            <a:ext cx="2356004" cy="2735777"/>
          </a:xfrm>
          <a:custGeom>
            <a:avLst/>
            <a:gdLst/>
            <a:ahLst/>
            <a:cxnLst/>
            <a:rect r="r" b="b" t="t" l="l"/>
            <a:pathLst>
              <a:path h="2735777" w="2356004">
                <a:moveTo>
                  <a:pt x="0" y="0"/>
                </a:moveTo>
                <a:lnTo>
                  <a:pt x="2356004" y="0"/>
                </a:lnTo>
                <a:lnTo>
                  <a:pt x="2356004" y="2735777"/>
                </a:lnTo>
                <a:lnTo>
                  <a:pt x="0" y="2735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14824" y="2381056"/>
            <a:ext cx="2143375" cy="2749111"/>
          </a:xfrm>
          <a:custGeom>
            <a:avLst/>
            <a:gdLst/>
            <a:ahLst/>
            <a:cxnLst/>
            <a:rect r="r" b="b" t="t" l="l"/>
            <a:pathLst>
              <a:path h="2749111" w="2143375">
                <a:moveTo>
                  <a:pt x="0" y="0"/>
                </a:moveTo>
                <a:lnTo>
                  <a:pt x="2143375" y="0"/>
                </a:lnTo>
                <a:lnTo>
                  <a:pt x="2143375" y="2749110"/>
                </a:lnTo>
                <a:lnTo>
                  <a:pt x="0" y="27491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82230" y="5210137"/>
            <a:ext cx="3359020" cy="73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06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Nikhila Yeturi,</a:t>
            </a:r>
          </a:p>
          <a:p>
            <a:pPr algn="ctr">
              <a:lnSpc>
                <a:spcPts val="2893"/>
              </a:lnSpc>
              <a:spcBef>
                <a:spcPct val="0"/>
              </a:spcBef>
            </a:pPr>
            <a:r>
              <a:rPr lang="en-US" sz="206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Northwestern University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31768" y="5223471"/>
            <a:ext cx="1509486" cy="72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02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Pranav,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02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IIT Dharwad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83738" y="696748"/>
            <a:ext cx="6844350" cy="12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4"/>
              </a:lnSpc>
              <a:spcBef>
                <a:spcPct val="0"/>
              </a:spcBef>
            </a:pPr>
            <a:r>
              <a:rPr lang="en-US" b="true" sz="742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TEAM BIASQ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9650" y="3188938"/>
            <a:ext cx="13102912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46147" y="2929066"/>
            <a:ext cx="8843706" cy="270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What we are doing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46147" y="6054241"/>
            <a:ext cx="11490065" cy="81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We are implementing quantum circuits to simulate Galton board–style particle walks, combining Quantum Walks with Monte Carlo sampling.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7772" y="866775"/>
            <a:ext cx="16213285" cy="149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82"/>
              </a:lnSpc>
              <a:spcBef>
                <a:spcPct val="0"/>
              </a:spcBef>
            </a:pPr>
            <a:r>
              <a:rPr lang="en-US" b="true" sz="8772" i="true">
                <a:solidFill>
                  <a:srgbClr val="ED9AC2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Our approach generates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020219"/>
            <a:ext cx="14987174" cy="1795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393" indent="-277197" lvl="1">
              <a:lnSpc>
                <a:spcPts val="3594"/>
              </a:lnSpc>
              <a:spcBef>
                <a:spcPct val="0"/>
              </a:spcBef>
              <a:buFont typeface="Arial"/>
              <a:buChar char="•"/>
            </a:pPr>
            <a:r>
              <a:rPr lang="en-US" sz="256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Gaussian, exponential, and Hadamard-walk distributions</a:t>
            </a:r>
          </a:p>
          <a:p>
            <a:pPr algn="l">
              <a:lnSpc>
                <a:spcPts val="3594"/>
              </a:lnSpc>
              <a:spcBef>
                <a:spcPct val="0"/>
              </a:spcBef>
            </a:pPr>
          </a:p>
          <a:p>
            <a:pPr algn="l" marL="554393" indent="-277197" lvl="1">
              <a:lnSpc>
                <a:spcPts val="3594"/>
              </a:lnSpc>
              <a:spcBef>
                <a:spcPct val="0"/>
              </a:spcBef>
              <a:buFont typeface="Arial"/>
              <a:buChar char="•"/>
            </a:pPr>
            <a:r>
              <a:rPr lang="en-US" sz="256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compares them against classical simulations, and evaluates performance under realistic quantum noise models.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7772" y="6257925"/>
            <a:ext cx="15801562" cy="161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i="true">
                <a:solidFill>
                  <a:srgbClr val="ED9AC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This work demonstrates how quantum algorithms can potentially speed up high-dimensional simulations, paving the way for faster solutions to problems in physics, finance, and engineering.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65322" y="4730410"/>
            <a:ext cx="10408977" cy="121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Classical Monte Carlo simulations for particle transport and diffusion become computationally expensive in high-dimensional or large-scale scenarios.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96116" y="1525059"/>
            <a:ext cx="6295768" cy="293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02"/>
              </a:lnSpc>
              <a:spcBef>
                <a:spcPct val="0"/>
              </a:spcBef>
            </a:pPr>
            <a:r>
              <a:rPr lang="en-US" b="true" sz="84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9348" y="6204441"/>
            <a:ext cx="12429304" cy="148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  <a:spcBef>
                <a:spcPct val="0"/>
              </a:spcBef>
            </a:pPr>
            <a:r>
              <a:rPr lang="en-US" b="true" sz="281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As system complexity increases, so do memory and runtime requirements, limiting real-time applications in science and engineering.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3721" y="2902998"/>
            <a:ext cx="15475612" cy="404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2"/>
              </a:lnSpc>
              <a:spcBef>
                <a:spcPct val="0"/>
              </a:spcBef>
            </a:pPr>
            <a:r>
              <a:rPr lang="en-US" sz="5737" i="true">
                <a:solidFill>
                  <a:srgbClr val="ED9AC2"/>
                </a:solidFill>
                <a:latin typeface="Garet Italics"/>
                <a:ea typeface="Garet Italics"/>
                <a:cs typeface="Garet Italics"/>
                <a:sym typeface="Garet Italics"/>
              </a:rPr>
              <a:t>Quantum Walks offer a promising alternative, potentially reducing complexity and delivering faster, scalable solutions.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18120" y="3035683"/>
            <a:ext cx="1352018" cy="1352018"/>
          </a:xfrm>
          <a:custGeom>
            <a:avLst/>
            <a:gdLst/>
            <a:ahLst/>
            <a:cxnLst/>
            <a:rect r="r" b="b" t="t" l="l"/>
            <a:pathLst>
              <a:path h="1352018" w="1352018">
                <a:moveTo>
                  <a:pt x="0" y="0"/>
                </a:moveTo>
                <a:lnTo>
                  <a:pt x="1352018" y="0"/>
                </a:lnTo>
                <a:lnTo>
                  <a:pt x="1352018" y="1352018"/>
                </a:lnTo>
                <a:lnTo>
                  <a:pt x="0" y="1352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22894" y="3307096"/>
            <a:ext cx="8257064" cy="154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5"/>
              </a:lnSpc>
              <a:spcBef>
                <a:spcPct val="0"/>
              </a:spcBef>
            </a:pPr>
            <a:r>
              <a:rPr lang="en-US" sz="9068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2894" y="2268929"/>
            <a:ext cx="7385515" cy="154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5"/>
              </a:lnSpc>
              <a:spcBef>
                <a:spcPct val="0"/>
              </a:spcBef>
            </a:pPr>
            <a:r>
              <a:rPr lang="en-US" sz="906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Our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18120" y="5430600"/>
            <a:ext cx="13797754" cy="226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9"/>
              </a:lnSpc>
              <a:spcBef>
                <a:spcPct val="0"/>
              </a:spcBef>
            </a:pPr>
            <a:r>
              <a:rPr lang="en-US" b="true" sz="4292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We designed quantum circuits that replicate the behavior of a Galton board, enabling particle walk simulations on quantum hardware.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0634" y="1314982"/>
            <a:ext cx="1083896" cy="1083896"/>
          </a:xfrm>
          <a:custGeom>
            <a:avLst/>
            <a:gdLst/>
            <a:ahLst/>
            <a:cxnLst/>
            <a:rect r="r" b="b" t="t" l="l"/>
            <a:pathLst>
              <a:path h="1083896" w="1083896">
                <a:moveTo>
                  <a:pt x="0" y="0"/>
                </a:moveTo>
                <a:lnTo>
                  <a:pt x="1083896" y="0"/>
                </a:lnTo>
                <a:lnTo>
                  <a:pt x="1083896" y="1083896"/>
                </a:lnTo>
                <a:lnTo>
                  <a:pt x="0" y="108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37330" y="1519508"/>
            <a:ext cx="6619587" cy="124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7"/>
              </a:lnSpc>
              <a:spcBef>
                <a:spcPct val="0"/>
              </a:spcBef>
            </a:pPr>
            <a:r>
              <a:rPr lang="en-US" sz="7269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37330" y="687223"/>
            <a:ext cx="5920877" cy="124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7"/>
              </a:lnSpc>
              <a:spcBef>
                <a:spcPct val="0"/>
              </a:spcBef>
            </a:pPr>
            <a:r>
              <a:rPr lang="en-US" sz="7269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Our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199910" y="3598535"/>
            <a:ext cx="3696909" cy="829308"/>
            <a:chOff x="0" y="0"/>
            <a:chExt cx="1811659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1659" cy="406400"/>
            </a:xfrm>
            <a:custGeom>
              <a:avLst/>
              <a:gdLst/>
              <a:ahLst/>
              <a:cxnLst/>
              <a:rect r="r" b="b" t="t" l="l"/>
              <a:pathLst>
                <a:path h="406400" w="1811659">
                  <a:moveTo>
                    <a:pt x="1608459" y="0"/>
                  </a:moveTo>
                  <a:cubicBezTo>
                    <a:pt x="1720683" y="0"/>
                    <a:pt x="1811659" y="90976"/>
                    <a:pt x="1811659" y="203200"/>
                  </a:cubicBezTo>
                  <a:cubicBezTo>
                    <a:pt x="1811659" y="315424"/>
                    <a:pt x="1720683" y="406400"/>
                    <a:pt x="16084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8116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29187" y="3877906"/>
            <a:ext cx="3855664" cy="26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9"/>
              </a:lnSpc>
              <a:spcBef>
                <a:spcPct val="0"/>
              </a:spcBef>
            </a:pPr>
            <a:r>
              <a:rPr lang="en-US" sz="1578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MULTI-DISTRIBUTION CAPABILITY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78918" y="3650484"/>
            <a:ext cx="8253156" cy="38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Gaussian, exponential, and Hadamard quantum walks.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199910" y="6344480"/>
            <a:ext cx="3696909" cy="682703"/>
            <a:chOff x="0" y="0"/>
            <a:chExt cx="2200699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0700" cy="406400"/>
            </a:xfrm>
            <a:custGeom>
              <a:avLst/>
              <a:gdLst/>
              <a:ahLst/>
              <a:cxnLst/>
              <a:rect r="r" b="b" t="t" l="l"/>
              <a:pathLst>
                <a:path h="406400" w="22007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804522" y="6526610"/>
            <a:ext cx="3463721" cy="31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  <a:spcBef>
                <a:spcPct val="0"/>
              </a:spcBef>
            </a:pPr>
            <a:r>
              <a:rPr lang="en-US" sz="180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NOISE-AWARE DESIGN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78918" y="6267541"/>
            <a:ext cx="8478900" cy="77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Tested with depolarizing, thermal relaxation, and readout noise models.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199910" y="5066019"/>
            <a:ext cx="3696909" cy="630022"/>
            <a:chOff x="0" y="0"/>
            <a:chExt cx="1811659" cy="3087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11659" cy="308741"/>
            </a:xfrm>
            <a:custGeom>
              <a:avLst/>
              <a:gdLst/>
              <a:ahLst/>
              <a:cxnLst/>
              <a:rect r="r" b="b" t="t" l="l"/>
              <a:pathLst>
                <a:path h="308741" w="1811659">
                  <a:moveTo>
                    <a:pt x="1608459" y="0"/>
                  </a:moveTo>
                  <a:cubicBezTo>
                    <a:pt x="1720683" y="0"/>
                    <a:pt x="1811659" y="69114"/>
                    <a:pt x="1811659" y="154370"/>
                  </a:cubicBezTo>
                  <a:cubicBezTo>
                    <a:pt x="1811659" y="239627"/>
                    <a:pt x="1720683" y="308741"/>
                    <a:pt x="1608459" y="308741"/>
                  </a:cubicBezTo>
                  <a:lnTo>
                    <a:pt x="203200" y="308741"/>
                  </a:lnTo>
                  <a:cubicBezTo>
                    <a:pt x="90976" y="308741"/>
                    <a:pt x="0" y="239627"/>
                    <a:pt x="0" y="154370"/>
                  </a:cubicBezTo>
                  <a:cubicBezTo>
                    <a:pt x="0" y="6911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1811659" cy="261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613787" y="5252336"/>
            <a:ext cx="3948893" cy="26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2"/>
              </a:lnSpc>
              <a:spcBef>
                <a:spcPct val="0"/>
              </a:spcBef>
            </a:pPr>
            <a:r>
              <a:rPr lang="en-US" sz="161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SCALABLE ARCHITECTURE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78918" y="5018394"/>
            <a:ext cx="7800718" cy="38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Generalized to n layers for flexible simulation depth.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199910" y="7678006"/>
            <a:ext cx="3696909" cy="682703"/>
            <a:chOff x="0" y="0"/>
            <a:chExt cx="2200699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00700" cy="406400"/>
            </a:xfrm>
            <a:custGeom>
              <a:avLst/>
              <a:gdLst/>
              <a:ahLst/>
              <a:cxnLst/>
              <a:rect r="r" b="b" t="t" l="l"/>
              <a:pathLst>
                <a:path h="406400" w="22007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433098" y="7845989"/>
            <a:ext cx="3463721" cy="31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  <a:spcBef>
                <a:spcPct val="0"/>
              </a:spcBef>
            </a:pPr>
            <a:r>
              <a:rPr lang="en-US" sz="180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COMPARATIVE VALIDATION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8918" y="7601067"/>
            <a:ext cx="8478900" cy="77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Benchmarked against classical Monte Carlo methods for accuracy and efficiency.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11458" y="2573130"/>
            <a:ext cx="5086350" cy="2120900"/>
            <a:chOff x="0" y="0"/>
            <a:chExt cx="1339615" cy="558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  <a:r>
                <a:rPr lang="en-US" b="true" sz="2500" i="true" spc="230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GENERATED GAUSSIAN, EXPONENTIAL, AND HADAMARD QUANTUM WALK DISTRIBUTIONS THAT CLOSELY MATCHED THEORETICAL TARGETS.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00954" y="831020"/>
            <a:ext cx="10902230" cy="147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6"/>
              </a:lnSpc>
              <a:spcBef>
                <a:spcPct val="0"/>
              </a:spcBef>
            </a:pPr>
            <a:r>
              <a:rPr lang="en-US" sz="8697" b="true">
                <a:solidFill>
                  <a:srgbClr val="ED9AC2"/>
                </a:solidFill>
                <a:latin typeface="Garet Bold"/>
                <a:ea typeface="Garet Bold"/>
                <a:cs typeface="Garet Bold"/>
                <a:sym typeface="Garet Bold"/>
              </a:rPr>
              <a:t>What we achieved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930235" y="2573130"/>
            <a:ext cx="5086350" cy="2120900"/>
            <a:chOff x="0" y="0"/>
            <a:chExt cx="1339615" cy="5585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  <a:r>
                <a:rPr lang="en-US" b="true" sz="2500" i="true" spc="230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ACCURACY VALIDATED USING TOTAL VARIATION DISTANCE (TV), JENSEN–SHANNON DIVERGENCE (JS), AND CHI-SQUARE GOODNESS-OF-FIT TESTS.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82006" y="5092070"/>
            <a:ext cx="5086350" cy="2071523"/>
            <a:chOff x="0" y="0"/>
            <a:chExt cx="1339615" cy="5455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39615" cy="545586"/>
            </a:xfrm>
            <a:custGeom>
              <a:avLst/>
              <a:gdLst/>
              <a:ahLst/>
              <a:cxnLst/>
              <a:rect r="r" b="b" t="t" l="l"/>
              <a:pathLst>
                <a:path h="545586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67959"/>
                  </a:lnTo>
                  <a:cubicBezTo>
                    <a:pt x="1339615" y="510831"/>
                    <a:pt x="1304860" y="545586"/>
                    <a:pt x="1261988" y="545586"/>
                  </a:cubicBezTo>
                  <a:lnTo>
                    <a:pt x="77627" y="545586"/>
                  </a:lnTo>
                  <a:cubicBezTo>
                    <a:pt x="57039" y="545586"/>
                    <a:pt x="37294" y="537408"/>
                    <a:pt x="22736" y="522850"/>
                  </a:cubicBezTo>
                  <a:cubicBezTo>
                    <a:pt x="8179" y="508292"/>
                    <a:pt x="0" y="488547"/>
                    <a:pt x="0" y="467959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1339615" cy="497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ACHIEVED SUB-1% STATISTICAL ERRORS ACROSS ALL SCALES </a:t>
              </a:r>
            </a:p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(N=4-12) 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37543" y="2573130"/>
            <a:ext cx="5086350" cy="2120900"/>
            <a:chOff x="0" y="0"/>
            <a:chExt cx="1339615" cy="5585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DEMONSTRATED WORLD-CLASS NOISE TOLERANCE (JS DISTANCE = 0.007)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794368" y="5067381"/>
            <a:ext cx="5086350" cy="2120900"/>
            <a:chOff x="0" y="0"/>
            <a:chExt cx="1339615" cy="55859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SCALABLE ARCHITECTURE PROVEN TO N=12, EXTENSIBLE TO N=20+</a:t>
              </a:r>
            </a:p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1827" y="904875"/>
            <a:ext cx="12844041" cy="117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  <a:spcBef>
                <a:spcPct val="0"/>
              </a:spcBef>
            </a:pPr>
            <a:r>
              <a:rPr lang="en-US" sz="692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How we got the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1827" y="2461493"/>
            <a:ext cx="8494452" cy="72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Circuit Design – Built parameterized quantum circuits with coin and shift operations for n layers.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58048" y="3707557"/>
            <a:ext cx="8494452" cy="109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Distribution Control – Adjusted coin bias angles (e.g., logistic mapping for exponential) to shape output probability distributions.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1827" y="5156954"/>
            <a:ext cx="8494452" cy="72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Classical Comparison – Ran Monte Carlo simulations of the Galton board to serve as benchmarks.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58048" y="6196775"/>
            <a:ext cx="8494452" cy="109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Noise Evaluation – Applied Aer’s noise models (depolarizing, thermal relaxation, readout noise) to measure real-world performance.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462" y="7893135"/>
            <a:ext cx="15523800" cy="620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3"/>
              </a:lnSpc>
              <a:spcBef>
                <a:spcPct val="0"/>
              </a:spcBef>
            </a:pPr>
            <a:r>
              <a:rPr lang="en-US" sz="1809" spc="16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OPTIMIZATION – TRANSPILED CIRCUITS FOR HARDWARE EFFICIENCY AND APPLIED SIMPLE ERROR MITIGATION LIKE MULTI-RUN AVERAGING AND ZERO-NOISE EXTRAPOLATION (ZNE).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DAGvmTBhV2c</dc:identifier>
  <dcterms:modified xsi:type="dcterms:W3CDTF">2011-08-01T06:04:30Z</dcterms:modified>
  <cp:revision>1</cp:revision>
  <dc:title>Quantum walks</dc:title>
</cp:coreProperties>
</file>