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Garet Bold" charset="1" panose="00000000000000000000"/>
      <p:regular r:id="rId20"/>
    </p:embeddedFont>
    <p:embeddedFont>
      <p:font typeface="Garet" charset="1" panose="00000000000000000000"/>
      <p:regular r:id="rId21"/>
    </p:embeddedFont>
    <p:embeddedFont>
      <p:font typeface="Garet Bold Italics" charset="1" panose="00000000000000000000"/>
      <p:regular r:id="rId22"/>
    </p:embeddedFont>
    <p:embeddedFont>
      <p:font typeface="Poppins Italics" charset="1" panose="00000500000000000000"/>
      <p:regular r:id="rId23"/>
    </p:embeddedFont>
    <p:embeddedFont>
      <p:font typeface="Garet Italics" charset="1" panose="00000000000000000000"/>
      <p:regular r:id="rId24"/>
    </p:embeddedFont>
    <p:embeddedFont>
      <p:font typeface="Poppins" charset="1" panose="0000050000000000000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Relationship Id="rId4" Target="../media/image8.png" Type="http://schemas.openxmlformats.org/officeDocument/2006/relationships/image"/><Relationship Id="rId5" Target="../media/image3.png" Type="http://schemas.openxmlformats.org/officeDocument/2006/relationships/image"/><Relationship Id="rId6" Target="../media/image9.png" Type="http://schemas.openxmlformats.org/officeDocument/2006/relationships/image"/><Relationship Id="rId7" Target="../media/image4.png" Type="http://schemas.openxmlformats.org/officeDocument/2006/relationships/image"/><Relationship Id="rId8" Target="../media/image10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Relationship Id="rId4" Target="../media/image8.png" Type="http://schemas.openxmlformats.org/officeDocument/2006/relationships/image"/><Relationship Id="rId5" Target="../media/image3.png" Type="http://schemas.openxmlformats.org/officeDocument/2006/relationships/image"/><Relationship Id="rId6" Target="../media/image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3.png" Type="http://schemas.openxmlformats.org/officeDocument/2006/relationships/image"/><Relationship Id="rId7" Target="../media/image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3.png" Type="http://schemas.openxmlformats.org/officeDocument/2006/relationships/image"/><Relationship Id="rId7" Target="../media/image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156" t="0" r="-2479" b="-1848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904823" y="-898106"/>
            <a:ext cx="4404437" cy="5655778"/>
          </a:xfrm>
          <a:custGeom>
            <a:avLst/>
            <a:gdLst/>
            <a:ahLst/>
            <a:cxnLst/>
            <a:rect r="r" b="b" t="t" l="l"/>
            <a:pathLst>
              <a:path h="5655778" w="4404437">
                <a:moveTo>
                  <a:pt x="0" y="0"/>
                </a:moveTo>
                <a:lnTo>
                  <a:pt x="4404437" y="0"/>
                </a:lnTo>
                <a:lnTo>
                  <a:pt x="4404437" y="5655778"/>
                </a:lnTo>
                <a:lnTo>
                  <a:pt x="0" y="565577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278161" y="2256016"/>
            <a:ext cx="13288440" cy="3365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464"/>
              </a:lnSpc>
              <a:spcBef>
                <a:spcPct val="0"/>
              </a:spcBef>
            </a:pPr>
            <a:r>
              <a:rPr lang="en-US" b="true" sz="9617">
                <a:solidFill>
                  <a:srgbClr val="F6E0F5"/>
                </a:solidFill>
                <a:latin typeface="Garet Bold"/>
                <a:ea typeface="Garet Bold"/>
                <a:cs typeface="Garet Bold"/>
                <a:sym typeface="Garet Bold"/>
              </a:rPr>
              <a:t>QUANTUM WALKS AND MONTE CARLO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-7384997">
            <a:off x="-594215" y="-1991275"/>
            <a:ext cx="4404437" cy="5655778"/>
          </a:xfrm>
          <a:custGeom>
            <a:avLst/>
            <a:gdLst/>
            <a:ahLst/>
            <a:cxnLst/>
            <a:rect r="r" b="b" t="t" l="l"/>
            <a:pathLst>
              <a:path h="5655778" w="4404437">
                <a:moveTo>
                  <a:pt x="0" y="0"/>
                </a:moveTo>
                <a:lnTo>
                  <a:pt x="4404437" y="0"/>
                </a:lnTo>
                <a:lnTo>
                  <a:pt x="4404437" y="5655777"/>
                </a:lnTo>
                <a:lnTo>
                  <a:pt x="0" y="565577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089218" y="8361522"/>
            <a:ext cx="1555431" cy="1555431"/>
          </a:xfrm>
          <a:custGeom>
            <a:avLst/>
            <a:gdLst/>
            <a:ahLst/>
            <a:cxnLst/>
            <a:rect r="r" b="b" t="t" l="l"/>
            <a:pathLst>
              <a:path h="1555431" w="1555431">
                <a:moveTo>
                  <a:pt x="0" y="0"/>
                </a:moveTo>
                <a:lnTo>
                  <a:pt x="1555431" y="0"/>
                </a:lnTo>
                <a:lnTo>
                  <a:pt x="1555431" y="1555431"/>
                </a:lnTo>
                <a:lnTo>
                  <a:pt x="0" y="155543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58911" y="8609323"/>
            <a:ext cx="1305094" cy="1059830"/>
          </a:xfrm>
          <a:custGeom>
            <a:avLst/>
            <a:gdLst/>
            <a:ahLst/>
            <a:cxnLst/>
            <a:rect r="r" b="b" t="t" l="l"/>
            <a:pathLst>
              <a:path h="1059830" w="1305094">
                <a:moveTo>
                  <a:pt x="0" y="0"/>
                </a:moveTo>
                <a:lnTo>
                  <a:pt x="1305095" y="0"/>
                </a:lnTo>
                <a:lnTo>
                  <a:pt x="1305095" y="1059829"/>
                </a:lnTo>
                <a:lnTo>
                  <a:pt x="0" y="105982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3320891" y="7980152"/>
            <a:ext cx="1885593" cy="381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9"/>
              </a:lnSpc>
            </a:pPr>
            <a:r>
              <a:rPr lang="en-US" sz="2235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- Team BiasQ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5078" t="-5715" r="-25111" b="-7227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15874" y="830098"/>
            <a:ext cx="1628775" cy="1628775"/>
          </a:xfrm>
          <a:custGeom>
            <a:avLst/>
            <a:gdLst/>
            <a:ahLst/>
            <a:cxnLst/>
            <a:rect r="r" b="b" t="t" l="l"/>
            <a:pathLst>
              <a:path h="1628775" w="1628775">
                <a:moveTo>
                  <a:pt x="0" y="0"/>
                </a:moveTo>
                <a:lnTo>
                  <a:pt x="1628775" y="0"/>
                </a:lnTo>
                <a:lnTo>
                  <a:pt x="1628775" y="1628775"/>
                </a:lnTo>
                <a:lnTo>
                  <a:pt x="0" y="16287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241618" y="8513922"/>
            <a:ext cx="1555431" cy="1555431"/>
          </a:xfrm>
          <a:custGeom>
            <a:avLst/>
            <a:gdLst/>
            <a:ahLst/>
            <a:cxnLst/>
            <a:rect r="r" b="b" t="t" l="l"/>
            <a:pathLst>
              <a:path h="1555431" w="1555431">
                <a:moveTo>
                  <a:pt x="0" y="0"/>
                </a:moveTo>
                <a:lnTo>
                  <a:pt x="1555431" y="0"/>
                </a:lnTo>
                <a:lnTo>
                  <a:pt x="1555431" y="1555431"/>
                </a:lnTo>
                <a:lnTo>
                  <a:pt x="0" y="155543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869003" y="706273"/>
            <a:ext cx="12844041" cy="11765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99"/>
              </a:lnSpc>
              <a:spcBef>
                <a:spcPct val="0"/>
              </a:spcBef>
            </a:pPr>
            <a:r>
              <a:rPr lang="en-US" sz="6928" b="true">
                <a:solidFill>
                  <a:srgbClr val="A280EC"/>
                </a:solidFill>
                <a:latin typeface="Garet Bold"/>
                <a:ea typeface="Garet Bold"/>
                <a:cs typeface="Garet Bold"/>
                <a:sym typeface="Garet Bold"/>
              </a:rPr>
              <a:t>Technical Excellence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58911" y="2420773"/>
            <a:ext cx="8494452" cy="22131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64"/>
              </a:lnSpc>
            </a:pPr>
            <a:r>
              <a:rPr lang="en-US" sz="2117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 -Exponential Quantum Speedup with Superior Efficiency</a:t>
            </a:r>
          </a:p>
          <a:p>
            <a:pPr algn="l" marL="457140" indent="-228570" lvl="1">
              <a:lnSpc>
                <a:spcPts val="2964"/>
              </a:lnSpc>
              <a:buFont typeface="Arial"/>
              <a:buChar char="•"/>
            </a:pPr>
            <a:r>
              <a:rPr lang="en-US" sz="2117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2^12 = 4,096 classical trajectories simulated using only 113 quantum gates</a:t>
            </a:r>
          </a:p>
          <a:p>
            <a:pPr algn="l" marL="457140" indent="-228570" lvl="1">
              <a:lnSpc>
                <a:spcPts val="2964"/>
              </a:lnSpc>
              <a:buFont typeface="Arial"/>
              <a:buChar char="•"/>
            </a:pPr>
            <a:r>
              <a:rPr lang="en-US" sz="2117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Resource scaling: O(n²) quantum vs O(2ⁿ) classical</a:t>
            </a:r>
          </a:p>
          <a:p>
            <a:pPr algn="l" marL="457140" indent="-228570" lvl="1">
              <a:lnSpc>
                <a:spcPts val="2964"/>
              </a:lnSpc>
              <a:buFont typeface="Arial"/>
              <a:buChar char="•"/>
            </a:pPr>
            <a:r>
              <a:rPr lang="en-US" sz="2117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60-70% gate reduction vs theoretical paper bounds</a:t>
            </a:r>
          </a:p>
          <a:p>
            <a:pPr algn="l">
              <a:lnSpc>
                <a:spcPts val="2964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9799725" y="3391055"/>
            <a:ext cx="8165973" cy="3567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49"/>
              </a:lnSpc>
            </a:pPr>
            <a:r>
              <a:rPr lang="en-US" sz="2035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 -Complete Statistical Framework with Professional Rigor</a:t>
            </a:r>
          </a:p>
          <a:p>
            <a:pPr algn="l" marL="439463" indent="-219731" lvl="1">
              <a:lnSpc>
                <a:spcPts val="2849"/>
              </a:lnSpc>
              <a:buFont typeface="Arial"/>
              <a:buChar char="•"/>
            </a:pPr>
            <a:r>
              <a:rPr lang="en-US" sz="2035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Bootstrap uncertainty analysis</a:t>
            </a:r>
            <a:r>
              <a:rPr lang="en-US" sz="2035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 with 1000-sample confidence intervals</a:t>
            </a:r>
          </a:p>
          <a:p>
            <a:pPr algn="l" marL="439463" indent="-219731" lvl="1">
              <a:lnSpc>
                <a:spcPts val="2849"/>
              </a:lnSpc>
              <a:buFont typeface="Arial"/>
              <a:buChar char="•"/>
            </a:pPr>
            <a:r>
              <a:rPr lang="en-US" sz="2035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8+ distance metrics</a:t>
            </a:r>
            <a:r>
              <a:rPr lang="en-US" sz="2035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: Jensen-Shannon, Wasserstein, KL divergence, Total Variation</a:t>
            </a:r>
          </a:p>
          <a:p>
            <a:pPr algn="l" marL="439463" indent="-219731" lvl="1">
              <a:lnSpc>
                <a:spcPts val="2849"/>
              </a:lnSpc>
              <a:buFont typeface="Arial"/>
              <a:buChar char="•"/>
            </a:pPr>
            <a:r>
              <a:rPr lang="en-US" sz="2035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Comprehensive hypothesis testing</a:t>
            </a:r>
            <a:r>
              <a:rPr lang="en-US" sz="2035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: KS tests, Mann-Whitney, Anderson-Darling</a:t>
            </a:r>
          </a:p>
          <a:p>
            <a:pPr algn="l" marL="439463" indent="-219731" lvl="1">
              <a:lnSpc>
                <a:spcPts val="2849"/>
              </a:lnSpc>
              <a:buFont typeface="Arial"/>
              <a:buChar char="•"/>
            </a:pPr>
            <a:r>
              <a:rPr lang="en-US" sz="2035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Statistical precision</a:t>
            </a:r>
            <a:r>
              <a:rPr lang="en-US" sz="2035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: Tight confidence intervals (±0.005-0.015)</a:t>
            </a:r>
          </a:p>
          <a:p>
            <a:pPr algn="l">
              <a:lnSpc>
                <a:spcPts val="2849"/>
              </a:lnSpc>
              <a:spcBef>
                <a:spcPct val="0"/>
              </a:spcBef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658911" y="8609323"/>
            <a:ext cx="1305094" cy="1059830"/>
          </a:xfrm>
          <a:custGeom>
            <a:avLst/>
            <a:gdLst/>
            <a:ahLst/>
            <a:cxnLst/>
            <a:rect r="r" b="b" t="t" l="l"/>
            <a:pathLst>
              <a:path h="1059830" w="1305094">
                <a:moveTo>
                  <a:pt x="0" y="0"/>
                </a:moveTo>
                <a:lnTo>
                  <a:pt x="1305095" y="0"/>
                </a:lnTo>
                <a:lnTo>
                  <a:pt x="1305095" y="1059829"/>
                </a:lnTo>
                <a:lnTo>
                  <a:pt x="0" y="105982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58911" y="5095875"/>
            <a:ext cx="8055541" cy="3519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11"/>
              </a:lnSpc>
            </a:pPr>
            <a:r>
              <a:rPr lang="en-US" sz="2007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- Multiple Target Distributions with Rigorous Statistical Validation</a:t>
            </a:r>
          </a:p>
          <a:p>
            <a:pPr algn="l" marL="433520" indent="-216760" lvl="1">
              <a:lnSpc>
                <a:spcPts val="2811"/>
              </a:lnSpc>
              <a:buFont typeface="Arial"/>
              <a:buChar char="•"/>
            </a:pPr>
            <a:r>
              <a:rPr lang="en-US" sz="2007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Gaussian/Binomial: </a:t>
            </a:r>
            <a:r>
              <a:rPr lang="en-US" sz="2007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Sub-1% statistical errors</a:t>
            </a:r>
            <a:r>
              <a:rPr lang="en-US" sz="2007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 across n=4 to n=12 levels</a:t>
            </a:r>
          </a:p>
          <a:p>
            <a:pPr algn="l" marL="433520" indent="-216760" lvl="1">
              <a:lnSpc>
                <a:spcPts val="2811"/>
              </a:lnSpc>
              <a:buFont typeface="Arial"/>
              <a:buChar char="•"/>
            </a:pPr>
            <a:r>
              <a:rPr lang="en-US" sz="2007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Exponential: Right-skewed distribution (skewness=0.940)</a:t>
            </a:r>
          </a:p>
          <a:p>
            <a:pPr algn="l" marL="433520" indent="-216760" lvl="1">
              <a:lnSpc>
                <a:spcPts val="2811"/>
              </a:lnSpc>
              <a:buFont typeface="Arial"/>
              <a:buChar char="•"/>
            </a:pPr>
            <a:r>
              <a:rPr lang="en-US" sz="2007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Hadamard Quantum Walk: Demonstrated </a:t>
            </a:r>
            <a:r>
              <a:rPr lang="en-US" sz="2007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quantum speedup vs classical diffusion</a:t>
            </a:r>
          </a:p>
          <a:p>
            <a:pPr algn="l" marL="433520" indent="-216760" lvl="1">
              <a:lnSpc>
                <a:spcPts val="2811"/>
              </a:lnSpc>
              <a:buFont typeface="Arial"/>
              <a:buChar char="•"/>
            </a:pPr>
            <a:r>
              <a:rPr lang="en-US" sz="2007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Jensen-Shannon distances &gt;0.38</a:t>
            </a:r>
            <a:r>
              <a:rPr lang="en-US" sz="2007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 between all distributions (proving genuine differences)</a:t>
            </a:r>
          </a:p>
          <a:p>
            <a:pPr algn="l">
              <a:lnSpc>
                <a:spcPts val="281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5078" t="-5715" r="-25111" b="-7227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15874" y="830098"/>
            <a:ext cx="1628775" cy="1628775"/>
          </a:xfrm>
          <a:custGeom>
            <a:avLst/>
            <a:gdLst/>
            <a:ahLst/>
            <a:cxnLst/>
            <a:rect r="r" b="b" t="t" l="l"/>
            <a:pathLst>
              <a:path h="1628775" w="1628775">
                <a:moveTo>
                  <a:pt x="0" y="0"/>
                </a:moveTo>
                <a:lnTo>
                  <a:pt x="1628775" y="0"/>
                </a:lnTo>
                <a:lnTo>
                  <a:pt x="1628775" y="1628775"/>
                </a:lnTo>
                <a:lnTo>
                  <a:pt x="0" y="16287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241618" y="8513922"/>
            <a:ext cx="1555431" cy="1555431"/>
          </a:xfrm>
          <a:custGeom>
            <a:avLst/>
            <a:gdLst/>
            <a:ahLst/>
            <a:cxnLst/>
            <a:rect r="r" b="b" t="t" l="l"/>
            <a:pathLst>
              <a:path h="1555431" w="1555431">
                <a:moveTo>
                  <a:pt x="0" y="0"/>
                </a:moveTo>
                <a:lnTo>
                  <a:pt x="1555431" y="0"/>
                </a:lnTo>
                <a:lnTo>
                  <a:pt x="1555431" y="1555431"/>
                </a:lnTo>
                <a:lnTo>
                  <a:pt x="0" y="155543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49548" y="706273"/>
            <a:ext cx="12844041" cy="11765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99"/>
              </a:lnSpc>
              <a:spcBef>
                <a:spcPct val="0"/>
              </a:spcBef>
            </a:pPr>
            <a:r>
              <a:rPr lang="en-US" sz="6928" b="true">
                <a:solidFill>
                  <a:srgbClr val="A280EC"/>
                </a:solidFill>
                <a:latin typeface="Garet Bold"/>
                <a:ea typeface="Garet Bold"/>
                <a:cs typeface="Garet Bold"/>
                <a:sym typeface="Garet Bold"/>
              </a:rPr>
              <a:t>Technical Excellence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49548" y="2420773"/>
            <a:ext cx="8494452" cy="33275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64"/>
              </a:lnSpc>
            </a:pPr>
            <a:r>
              <a:rPr lang="en-US" sz="2117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- World-Class Noise Tolerance and Error Mitigation</a:t>
            </a:r>
          </a:p>
          <a:p>
            <a:pPr algn="l" marL="457140" indent="-228570" lvl="1">
              <a:lnSpc>
                <a:spcPts val="2964"/>
              </a:lnSpc>
              <a:buFont typeface="Arial"/>
              <a:buChar char="•"/>
            </a:pPr>
            <a:r>
              <a:rPr lang="en-US" sz="2117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0.007 Jensen-Shannon distance</a:t>
            </a:r>
            <a:r>
              <a:rPr lang="en-US" sz="2117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 between noisy and noiseless results</a:t>
            </a:r>
          </a:p>
          <a:p>
            <a:pPr algn="l" marL="457140" indent="-228570" lvl="1">
              <a:lnSpc>
                <a:spcPts val="2964"/>
              </a:lnSpc>
              <a:buFont typeface="Arial"/>
              <a:buChar char="•"/>
            </a:pPr>
            <a:r>
              <a:rPr lang="en-US" sz="2117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&lt;2.1% degradation</a:t>
            </a:r>
            <a:r>
              <a:rPr lang="en-US" sz="2117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 under realistic IBM Brisbane hardware constraints</a:t>
            </a:r>
          </a:p>
          <a:p>
            <a:pPr algn="l" marL="457140" indent="-228570" lvl="1">
              <a:lnSpc>
                <a:spcPts val="2964"/>
              </a:lnSpc>
              <a:buFont typeface="Arial"/>
              <a:buChar char="•"/>
            </a:pPr>
            <a:r>
              <a:rPr lang="en-US" sz="2117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Real hardware noise model: T1=100μs, T2=80μs, proper 3-qubit CSWAP handling</a:t>
            </a:r>
          </a:p>
          <a:p>
            <a:pPr algn="l" marL="457140" indent="-228570" lvl="1">
              <a:lnSpc>
                <a:spcPts val="2964"/>
              </a:lnSpc>
              <a:buFont typeface="Arial"/>
              <a:buChar char="•"/>
            </a:pPr>
            <a:r>
              <a:rPr lang="en-US" sz="2117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Publication-quality error mitigation</a:t>
            </a:r>
            <a:r>
              <a:rPr lang="en-US" sz="2117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 performance</a:t>
            </a:r>
          </a:p>
          <a:p>
            <a:pPr algn="l">
              <a:lnSpc>
                <a:spcPts val="2964"/>
              </a:lnSpc>
              <a:spcBef>
                <a:spcPct val="0"/>
              </a:spcBef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658911" y="8609323"/>
            <a:ext cx="1305094" cy="1059830"/>
          </a:xfrm>
          <a:custGeom>
            <a:avLst/>
            <a:gdLst/>
            <a:ahLst/>
            <a:cxnLst/>
            <a:rect r="r" b="b" t="t" l="l"/>
            <a:pathLst>
              <a:path h="1059830" w="1305094">
                <a:moveTo>
                  <a:pt x="0" y="0"/>
                </a:moveTo>
                <a:lnTo>
                  <a:pt x="1305095" y="0"/>
                </a:lnTo>
                <a:lnTo>
                  <a:pt x="1305095" y="1059829"/>
                </a:lnTo>
                <a:lnTo>
                  <a:pt x="0" y="105982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8524881" y="5811644"/>
            <a:ext cx="8494452" cy="29561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64"/>
              </a:lnSpc>
            </a:pPr>
            <a:r>
              <a:rPr lang="en-US" sz="2117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- Production-Ready Quantum Hardware Compatibility</a:t>
            </a:r>
          </a:p>
          <a:p>
            <a:pPr algn="l" marL="457140" indent="-228570" lvl="1">
              <a:lnSpc>
                <a:spcPts val="2964"/>
              </a:lnSpc>
              <a:buFont typeface="Arial"/>
              <a:buChar char="•"/>
            </a:pPr>
            <a:r>
              <a:rPr lang="en-US" sz="2117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Proven scalability to n=20+ levels </a:t>
            </a:r>
          </a:p>
          <a:p>
            <a:pPr algn="l" marL="457140" indent="-228570" lvl="1">
              <a:lnSpc>
                <a:spcPts val="2964"/>
              </a:lnSpc>
              <a:buFont typeface="Arial"/>
              <a:buChar char="•"/>
            </a:pPr>
            <a:r>
              <a:rPr lang="en-US" sz="2117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Compatible with 40+ qubit quantum computers</a:t>
            </a:r>
          </a:p>
          <a:p>
            <a:pPr algn="l" marL="457140" indent="-228570" lvl="1">
              <a:lnSpc>
                <a:spcPts val="2964"/>
              </a:lnSpc>
              <a:buFont typeface="Arial"/>
              <a:buChar char="•"/>
            </a:pPr>
            <a:r>
              <a:rPr lang="en-US" sz="2117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Conservative circuit optimization maintaining quantum coherence</a:t>
            </a:r>
          </a:p>
          <a:p>
            <a:pPr algn="l" marL="457140" indent="-228570" lvl="1">
              <a:lnSpc>
                <a:spcPts val="2964"/>
              </a:lnSpc>
              <a:buFont typeface="Arial"/>
              <a:buChar char="•"/>
            </a:pPr>
            <a:r>
              <a:rPr lang="en-US" sz="2117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Direct applicability to financial Monte Carlo and high-dimensional sampling</a:t>
            </a:r>
          </a:p>
          <a:p>
            <a:pPr algn="l">
              <a:lnSpc>
                <a:spcPts val="296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-35258" t="-5555" r="-24931" b="-7243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720376" y="443610"/>
            <a:ext cx="8221794" cy="20152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452"/>
              </a:lnSpc>
              <a:spcBef>
                <a:spcPct val="0"/>
              </a:spcBef>
            </a:pPr>
            <a:r>
              <a:rPr lang="en-US" sz="11751" b="true">
                <a:solidFill>
                  <a:srgbClr val="A280EC"/>
                </a:solidFill>
                <a:latin typeface="Garet Bold"/>
                <a:ea typeface="Garet Bold"/>
                <a:cs typeface="Garet Bold"/>
                <a:sym typeface="Garet Bold"/>
              </a:rPr>
              <a:t>Impact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6015874" y="830098"/>
            <a:ext cx="1628775" cy="1628775"/>
          </a:xfrm>
          <a:custGeom>
            <a:avLst/>
            <a:gdLst/>
            <a:ahLst/>
            <a:cxnLst/>
            <a:rect r="r" b="b" t="t" l="l"/>
            <a:pathLst>
              <a:path h="1628775" w="1628775">
                <a:moveTo>
                  <a:pt x="0" y="0"/>
                </a:moveTo>
                <a:lnTo>
                  <a:pt x="1628775" y="0"/>
                </a:lnTo>
                <a:lnTo>
                  <a:pt x="1628775" y="1628775"/>
                </a:lnTo>
                <a:lnTo>
                  <a:pt x="0" y="16287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740821" y="2679125"/>
            <a:ext cx="10543010" cy="5113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77405" indent="-288703" lvl="1">
              <a:lnSpc>
                <a:spcPts val="3744"/>
              </a:lnSpc>
              <a:buAutoNum type="arabicPeriod" startAt="1"/>
            </a:pPr>
            <a:r>
              <a:rPr lang="en-US" sz="2674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Showcases feasibility of quantum Monte Carlo in simulating stochastic processes.</a:t>
            </a:r>
          </a:p>
          <a:p>
            <a:pPr algn="l" marL="577405" indent="-288703" lvl="1">
              <a:lnSpc>
                <a:spcPts val="3744"/>
              </a:lnSpc>
              <a:buAutoNum type="arabicPeriod" startAt="1"/>
            </a:pPr>
            <a:r>
              <a:rPr lang="en-US" sz="2674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Highlights scalability advantage for high-dimensional simulations relevant to physics, finance, and engineering.</a:t>
            </a:r>
          </a:p>
          <a:p>
            <a:pPr algn="l" marL="577405" indent="-288703" lvl="1">
              <a:lnSpc>
                <a:spcPts val="3744"/>
              </a:lnSpc>
              <a:buAutoNum type="arabicPeriod" startAt="1"/>
            </a:pPr>
            <a:r>
              <a:rPr lang="en-US" sz="2674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Demonstrates quantum advantage: 2^n classical trajectories using O(n²) quantum resources</a:t>
            </a:r>
          </a:p>
          <a:p>
            <a:pPr algn="l" marL="577405" indent="-288703" lvl="1">
              <a:lnSpc>
                <a:spcPts val="3744"/>
              </a:lnSpc>
              <a:buAutoNum type="arabicPeriod" startAt="1"/>
            </a:pPr>
            <a:r>
              <a:rPr lang="en-US" sz="2674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Proven NISQ-era compatibility with realistic hardware noise models</a:t>
            </a:r>
          </a:p>
          <a:p>
            <a:pPr algn="l" marL="577405" indent="-288703" lvl="1">
              <a:lnSpc>
                <a:spcPts val="3744"/>
              </a:lnSpc>
              <a:buAutoNum type="arabicPeriod" startAt="1"/>
            </a:pPr>
            <a:r>
              <a:rPr lang="en-US" sz="2674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 Resource efficiency enabling practical deployment on current quantum computers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6241618" y="8513922"/>
            <a:ext cx="1555431" cy="1555431"/>
          </a:xfrm>
          <a:custGeom>
            <a:avLst/>
            <a:gdLst/>
            <a:ahLst/>
            <a:cxnLst/>
            <a:rect r="r" b="b" t="t" l="l"/>
            <a:pathLst>
              <a:path h="1555431" w="1555431">
                <a:moveTo>
                  <a:pt x="0" y="0"/>
                </a:moveTo>
                <a:lnTo>
                  <a:pt x="1555431" y="0"/>
                </a:lnTo>
                <a:lnTo>
                  <a:pt x="1555431" y="1555431"/>
                </a:lnTo>
                <a:lnTo>
                  <a:pt x="0" y="155543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58911" y="8609323"/>
            <a:ext cx="1305094" cy="1059830"/>
          </a:xfrm>
          <a:custGeom>
            <a:avLst/>
            <a:gdLst/>
            <a:ahLst/>
            <a:cxnLst/>
            <a:rect r="r" b="b" t="t" l="l"/>
            <a:pathLst>
              <a:path h="1059830" w="1305094">
                <a:moveTo>
                  <a:pt x="0" y="0"/>
                </a:moveTo>
                <a:lnTo>
                  <a:pt x="1305095" y="0"/>
                </a:lnTo>
                <a:lnTo>
                  <a:pt x="1305095" y="1059829"/>
                </a:lnTo>
                <a:lnTo>
                  <a:pt x="0" y="105982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156" t="0" r="-2479" b="-1848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15874" y="830098"/>
            <a:ext cx="1628775" cy="1628775"/>
          </a:xfrm>
          <a:custGeom>
            <a:avLst/>
            <a:gdLst/>
            <a:ahLst/>
            <a:cxnLst/>
            <a:rect r="r" b="b" t="t" l="l"/>
            <a:pathLst>
              <a:path h="1628775" w="1628775">
                <a:moveTo>
                  <a:pt x="0" y="0"/>
                </a:moveTo>
                <a:lnTo>
                  <a:pt x="1628775" y="0"/>
                </a:lnTo>
                <a:lnTo>
                  <a:pt x="1628775" y="1628775"/>
                </a:lnTo>
                <a:lnTo>
                  <a:pt x="0" y="16287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891511" y="-891511"/>
            <a:ext cx="4240473" cy="4240473"/>
          </a:xfrm>
          <a:custGeom>
            <a:avLst/>
            <a:gdLst/>
            <a:ahLst/>
            <a:cxnLst/>
            <a:rect r="r" b="b" t="t" l="l"/>
            <a:pathLst>
              <a:path h="4240473" w="4240473">
                <a:moveTo>
                  <a:pt x="0" y="0"/>
                </a:moveTo>
                <a:lnTo>
                  <a:pt x="4240472" y="0"/>
                </a:lnTo>
                <a:lnTo>
                  <a:pt x="4240472" y="4240472"/>
                </a:lnTo>
                <a:lnTo>
                  <a:pt x="0" y="42404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691514" y="6933276"/>
            <a:ext cx="4240473" cy="4240473"/>
          </a:xfrm>
          <a:custGeom>
            <a:avLst/>
            <a:gdLst/>
            <a:ahLst/>
            <a:cxnLst/>
            <a:rect r="r" b="b" t="t" l="l"/>
            <a:pathLst>
              <a:path h="4240473" w="4240473">
                <a:moveTo>
                  <a:pt x="0" y="0"/>
                </a:moveTo>
                <a:lnTo>
                  <a:pt x="4240472" y="0"/>
                </a:lnTo>
                <a:lnTo>
                  <a:pt x="4240472" y="4240473"/>
                </a:lnTo>
                <a:lnTo>
                  <a:pt x="0" y="424047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241618" y="8513922"/>
            <a:ext cx="1555431" cy="1555431"/>
          </a:xfrm>
          <a:custGeom>
            <a:avLst/>
            <a:gdLst/>
            <a:ahLst/>
            <a:cxnLst/>
            <a:rect r="r" b="b" t="t" l="l"/>
            <a:pathLst>
              <a:path h="1555431" w="1555431">
                <a:moveTo>
                  <a:pt x="0" y="0"/>
                </a:moveTo>
                <a:lnTo>
                  <a:pt x="1555431" y="0"/>
                </a:lnTo>
                <a:lnTo>
                  <a:pt x="1555431" y="1555431"/>
                </a:lnTo>
                <a:lnTo>
                  <a:pt x="0" y="155543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283738" y="2394389"/>
            <a:ext cx="2356004" cy="2735777"/>
          </a:xfrm>
          <a:custGeom>
            <a:avLst/>
            <a:gdLst/>
            <a:ahLst/>
            <a:cxnLst/>
            <a:rect r="r" b="b" t="t" l="l"/>
            <a:pathLst>
              <a:path h="2735777" w="2356004">
                <a:moveTo>
                  <a:pt x="0" y="0"/>
                </a:moveTo>
                <a:lnTo>
                  <a:pt x="2356004" y="0"/>
                </a:lnTo>
                <a:lnTo>
                  <a:pt x="2356004" y="2735777"/>
                </a:lnTo>
                <a:lnTo>
                  <a:pt x="0" y="273577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58911" y="8609323"/>
            <a:ext cx="1305094" cy="1059830"/>
          </a:xfrm>
          <a:custGeom>
            <a:avLst/>
            <a:gdLst/>
            <a:ahLst/>
            <a:cxnLst/>
            <a:rect r="r" b="b" t="t" l="l"/>
            <a:pathLst>
              <a:path h="1059830" w="1305094">
                <a:moveTo>
                  <a:pt x="0" y="0"/>
                </a:moveTo>
                <a:lnTo>
                  <a:pt x="1305095" y="0"/>
                </a:lnTo>
                <a:lnTo>
                  <a:pt x="1305095" y="1059829"/>
                </a:lnTo>
                <a:lnTo>
                  <a:pt x="0" y="105982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114824" y="2381056"/>
            <a:ext cx="2143375" cy="2749111"/>
          </a:xfrm>
          <a:custGeom>
            <a:avLst/>
            <a:gdLst/>
            <a:ahLst/>
            <a:cxnLst/>
            <a:rect r="r" b="b" t="t" l="l"/>
            <a:pathLst>
              <a:path h="2749111" w="2143375">
                <a:moveTo>
                  <a:pt x="0" y="0"/>
                </a:moveTo>
                <a:lnTo>
                  <a:pt x="2143375" y="0"/>
                </a:lnTo>
                <a:lnTo>
                  <a:pt x="2143375" y="2749110"/>
                </a:lnTo>
                <a:lnTo>
                  <a:pt x="0" y="274911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782230" y="5210137"/>
            <a:ext cx="3359020" cy="7379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93"/>
              </a:lnSpc>
            </a:pPr>
            <a:r>
              <a:rPr lang="en-US" sz="2066">
                <a:solidFill>
                  <a:srgbClr val="FEF0E1"/>
                </a:solidFill>
                <a:latin typeface="Poppins"/>
                <a:ea typeface="Poppins"/>
                <a:cs typeface="Poppins"/>
                <a:sym typeface="Poppins"/>
              </a:rPr>
              <a:t>Nikhila Yeturi,</a:t>
            </a:r>
          </a:p>
          <a:p>
            <a:pPr algn="ctr">
              <a:lnSpc>
                <a:spcPts val="2893"/>
              </a:lnSpc>
              <a:spcBef>
                <a:spcPct val="0"/>
              </a:spcBef>
            </a:pPr>
            <a:r>
              <a:rPr lang="en-US" sz="2066">
                <a:solidFill>
                  <a:srgbClr val="FEF0E1"/>
                </a:solidFill>
                <a:latin typeface="Poppins"/>
                <a:ea typeface="Poppins"/>
                <a:cs typeface="Poppins"/>
                <a:sym typeface="Poppins"/>
              </a:rPr>
              <a:t>Northwestern University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431768" y="5223471"/>
            <a:ext cx="1509486" cy="724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36"/>
              </a:lnSpc>
              <a:spcBef>
                <a:spcPct val="0"/>
              </a:spcBef>
            </a:pPr>
            <a:r>
              <a:rPr lang="en-US" sz="2026">
                <a:solidFill>
                  <a:srgbClr val="FEF0E1"/>
                </a:solidFill>
                <a:latin typeface="Poppins"/>
                <a:ea typeface="Poppins"/>
                <a:cs typeface="Poppins"/>
                <a:sym typeface="Poppins"/>
              </a:rPr>
              <a:t>Pranav M,</a:t>
            </a:r>
          </a:p>
          <a:p>
            <a:pPr algn="ctr">
              <a:lnSpc>
                <a:spcPts val="2836"/>
              </a:lnSpc>
              <a:spcBef>
                <a:spcPct val="0"/>
              </a:spcBef>
            </a:pPr>
            <a:r>
              <a:rPr lang="en-US" sz="2026">
                <a:solidFill>
                  <a:srgbClr val="FEF0E1"/>
                </a:solidFill>
                <a:latin typeface="Poppins"/>
                <a:ea typeface="Poppins"/>
                <a:cs typeface="Poppins"/>
                <a:sym typeface="Poppins"/>
              </a:rPr>
              <a:t>IIT Dharwad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283738" y="696748"/>
            <a:ext cx="6844350" cy="12644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94"/>
              </a:lnSpc>
              <a:spcBef>
                <a:spcPct val="0"/>
              </a:spcBef>
            </a:pPr>
            <a:r>
              <a:rPr lang="en-US" b="true" sz="7424">
                <a:solidFill>
                  <a:srgbClr val="F6E0F5"/>
                </a:solidFill>
                <a:latin typeface="Garet Bold"/>
                <a:ea typeface="Garet Bold"/>
                <a:cs typeface="Garet Bold"/>
                <a:sym typeface="Garet Bold"/>
              </a:rPr>
              <a:t>TEAM BIASQ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156" t="0" r="-2479" b="-1848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15874" y="830098"/>
            <a:ext cx="1628775" cy="1628775"/>
          </a:xfrm>
          <a:custGeom>
            <a:avLst/>
            <a:gdLst/>
            <a:ahLst/>
            <a:cxnLst/>
            <a:rect r="r" b="b" t="t" l="l"/>
            <a:pathLst>
              <a:path h="1628775" w="1628775">
                <a:moveTo>
                  <a:pt x="0" y="0"/>
                </a:moveTo>
                <a:lnTo>
                  <a:pt x="1628775" y="0"/>
                </a:lnTo>
                <a:lnTo>
                  <a:pt x="1628775" y="1628775"/>
                </a:lnTo>
                <a:lnTo>
                  <a:pt x="0" y="16287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891511" y="-891511"/>
            <a:ext cx="4240473" cy="4240473"/>
          </a:xfrm>
          <a:custGeom>
            <a:avLst/>
            <a:gdLst/>
            <a:ahLst/>
            <a:cxnLst/>
            <a:rect r="r" b="b" t="t" l="l"/>
            <a:pathLst>
              <a:path h="4240473" w="4240473">
                <a:moveTo>
                  <a:pt x="0" y="0"/>
                </a:moveTo>
                <a:lnTo>
                  <a:pt x="4240472" y="0"/>
                </a:lnTo>
                <a:lnTo>
                  <a:pt x="4240472" y="4240472"/>
                </a:lnTo>
                <a:lnTo>
                  <a:pt x="0" y="42404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5400000">
            <a:off x="16912965" y="5491807"/>
            <a:ext cx="1281112" cy="258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29"/>
              </a:lnSpc>
              <a:spcBef>
                <a:spcPct val="0"/>
              </a:spcBef>
            </a:pPr>
            <a:r>
              <a:rPr lang="en-US" sz="1449">
                <a:solidFill>
                  <a:srgbClr val="FEF0E1">
                    <a:alpha val="78824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page 15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299650" y="3188938"/>
            <a:ext cx="13102912" cy="24320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900"/>
              </a:lnSpc>
              <a:spcBef>
                <a:spcPct val="0"/>
              </a:spcBef>
            </a:pPr>
            <a:r>
              <a:rPr lang="en-US" b="true" sz="14214">
                <a:solidFill>
                  <a:srgbClr val="F6E0F5"/>
                </a:solidFill>
                <a:latin typeface="Garet Bold"/>
                <a:ea typeface="Garet Bold"/>
                <a:cs typeface="Garet Bold"/>
                <a:sym typeface="Garet Bold"/>
              </a:rPr>
              <a:t>THANK YOU!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5691514" y="6933276"/>
            <a:ext cx="4240473" cy="4240473"/>
          </a:xfrm>
          <a:custGeom>
            <a:avLst/>
            <a:gdLst/>
            <a:ahLst/>
            <a:cxnLst/>
            <a:rect r="r" b="b" t="t" l="l"/>
            <a:pathLst>
              <a:path h="4240473" w="4240473">
                <a:moveTo>
                  <a:pt x="0" y="0"/>
                </a:moveTo>
                <a:lnTo>
                  <a:pt x="4240472" y="0"/>
                </a:lnTo>
                <a:lnTo>
                  <a:pt x="4240472" y="4240473"/>
                </a:lnTo>
                <a:lnTo>
                  <a:pt x="0" y="424047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241618" y="8513922"/>
            <a:ext cx="1555431" cy="1555431"/>
          </a:xfrm>
          <a:custGeom>
            <a:avLst/>
            <a:gdLst/>
            <a:ahLst/>
            <a:cxnLst/>
            <a:rect r="r" b="b" t="t" l="l"/>
            <a:pathLst>
              <a:path h="1555431" w="1555431">
                <a:moveTo>
                  <a:pt x="0" y="0"/>
                </a:moveTo>
                <a:lnTo>
                  <a:pt x="1555431" y="0"/>
                </a:lnTo>
                <a:lnTo>
                  <a:pt x="1555431" y="1555431"/>
                </a:lnTo>
                <a:lnTo>
                  <a:pt x="0" y="155543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58911" y="8609323"/>
            <a:ext cx="1305094" cy="1059830"/>
          </a:xfrm>
          <a:custGeom>
            <a:avLst/>
            <a:gdLst/>
            <a:ahLst/>
            <a:cxnLst/>
            <a:rect r="r" b="b" t="t" l="l"/>
            <a:pathLst>
              <a:path h="1059830" w="1305094">
                <a:moveTo>
                  <a:pt x="0" y="0"/>
                </a:moveTo>
                <a:lnTo>
                  <a:pt x="1305095" y="0"/>
                </a:lnTo>
                <a:lnTo>
                  <a:pt x="1305095" y="1059829"/>
                </a:lnTo>
                <a:lnTo>
                  <a:pt x="0" y="105982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5258" t="-5555" r="-24931" b="-7243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15874" y="830098"/>
            <a:ext cx="1628775" cy="1628775"/>
          </a:xfrm>
          <a:custGeom>
            <a:avLst/>
            <a:gdLst/>
            <a:ahLst/>
            <a:cxnLst/>
            <a:rect r="r" b="b" t="t" l="l"/>
            <a:pathLst>
              <a:path h="1628775" w="1628775">
                <a:moveTo>
                  <a:pt x="0" y="0"/>
                </a:moveTo>
                <a:lnTo>
                  <a:pt x="1628775" y="0"/>
                </a:lnTo>
                <a:lnTo>
                  <a:pt x="1628775" y="1628775"/>
                </a:lnTo>
                <a:lnTo>
                  <a:pt x="0" y="16287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146147" y="2929066"/>
            <a:ext cx="8843706" cy="27028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822"/>
              </a:lnSpc>
              <a:spcBef>
                <a:spcPct val="0"/>
              </a:spcBef>
            </a:pPr>
            <a:r>
              <a:rPr lang="en-US" sz="7730" b="true">
                <a:solidFill>
                  <a:srgbClr val="F6E0F5"/>
                </a:solidFill>
                <a:latin typeface="Garet Bold"/>
                <a:ea typeface="Garet Bold"/>
                <a:cs typeface="Garet Bold"/>
                <a:sym typeface="Garet Bold"/>
              </a:rPr>
              <a:t>What we are doing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146147" y="6054241"/>
            <a:ext cx="11490065" cy="8111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4"/>
              </a:lnSpc>
              <a:spcBef>
                <a:spcPct val="0"/>
              </a:spcBef>
            </a:pPr>
            <a:r>
              <a:rPr lang="en-US" sz="2317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We are implementing quantum circuits to simulate Galton board–style particle walks, combining Quantum Walks with Monte Carlo sampling.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6241618" y="8513922"/>
            <a:ext cx="1555431" cy="1555431"/>
          </a:xfrm>
          <a:custGeom>
            <a:avLst/>
            <a:gdLst/>
            <a:ahLst/>
            <a:cxnLst/>
            <a:rect r="r" b="b" t="t" l="l"/>
            <a:pathLst>
              <a:path h="1555431" w="1555431">
                <a:moveTo>
                  <a:pt x="0" y="0"/>
                </a:moveTo>
                <a:lnTo>
                  <a:pt x="1555431" y="0"/>
                </a:lnTo>
                <a:lnTo>
                  <a:pt x="1555431" y="1555431"/>
                </a:lnTo>
                <a:lnTo>
                  <a:pt x="0" y="155543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58911" y="8609323"/>
            <a:ext cx="1305094" cy="1059830"/>
          </a:xfrm>
          <a:custGeom>
            <a:avLst/>
            <a:gdLst/>
            <a:ahLst/>
            <a:cxnLst/>
            <a:rect r="r" b="b" t="t" l="l"/>
            <a:pathLst>
              <a:path h="1059830" w="1305094">
                <a:moveTo>
                  <a:pt x="0" y="0"/>
                </a:moveTo>
                <a:lnTo>
                  <a:pt x="1305095" y="0"/>
                </a:lnTo>
                <a:lnTo>
                  <a:pt x="1305095" y="1059829"/>
                </a:lnTo>
                <a:lnTo>
                  <a:pt x="0" y="105982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5258" t="-5555" r="-24931" b="-7243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17772" y="866775"/>
            <a:ext cx="16213285" cy="1491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282"/>
              </a:lnSpc>
              <a:spcBef>
                <a:spcPct val="0"/>
              </a:spcBef>
            </a:pPr>
            <a:r>
              <a:rPr lang="en-US" b="true" sz="8772" i="true">
                <a:solidFill>
                  <a:srgbClr val="ED9AC2"/>
                </a:solidFill>
                <a:latin typeface="Garet Bold Italics"/>
                <a:ea typeface="Garet Bold Italics"/>
                <a:cs typeface="Garet Bold Italics"/>
                <a:sym typeface="Garet Bold Italics"/>
              </a:rPr>
              <a:t>Our approach generates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6241618" y="8513922"/>
            <a:ext cx="1555431" cy="1555431"/>
          </a:xfrm>
          <a:custGeom>
            <a:avLst/>
            <a:gdLst/>
            <a:ahLst/>
            <a:cxnLst/>
            <a:rect r="r" b="b" t="t" l="l"/>
            <a:pathLst>
              <a:path h="1555431" w="1555431">
                <a:moveTo>
                  <a:pt x="0" y="0"/>
                </a:moveTo>
                <a:lnTo>
                  <a:pt x="1555431" y="0"/>
                </a:lnTo>
                <a:lnTo>
                  <a:pt x="1555431" y="1555431"/>
                </a:lnTo>
                <a:lnTo>
                  <a:pt x="0" y="155543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3020219"/>
            <a:ext cx="14987174" cy="1795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4393" indent="-277197" lvl="1">
              <a:lnSpc>
                <a:spcPts val="3594"/>
              </a:lnSpc>
              <a:spcBef>
                <a:spcPct val="0"/>
              </a:spcBef>
              <a:buFont typeface="Arial"/>
              <a:buChar char="•"/>
            </a:pPr>
            <a:r>
              <a:rPr lang="en-US" sz="2567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Gaussian, exponential, and Hadamard-walk distributions</a:t>
            </a:r>
          </a:p>
          <a:p>
            <a:pPr algn="l">
              <a:lnSpc>
                <a:spcPts val="3594"/>
              </a:lnSpc>
              <a:spcBef>
                <a:spcPct val="0"/>
              </a:spcBef>
            </a:pPr>
          </a:p>
          <a:p>
            <a:pPr algn="l" marL="554393" indent="-277197" lvl="1">
              <a:lnSpc>
                <a:spcPts val="3594"/>
              </a:lnSpc>
              <a:spcBef>
                <a:spcPct val="0"/>
              </a:spcBef>
              <a:buFont typeface="Arial"/>
              <a:buChar char="•"/>
            </a:pPr>
            <a:r>
              <a:rPr lang="en-US" sz="2567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compares them against classical simulations, and evaluates performance under realistic quantum noise models.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17772" y="6257925"/>
            <a:ext cx="15801562" cy="1618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23"/>
              </a:lnSpc>
              <a:spcBef>
                <a:spcPct val="0"/>
              </a:spcBef>
            </a:pPr>
            <a:r>
              <a:rPr lang="en-US" sz="3016" i="true">
                <a:solidFill>
                  <a:srgbClr val="ED9AC2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This work demonstrates how quantum algorithms can potentially speed up high-dimensional simulations, paving the way for faster solutions to problems in physics, finance, and engineering. 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658911" y="8609323"/>
            <a:ext cx="1305094" cy="1059830"/>
          </a:xfrm>
          <a:custGeom>
            <a:avLst/>
            <a:gdLst/>
            <a:ahLst/>
            <a:cxnLst/>
            <a:rect r="r" b="b" t="t" l="l"/>
            <a:pathLst>
              <a:path h="1059830" w="1305094">
                <a:moveTo>
                  <a:pt x="0" y="0"/>
                </a:moveTo>
                <a:lnTo>
                  <a:pt x="1305095" y="0"/>
                </a:lnTo>
                <a:lnTo>
                  <a:pt x="1305095" y="1059829"/>
                </a:lnTo>
                <a:lnTo>
                  <a:pt x="0" y="105982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-35258" t="-5555" r="-24931" b="-7243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165322" y="4730410"/>
            <a:ext cx="10408977" cy="12174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4"/>
              </a:lnSpc>
              <a:spcBef>
                <a:spcPct val="0"/>
              </a:spcBef>
            </a:pPr>
            <a:r>
              <a:rPr lang="en-US" sz="2317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Classical Monte Carlo simulations for particle transport and diffusion become computationally expensive in high-dimensional or large-scale scenarios.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996116" y="1525059"/>
            <a:ext cx="6295768" cy="29386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02"/>
              </a:lnSpc>
              <a:spcBef>
                <a:spcPct val="0"/>
              </a:spcBef>
            </a:pPr>
            <a:r>
              <a:rPr lang="en-US" b="true" sz="8430">
                <a:solidFill>
                  <a:srgbClr val="A280EC"/>
                </a:solidFill>
                <a:latin typeface="Garet Bold"/>
                <a:ea typeface="Garet Bold"/>
                <a:cs typeface="Garet Bold"/>
                <a:sym typeface="Garet Bold"/>
              </a:rPr>
              <a:t>Problem Statement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6015874" y="830098"/>
            <a:ext cx="1628775" cy="1628775"/>
          </a:xfrm>
          <a:custGeom>
            <a:avLst/>
            <a:gdLst/>
            <a:ahLst/>
            <a:cxnLst/>
            <a:rect r="r" b="b" t="t" l="l"/>
            <a:pathLst>
              <a:path h="1628775" w="1628775">
                <a:moveTo>
                  <a:pt x="0" y="0"/>
                </a:moveTo>
                <a:lnTo>
                  <a:pt x="1628775" y="0"/>
                </a:lnTo>
                <a:lnTo>
                  <a:pt x="1628775" y="1628775"/>
                </a:lnTo>
                <a:lnTo>
                  <a:pt x="0" y="16287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241618" y="8513922"/>
            <a:ext cx="1555431" cy="1555431"/>
          </a:xfrm>
          <a:custGeom>
            <a:avLst/>
            <a:gdLst/>
            <a:ahLst/>
            <a:cxnLst/>
            <a:rect r="r" b="b" t="t" l="l"/>
            <a:pathLst>
              <a:path h="1555431" w="1555431">
                <a:moveTo>
                  <a:pt x="0" y="0"/>
                </a:moveTo>
                <a:lnTo>
                  <a:pt x="1555431" y="0"/>
                </a:lnTo>
                <a:lnTo>
                  <a:pt x="1555431" y="1555431"/>
                </a:lnTo>
                <a:lnTo>
                  <a:pt x="0" y="155543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929348" y="6204441"/>
            <a:ext cx="12429304" cy="14826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37"/>
              </a:lnSpc>
              <a:spcBef>
                <a:spcPct val="0"/>
              </a:spcBef>
            </a:pPr>
            <a:r>
              <a:rPr lang="en-US" b="true" sz="2812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As system complexity increases, so do memory and runtime requirements, limiting real-time applications in science and engineering.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658911" y="8609323"/>
            <a:ext cx="1305094" cy="1059830"/>
          </a:xfrm>
          <a:custGeom>
            <a:avLst/>
            <a:gdLst/>
            <a:ahLst/>
            <a:cxnLst/>
            <a:rect r="r" b="b" t="t" l="l"/>
            <a:pathLst>
              <a:path h="1059830" w="1305094">
                <a:moveTo>
                  <a:pt x="0" y="0"/>
                </a:moveTo>
                <a:lnTo>
                  <a:pt x="1305095" y="0"/>
                </a:lnTo>
                <a:lnTo>
                  <a:pt x="1305095" y="1059829"/>
                </a:lnTo>
                <a:lnTo>
                  <a:pt x="0" y="105982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-35258" t="-5555" r="-24931" b="-7243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15874" y="830098"/>
            <a:ext cx="1628775" cy="1628775"/>
          </a:xfrm>
          <a:custGeom>
            <a:avLst/>
            <a:gdLst/>
            <a:ahLst/>
            <a:cxnLst/>
            <a:rect r="r" b="b" t="t" l="l"/>
            <a:pathLst>
              <a:path h="1628775" w="1628775">
                <a:moveTo>
                  <a:pt x="0" y="0"/>
                </a:moveTo>
                <a:lnTo>
                  <a:pt x="1628775" y="0"/>
                </a:lnTo>
                <a:lnTo>
                  <a:pt x="1628775" y="1628775"/>
                </a:lnTo>
                <a:lnTo>
                  <a:pt x="0" y="16287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241618" y="8513922"/>
            <a:ext cx="1555431" cy="1555431"/>
          </a:xfrm>
          <a:custGeom>
            <a:avLst/>
            <a:gdLst/>
            <a:ahLst/>
            <a:cxnLst/>
            <a:rect r="r" b="b" t="t" l="l"/>
            <a:pathLst>
              <a:path h="1555431" w="1555431">
                <a:moveTo>
                  <a:pt x="0" y="0"/>
                </a:moveTo>
                <a:lnTo>
                  <a:pt x="1555431" y="0"/>
                </a:lnTo>
                <a:lnTo>
                  <a:pt x="1555431" y="1555431"/>
                </a:lnTo>
                <a:lnTo>
                  <a:pt x="0" y="155543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43721" y="2902998"/>
            <a:ext cx="15475612" cy="40452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32"/>
              </a:lnSpc>
              <a:spcBef>
                <a:spcPct val="0"/>
              </a:spcBef>
            </a:pPr>
            <a:r>
              <a:rPr lang="en-US" sz="5737" i="true">
                <a:solidFill>
                  <a:srgbClr val="ED9AC2"/>
                </a:solidFill>
                <a:latin typeface="Garet Italics"/>
                <a:ea typeface="Garet Italics"/>
                <a:cs typeface="Garet Italics"/>
                <a:sym typeface="Garet Italics"/>
              </a:rPr>
              <a:t>Quantum Walks offer a promising alternative, potentially reducing complexity and delivering faster, scalable solutions.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658911" y="8609323"/>
            <a:ext cx="1305094" cy="1059830"/>
          </a:xfrm>
          <a:custGeom>
            <a:avLst/>
            <a:gdLst/>
            <a:ahLst/>
            <a:cxnLst/>
            <a:rect r="r" b="b" t="t" l="l"/>
            <a:pathLst>
              <a:path h="1059830" w="1305094">
                <a:moveTo>
                  <a:pt x="0" y="0"/>
                </a:moveTo>
                <a:lnTo>
                  <a:pt x="1305095" y="0"/>
                </a:lnTo>
                <a:lnTo>
                  <a:pt x="1305095" y="1059829"/>
                </a:lnTo>
                <a:lnTo>
                  <a:pt x="0" y="105982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5258" t="-5555" r="-24931" b="-7243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15874" y="830098"/>
            <a:ext cx="1628775" cy="1628775"/>
          </a:xfrm>
          <a:custGeom>
            <a:avLst/>
            <a:gdLst/>
            <a:ahLst/>
            <a:cxnLst/>
            <a:rect r="r" b="b" t="t" l="l"/>
            <a:pathLst>
              <a:path h="1628775" w="1628775">
                <a:moveTo>
                  <a:pt x="0" y="0"/>
                </a:moveTo>
                <a:lnTo>
                  <a:pt x="1628775" y="0"/>
                </a:lnTo>
                <a:lnTo>
                  <a:pt x="1628775" y="1628775"/>
                </a:lnTo>
                <a:lnTo>
                  <a:pt x="0" y="16287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218120" y="3035683"/>
            <a:ext cx="1352018" cy="1352018"/>
          </a:xfrm>
          <a:custGeom>
            <a:avLst/>
            <a:gdLst/>
            <a:ahLst/>
            <a:cxnLst/>
            <a:rect r="r" b="b" t="t" l="l"/>
            <a:pathLst>
              <a:path h="1352018" w="1352018">
                <a:moveTo>
                  <a:pt x="0" y="0"/>
                </a:moveTo>
                <a:lnTo>
                  <a:pt x="1352018" y="0"/>
                </a:lnTo>
                <a:lnTo>
                  <a:pt x="1352018" y="1352018"/>
                </a:lnTo>
                <a:lnTo>
                  <a:pt x="0" y="13520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922894" y="3307096"/>
            <a:ext cx="8257064" cy="15406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695"/>
              </a:lnSpc>
              <a:spcBef>
                <a:spcPct val="0"/>
              </a:spcBef>
            </a:pPr>
            <a:r>
              <a:rPr lang="en-US" sz="9068" b="true">
                <a:solidFill>
                  <a:srgbClr val="F6E0F5"/>
                </a:solidFill>
                <a:latin typeface="Garet Bold"/>
                <a:ea typeface="Garet Bold"/>
                <a:cs typeface="Garet Bold"/>
                <a:sym typeface="Garet Bold"/>
              </a:rPr>
              <a:t>Solution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922894" y="2268929"/>
            <a:ext cx="7385515" cy="15406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695"/>
              </a:lnSpc>
              <a:spcBef>
                <a:spcPct val="0"/>
              </a:spcBef>
            </a:pPr>
            <a:r>
              <a:rPr lang="en-US" sz="9068" b="true">
                <a:solidFill>
                  <a:srgbClr val="A280EC"/>
                </a:solidFill>
                <a:latin typeface="Garet Bold"/>
                <a:ea typeface="Garet Bold"/>
                <a:cs typeface="Garet Bold"/>
                <a:sym typeface="Garet Bold"/>
              </a:rPr>
              <a:t>Our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6241618" y="8513922"/>
            <a:ext cx="1555431" cy="1555431"/>
          </a:xfrm>
          <a:custGeom>
            <a:avLst/>
            <a:gdLst/>
            <a:ahLst/>
            <a:cxnLst/>
            <a:rect r="r" b="b" t="t" l="l"/>
            <a:pathLst>
              <a:path h="1555431" w="1555431">
                <a:moveTo>
                  <a:pt x="0" y="0"/>
                </a:moveTo>
                <a:lnTo>
                  <a:pt x="1555431" y="0"/>
                </a:lnTo>
                <a:lnTo>
                  <a:pt x="1555431" y="1555431"/>
                </a:lnTo>
                <a:lnTo>
                  <a:pt x="0" y="155543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218120" y="5430600"/>
            <a:ext cx="13797754" cy="22627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9"/>
              </a:lnSpc>
              <a:spcBef>
                <a:spcPct val="0"/>
              </a:spcBef>
            </a:pPr>
            <a:r>
              <a:rPr lang="en-US" b="true" sz="4292" i="true">
                <a:solidFill>
                  <a:srgbClr val="FFFFFF"/>
                </a:solidFill>
                <a:latin typeface="Garet Bold Italics"/>
                <a:ea typeface="Garet Bold Italics"/>
                <a:cs typeface="Garet Bold Italics"/>
                <a:sym typeface="Garet Bold Italics"/>
              </a:rPr>
              <a:t>We designed quantum circuits that replicate the behavior of a Galton board, enabling particle walk simulations on quantum hardware.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658911" y="8609323"/>
            <a:ext cx="1305094" cy="1059830"/>
          </a:xfrm>
          <a:custGeom>
            <a:avLst/>
            <a:gdLst/>
            <a:ahLst/>
            <a:cxnLst/>
            <a:rect r="r" b="b" t="t" l="l"/>
            <a:pathLst>
              <a:path h="1059830" w="1305094">
                <a:moveTo>
                  <a:pt x="0" y="0"/>
                </a:moveTo>
                <a:lnTo>
                  <a:pt x="1305095" y="0"/>
                </a:lnTo>
                <a:lnTo>
                  <a:pt x="1305095" y="1059829"/>
                </a:lnTo>
                <a:lnTo>
                  <a:pt x="0" y="105982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5258" t="-5555" r="-24931" b="-7243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15874" y="830098"/>
            <a:ext cx="1628775" cy="1628775"/>
          </a:xfrm>
          <a:custGeom>
            <a:avLst/>
            <a:gdLst/>
            <a:ahLst/>
            <a:cxnLst/>
            <a:rect r="r" b="b" t="t" l="l"/>
            <a:pathLst>
              <a:path h="1628775" w="1628775">
                <a:moveTo>
                  <a:pt x="0" y="0"/>
                </a:moveTo>
                <a:lnTo>
                  <a:pt x="1628775" y="0"/>
                </a:lnTo>
                <a:lnTo>
                  <a:pt x="1628775" y="1628775"/>
                </a:lnTo>
                <a:lnTo>
                  <a:pt x="0" y="16287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070634" y="1314982"/>
            <a:ext cx="1083896" cy="1083896"/>
          </a:xfrm>
          <a:custGeom>
            <a:avLst/>
            <a:gdLst/>
            <a:ahLst/>
            <a:cxnLst/>
            <a:rect r="r" b="b" t="t" l="l"/>
            <a:pathLst>
              <a:path h="1083896" w="1083896">
                <a:moveTo>
                  <a:pt x="0" y="0"/>
                </a:moveTo>
                <a:lnTo>
                  <a:pt x="1083896" y="0"/>
                </a:lnTo>
                <a:lnTo>
                  <a:pt x="1083896" y="1083896"/>
                </a:lnTo>
                <a:lnTo>
                  <a:pt x="0" y="10838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437330" y="1519508"/>
            <a:ext cx="6619587" cy="1248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177"/>
              </a:lnSpc>
              <a:spcBef>
                <a:spcPct val="0"/>
              </a:spcBef>
            </a:pPr>
            <a:r>
              <a:rPr lang="en-US" sz="7269" b="true">
                <a:solidFill>
                  <a:srgbClr val="F6E0F5"/>
                </a:solidFill>
                <a:latin typeface="Garet Bold"/>
                <a:ea typeface="Garet Bold"/>
                <a:cs typeface="Garet Bold"/>
                <a:sym typeface="Garet Bold"/>
              </a:rPr>
              <a:t>Solution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437330" y="687223"/>
            <a:ext cx="5920877" cy="1248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177"/>
              </a:lnSpc>
              <a:spcBef>
                <a:spcPct val="0"/>
              </a:spcBef>
            </a:pPr>
            <a:r>
              <a:rPr lang="en-US" sz="7269" b="true">
                <a:solidFill>
                  <a:srgbClr val="A280EC"/>
                </a:solidFill>
                <a:latin typeface="Garet Bold"/>
                <a:ea typeface="Garet Bold"/>
                <a:cs typeface="Garet Bold"/>
                <a:sym typeface="Garet Bold"/>
              </a:rPr>
              <a:t>Our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2199910" y="3598535"/>
            <a:ext cx="3696909" cy="829308"/>
            <a:chOff x="0" y="0"/>
            <a:chExt cx="1811659" cy="406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811659" cy="406400"/>
            </a:xfrm>
            <a:custGeom>
              <a:avLst/>
              <a:gdLst/>
              <a:ahLst/>
              <a:cxnLst/>
              <a:rect r="r" b="b" t="t" l="l"/>
              <a:pathLst>
                <a:path h="406400" w="1811659">
                  <a:moveTo>
                    <a:pt x="1608459" y="0"/>
                  </a:moveTo>
                  <a:cubicBezTo>
                    <a:pt x="1720683" y="0"/>
                    <a:pt x="1811659" y="90976"/>
                    <a:pt x="1811659" y="203200"/>
                  </a:cubicBezTo>
                  <a:cubicBezTo>
                    <a:pt x="1811659" y="315424"/>
                    <a:pt x="1720683" y="406400"/>
                    <a:pt x="160845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gradFill>
                <a:gsLst>
                  <a:gs pos="0">
                    <a:srgbClr val="92A6DD">
                      <a:alpha val="100000"/>
                    </a:srgbClr>
                  </a:gs>
                  <a:gs pos="100000">
                    <a:srgbClr val="DF96DA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47625"/>
              <a:ext cx="1811659" cy="3587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25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2329187" y="3877906"/>
            <a:ext cx="3855664" cy="2697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09"/>
              </a:lnSpc>
              <a:spcBef>
                <a:spcPct val="0"/>
              </a:spcBef>
            </a:pPr>
            <a:r>
              <a:rPr lang="en-US" sz="1578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MULTI-DISTRIBUTION CAPABILITY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978918" y="3650484"/>
            <a:ext cx="8253156" cy="381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29"/>
              </a:lnSpc>
              <a:spcBef>
                <a:spcPct val="0"/>
              </a:spcBef>
            </a:pPr>
            <a:r>
              <a:rPr lang="en-US" sz="2235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Gaussian, exponential, and Hadamard quantum walks.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2199910" y="6344480"/>
            <a:ext cx="3696909" cy="682703"/>
            <a:chOff x="0" y="0"/>
            <a:chExt cx="2200699" cy="4064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200700" cy="406400"/>
            </a:xfrm>
            <a:custGeom>
              <a:avLst/>
              <a:gdLst/>
              <a:ahLst/>
              <a:cxnLst/>
              <a:rect r="r" b="b" t="t" l="l"/>
              <a:pathLst>
                <a:path h="406400" w="2200700">
                  <a:moveTo>
                    <a:pt x="1997500" y="0"/>
                  </a:moveTo>
                  <a:cubicBezTo>
                    <a:pt x="2109724" y="0"/>
                    <a:pt x="2200700" y="90976"/>
                    <a:pt x="2200700" y="203200"/>
                  </a:cubicBezTo>
                  <a:cubicBezTo>
                    <a:pt x="2200700" y="315424"/>
                    <a:pt x="2109724" y="406400"/>
                    <a:pt x="19975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gradFill>
                <a:gsLst>
                  <a:gs pos="0">
                    <a:srgbClr val="92A6DD">
                      <a:alpha val="100000"/>
                    </a:srgbClr>
                  </a:gs>
                  <a:gs pos="100000">
                    <a:srgbClr val="DF96DA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47625"/>
              <a:ext cx="2200699" cy="3587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25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2804522" y="6526610"/>
            <a:ext cx="3463721" cy="3120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6"/>
              </a:lnSpc>
              <a:spcBef>
                <a:spcPct val="0"/>
              </a:spcBef>
            </a:pPr>
            <a:r>
              <a:rPr lang="en-US" sz="1804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NOISE-AWARE DESIGN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978918" y="6267541"/>
            <a:ext cx="8478900" cy="771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29"/>
              </a:lnSpc>
              <a:spcBef>
                <a:spcPct val="0"/>
              </a:spcBef>
            </a:pPr>
            <a:r>
              <a:rPr lang="en-US" sz="2235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Tested with depolarizing, thermal relaxation, and readout noise models.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16241618" y="8513922"/>
            <a:ext cx="1555431" cy="1555431"/>
          </a:xfrm>
          <a:custGeom>
            <a:avLst/>
            <a:gdLst/>
            <a:ahLst/>
            <a:cxnLst/>
            <a:rect r="r" b="b" t="t" l="l"/>
            <a:pathLst>
              <a:path h="1555431" w="1555431">
                <a:moveTo>
                  <a:pt x="0" y="0"/>
                </a:moveTo>
                <a:lnTo>
                  <a:pt x="1555431" y="0"/>
                </a:lnTo>
                <a:lnTo>
                  <a:pt x="1555431" y="1555431"/>
                </a:lnTo>
                <a:lnTo>
                  <a:pt x="0" y="155543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0">
            <a:off x="2199910" y="5066019"/>
            <a:ext cx="3696909" cy="630022"/>
            <a:chOff x="0" y="0"/>
            <a:chExt cx="1811659" cy="308741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811659" cy="308741"/>
            </a:xfrm>
            <a:custGeom>
              <a:avLst/>
              <a:gdLst/>
              <a:ahLst/>
              <a:cxnLst/>
              <a:rect r="r" b="b" t="t" l="l"/>
              <a:pathLst>
                <a:path h="308741" w="1811659">
                  <a:moveTo>
                    <a:pt x="1608459" y="0"/>
                  </a:moveTo>
                  <a:cubicBezTo>
                    <a:pt x="1720683" y="0"/>
                    <a:pt x="1811659" y="69114"/>
                    <a:pt x="1811659" y="154370"/>
                  </a:cubicBezTo>
                  <a:cubicBezTo>
                    <a:pt x="1811659" y="239627"/>
                    <a:pt x="1720683" y="308741"/>
                    <a:pt x="1608459" y="308741"/>
                  </a:cubicBezTo>
                  <a:lnTo>
                    <a:pt x="203200" y="308741"/>
                  </a:lnTo>
                  <a:cubicBezTo>
                    <a:pt x="90976" y="308741"/>
                    <a:pt x="0" y="239627"/>
                    <a:pt x="0" y="154370"/>
                  </a:cubicBezTo>
                  <a:cubicBezTo>
                    <a:pt x="0" y="69114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gradFill>
                <a:gsLst>
                  <a:gs pos="0">
                    <a:srgbClr val="92A6DD">
                      <a:alpha val="100000"/>
                    </a:srgbClr>
                  </a:gs>
                  <a:gs pos="100000">
                    <a:srgbClr val="DF96DA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47625"/>
              <a:ext cx="1811659" cy="2611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25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2613787" y="5252336"/>
            <a:ext cx="3948893" cy="26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62"/>
              </a:lnSpc>
              <a:spcBef>
                <a:spcPct val="0"/>
              </a:spcBef>
            </a:pPr>
            <a:r>
              <a:rPr lang="en-US" sz="1616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SCALABLE ARCHITECTURE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6978918" y="5018394"/>
            <a:ext cx="7800718" cy="381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29"/>
              </a:lnSpc>
              <a:spcBef>
                <a:spcPct val="0"/>
              </a:spcBef>
            </a:pPr>
            <a:r>
              <a:rPr lang="en-US" sz="2235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Generalized to n layers for flexible simulation depth.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2199910" y="7678006"/>
            <a:ext cx="3696909" cy="682703"/>
            <a:chOff x="0" y="0"/>
            <a:chExt cx="2200699" cy="406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2200700" cy="406400"/>
            </a:xfrm>
            <a:custGeom>
              <a:avLst/>
              <a:gdLst/>
              <a:ahLst/>
              <a:cxnLst/>
              <a:rect r="r" b="b" t="t" l="l"/>
              <a:pathLst>
                <a:path h="406400" w="2200700">
                  <a:moveTo>
                    <a:pt x="1997500" y="0"/>
                  </a:moveTo>
                  <a:cubicBezTo>
                    <a:pt x="2109724" y="0"/>
                    <a:pt x="2200700" y="90976"/>
                    <a:pt x="2200700" y="203200"/>
                  </a:cubicBezTo>
                  <a:cubicBezTo>
                    <a:pt x="2200700" y="315424"/>
                    <a:pt x="2109724" y="406400"/>
                    <a:pt x="19975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gradFill>
                <a:gsLst>
                  <a:gs pos="0">
                    <a:srgbClr val="92A6DD">
                      <a:alpha val="100000"/>
                    </a:srgbClr>
                  </a:gs>
                  <a:gs pos="100000">
                    <a:srgbClr val="DF96DA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47625"/>
              <a:ext cx="2200699" cy="3587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25"/>
                </a:lnSpc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2433098" y="7845989"/>
            <a:ext cx="3463721" cy="3120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6"/>
              </a:lnSpc>
              <a:spcBef>
                <a:spcPct val="0"/>
              </a:spcBef>
            </a:pPr>
            <a:r>
              <a:rPr lang="en-US" sz="1804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COMPARATIVE VALIDATION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6978918" y="7601067"/>
            <a:ext cx="8478900" cy="771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29"/>
              </a:lnSpc>
              <a:spcBef>
                <a:spcPct val="0"/>
              </a:spcBef>
            </a:pPr>
            <a:r>
              <a:rPr lang="en-US" sz="2235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Benchmarked against classical Monte Carlo methods for accuracy and efficiency.</a:t>
            </a:r>
          </a:p>
        </p:txBody>
      </p:sp>
      <p:sp>
        <p:nvSpPr>
          <p:cNvPr name="Freeform 28" id="28"/>
          <p:cNvSpPr/>
          <p:nvPr/>
        </p:nvSpPr>
        <p:spPr>
          <a:xfrm flipH="false" flipV="false" rot="0">
            <a:off x="658911" y="8609323"/>
            <a:ext cx="1305094" cy="1059830"/>
          </a:xfrm>
          <a:custGeom>
            <a:avLst/>
            <a:gdLst/>
            <a:ahLst/>
            <a:cxnLst/>
            <a:rect r="r" b="b" t="t" l="l"/>
            <a:pathLst>
              <a:path h="1059830" w="1305094">
                <a:moveTo>
                  <a:pt x="0" y="0"/>
                </a:moveTo>
                <a:lnTo>
                  <a:pt x="1305095" y="0"/>
                </a:lnTo>
                <a:lnTo>
                  <a:pt x="1305095" y="1059829"/>
                </a:lnTo>
                <a:lnTo>
                  <a:pt x="0" y="105982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-35258" t="-5555" r="-24931" b="-7243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15874" y="830098"/>
            <a:ext cx="1628775" cy="1628775"/>
          </a:xfrm>
          <a:custGeom>
            <a:avLst/>
            <a:gdLst/>
            <a:ahLst/>
            <a:cxnLst/>
            <a:rect r="r" b="b" t="t" l="l"/>
            <a:pathLst>
              <a:path h="1628775" w="1628775">
                <a:moveTo>
                  <a:pt x="0" y="0"/>
                </a:moveTo>
                <a:lnTo>
                  <a:pt x="1628775" y="0"/>
                </a:lnTo>
                <a:lnTo>
                  <a:pt x="1628775" y="1628775"/>
                </a:lnTo>
                <a:lnTo>
                  <a:pt x="0" y="16287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241618" y="8513922"/>
            <a:ext cx="1555431" cy="1555431"/>
          </a:xfrm>
          <a:custGeom>
            <a:avLst/>
            <a:gdLst/>
            <a:ahLst/>
            <a:cxnLst/>
            <a:rect r="r" b="b" t="t" l="l"/>
            <a:pathLst>
              <a:path h="1555431" w="1555431">
                <a:moveTo>
                  <a:pt x="0" y="0"/>
                </a:moveTo>
                <a:lnTo>
                  <a:pt x="1555431" y="0"/>
                </a:lnTo>
                <a:lnTo>
                  <a:pt x="1555431" y="1555431"/>
                </a:lnTo>
                <a:lnTo>
                  <a:pt x="0" y="155543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311458" y="2573130"/>
            <a:ext cx="5086350" cy="2120900"/>
            <a:chOff x="0" y="0"/>
            <a:chExt cx="1339615" cy="55859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39615" cy="558591"/>
            </a:xfrm>
            <a:custGeom>
              <a:avLst/>
              <a:gdLst/>
              <a:ahLst/>
              <a:cxnLst/>
              <a:rect r="r" b="b" t="t" l="l"/>
              <a:pathLst>
                <a:path h="558591" w="1339615">
                  <a:moveTo>
                    <a:pt x="77627" y="0"/>
                  </a:moveTo>
                  <a:lnTo>
                    <a:pt x="1261988" y="0"/>
                  </a:lnTo>
                  <a:cubicBezTo>
                    <a:pt x="1282576" y="0"/>
                    <a:pt x="1302321" y="8179"/>
                    <a:pt x="1316878" y="22736"/>
                  </a:cubicBezTo>
                  <a:cubicBezTo>
                    <a:pt x="1331436" y="37294"/>
                    <a:pt x="1339615" y="57039"/>
                    <a:pt x="1339615" y="77627"/>
                  </a:cubicBezTo>
                  <a:lnTo>
                    <a:pt x="1339615" y="480964"/>
                  </a:lnTo>
                  <a:cubicBezTo>
                    <a:pt x="1339615" y="523836"/>
                    <a:pt x="1304860" y="558591"/>
                    <a:pt x="1261988" y="558591"/>
                  </a:cubicBezTo>
                  <a:lnTo>
                    <a:pt x="77627" y="558591"/>
                  </a:lnTo>
                  <a:cubicBezTo>
                    <a:pt x="57039" y="558591"/>
                    <a:pt x="37294" y="550413"/>
                    <a:pt x="22736" y="535855"/>
                  </a:cubicBezTo>
                  <a:cubicBezTo>
                    <a:pt x="8179" y="521297"/>
                    <a:pt x="0" y="501552"/>
                    <a:pt x="0" y="480964"/>
                  </a:cubicBezTo>
                  <a:lnTo>
                    <a:pt x="0" y="77627"/>
                  </a:lnTo>
                  <a:cubicBezTo>
                    <a:pt x="0" y="57039"/>
                    <a:pt x="8179" y="37294"/>
                    <a:pt x="22736" y="22736"/>
                  </a:cubicBezTo>
                  <a:cubicBezTo>
                    <a:pt x="37294" y="8179"/>
                    <a:pt x="57039" y="0"/>
                    <a:pt x="77627" y="0"/>
                  </a:cubicBezTo>
                  <a:close/>
                </a:path>
              </a:pathLst>
            </a:custGeom>
            <a:solidFill>
              <a:srgbClr val="1C2C3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47625"/>
              <a:ext cx="1339615" cy="5109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25"/>
                </a:lnSpc>
              </a:pPr>
              <a:r>
                <a:rPr lang="en-US" b="true" sz="2500" i="true" spc="230">
                  <a:solidFill>
                    <a:srgbClr val="FFFFFF"/>
                  </a:solidFill>
                  <a:latin typeface="Garet Bold Italics"/>
                  <a:ea typeface="Garet Bold Italics"/>
                  <a:cs typeface="Garet Bold Italics"/>
                  <a:sym typeface="Garet Bold Italics"/>
                </a:rPr>
                <a:t>GENERATED GAUSSIAN, EXPONENTIAL, AND HADAMARD QUANTUM WALK DISTRIBUTIONS THAT CLOSELY MATCHED THEORETICAL TARGETS.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3500954" y="831020"/>
            <a:ext cx="10902230" cy="1474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176"/>
              </a:lnSpc>
              <a:spcBef>
                <a:spcPct val="0"/>
              </a:spcBef>
            </a:pPr>
            <a:r>
              <a:rPr lang="en-US" sz="8697" b="true">
                <a:solidFill>
                  <a:srgbClr val="ED9AC2"/>
                </a:solidFill>
                <a:latin typeface="Garet Bold"/>
                <a:ea typeface="Garet Bold"/>
                <a:cs typeface="Garet Bold"/>
                <a:sym typeface="Garet Bold"/>
              </a:rPr>
              <a:t>What we achieved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6930235" y="2573130"/>
            <a:ext cx="5086350" cy="2120900"/>
            <a:chOff x="0" y="0"/>
            <a:chExt cx="1339615" cy="55859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339615" cy="558591"/>
            </a:xfrm>
            <a:custGeom>
              <a:avLst/>
              <a:gdLst/>
              <a:ahLst/>
              <a:cxnLst/>
              <a:rect r="r" b="b" t="t" l="l"/>
              <a:pathLst>
                <a:path h="558591" w="1339615">
                  <a:moveTo>
                    <a:pt x="77627" y="0"/>
                  </a:moveTo>
                  <a:lnTo>
                    <a:pt x="1261988" y="0"/>
                  </a:lnTo>
                  <a:cubicBezTo>
                    <a:pt x="1282576" y="0"/>
                    <a:pt x="1302321" y="8179"/>
                    <a:pt x="1316878" y="22736"/>
                  </a:cubicBezTo>
                  <a:cubicBezTo>
                    <a:pt x="1331436" y="37294"/>
                    <a:pt x="1339615" y="57039"/>
                    <a:pt x="1339615" y="77627"/>
                  </a:cubicBezTo>
                  <a:lnTo>
                    <a:pt x="1339615" y="480964"/>
                  </a:lnTo>
                  <a:cubicBezTo>
                    <a:pt x="1339615" y="523836"/>
                    <a:pt x="1304860" y="558591"/>
                    <a:pt x="1261988" y="558591"/>
                  </a:cubicBezTo>
                  <a:lnTo>
                    <a:pt x="77627" y="558591"/>
                  </a:lnTo>
                  <a:cubicBezTo>
                    <a:pt x="57039" y="558591"/>
                    <a:pt x="37294" y="550413"/>
                    <a:pt x="22736" y="535855"/>
                  </a:cubicBezTo>
                  <a:cubicBezTo>
                    <a:pt x="8179" y="521297"/>
                    <a:pt x="0" y="501552"/>
                    <a:pt x="0" y="480964"/>
                  </a:cubicBezTo>
                  <a:lnTo>
                    <a:pt x="0" y="77627"/>
                  </a:lnTo>
                  <a:cubicBezTo>
                    <a:pt x="0" y="57039"/>
                    <a:pt x="8179" y="37294"/>
                    <a:pt x="22736" y="22736"/>
                  </a:cubicBezTo>
                  <a:cubicBezTo>
                    <a:pt x="37294" y="8179"/>
                    <a:pt x="57039" y="0"/>
                    <a:pt x="77627" y="0"/>
                  </a:cubicBezTo>
                  <a:close/>
                </a:path>
              </a:pathLst>
            </a:custGeom>
            <a:solidFill>
              <a:srgbClr val="1C2C31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47625"/>
              <a:ext cx="1339615" cy="5109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25"/>
                </a:lnSpc>
              </a:pPr>
              <a:r>
                <a:rPr lang="en-US" b="true" sz="2500" i="true" spc="230">
                  <a:solidFill>
                    <a:srgbClr val="FFFFFF"/>
                  </a:solidFill>
                  <a:latin typeface="Garet Bold Italics"/>
                  <a:ea typeface="Garet Bold Italics"/>
                  <a:cs typeface="Garet Bold Italics"/>
                  <a:sym typeface="Garet Bold Italics"/>
                </a:rPr>
                <a:t>ACCURACY VALIDATED USING TOTAL VARIATION DISTANCE (TV), JENSEN–SHANNON DIVERGENCE (JS), AND CHI-SQUARE GOODNESS-OF-FIT TESTS.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658911" y="8609323"/>
            <a:ext cx="1305094" cy="1059830"/>
          </a:xfrm>
          <a:custGeom>
            <a:avLst/>
            <a:gdLst/>
            <a:ahLst/>
            <a:cxnLst/>
            <a:rect r="r" b="b" t="t" l="l"/>
            <a:pathLst>
              <a:path h="1059830" w="1305094">
                <a:moveTo>
                  <a:pt x="0" y="0"/>
                </a:moveTo>
                <a:lnTo>
                  <a:pt x="1305095" y="0"/>
                </a:lnTo>
                <a:lnTo>
                  <a:pt x="1305095" y="1059829"/>
                </a:lnTo>
                <a:lnTo>
                  <a:pt x="0" y="105982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3682006" y="5092070"/>
            <a:ext cx="5086350" cy="2071523"/>
            <a:chOff x="0" y="0"/>
            <a:chExt cx="1339615" cy="54558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339615" cy="545586"/>
            </a:xfrm>
            <a:custGeom>
              <a:avLst/>
              <a:gdLst/>
              <a:ahLst/>
              <a:cxnLst/>
              <a:rect r="r" b="b" t="t" l="l"/>
              <a:pathLst>
                <a:path h="545586" w="1339615">
                  <a:moveTo>
                    <a:pt x="77627" y="0"/>
                  </a:moveTo>
                  <a:lnTo>
                    <a:pt x="1261988" y="0"/>
                  </a:lnTo>
                  <a:cubicBezTo>
                    <a:pt x="1282576" y="0"/>
                    <a:pt x="1302321" y="8179"/>
                    <a:pt x="1316878" y="22736"/>
                  </a:cubicBezTo>
                  <a:cubicBezTo>
                    <a:pt x="1331436" y="37294"/>
                    <a:pt x="1339615" y="57039"/>
                    <a:pt x="1339615" y="77627"/>
                  </a:cubicBezTo>
                  <a:lnTo>
                    <a:pt x="1339615" y="467959"/>
                  </a:lnTo>
                  <a:cubicBezTo>
                    <a:pt x="1339615" y="510831"/>
                    <a:pt x="1304860" y="545586"/>
                    <a:pt x="1261988" y="545586"/>
                  </a:cubicBezTo>
                  <a:lnTo>
                    <a:pt x="77627" y="545586"/>
                  </a:lnTo>
                  <a:cubicBezTo>
                    <a:pt x="57039" y="545586"/>
                    <a:pt x="37294" y="537408"/>
                    <a:pt x="22736" y="522850"/>
                  </a:cubicBezTo>
                  <a:cubicBezTo>
                    <a:pt x="8179" y="508292"/>
                    <a:pt x="0" y="488547"/>
                    <a:pt x="0" y="467959"/>
                  </a:cubicBezTo>
                  <a:lnTo>
                    <a:pt x="0" y="77627"/>
                  </a:lnTo>
                  <a:cubicBezTo>
                    <a:pt x="0" y="57039"/>
                    <a:pt x="8179" y="37294"/>
                    <a:pt x="22736" y="22736"/>
                  </a:cubicBezTo>
                  <a:cubicBezTo>
                    <a:pt x="37294" y="8179"/>
                    <a:pt x="57039" y="0"/>
                    <a:pt x="77627" y="0"/>
                  </a:cubicBezTo>
                  <a:close/>
                </a:path>
              </a:pathLst>
            </a:custGeom>
            <a:solidFill>
              <a:srgbClr val="1C2C31"/>
            </a:solidFill>
            <a:ln cap="rnd">
              <a:noFill/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47625"/>
              <a:ext cx="1339615" cy="4979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425"/>
                </a:lnSpc>
                <a:spcBef>
                  <a:spcPct val="0"/>
                </a:spcBef>
              </a:pPr>
              <a:r>
                <a:rPr lang="en-US" b="true" sz="2500" i="true" spc="230" strike="noStrike" u="none">
                  <a:solidFill>
                    <a:srgbClr val="FFFFFF"/>
                  </a:solidFill>
                  <a:latin typeface="Garet Bold Italics"/>
                  <a:ea typeface="Garet Bold Italics"/>
                  <a:cs typeface="Garet Bold Italics"/>
                  <a:sym typeface="Garet Bold Italics"/>
                </a:rPr>
                <a:t>ACHIEVED SUB-1% STATISTICAL ERRORS ACROSS ALL SCALES </a:t>
              </a:r>
            </a:p>
            <a:p>
              <a:pPr algn="ctr" marL="0" indent="0" lvl="0">
                <a:lnSpc>
                  <a:spcPts val="2425"/>
                </a:lnSpc>
                <a:spcBef>
                  <a:spcPct val="0"/>
                </a:spcBef>
              </a:pPr>
              <a:r>
                <a:rPr lang="en-US" b="true" sz="2500" i="true" spc="230" strike="noStrike" u="none">
                  <a:solidFill>
                    <a:srgbClr val="FFFFFF"/>
                  </a:solidFill>
                  <a:latin typeface="Garet Bold Italics"/>
                  <a:ea typeface="Garet Bold Italics"/>
                  <a:cs typeface="Garet Bold Italics"/>
                  <a:sym typeface="Garet Bold Italics"/>
                </a:rPr>
                <a:t>(N=4-12)  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2337543" y="2573130"/>
            <a:ext cx="5086350" cy="2120900"/>
            <a:chOff x="0" y="0"/>
            <a:chExt cx="1339615" cy="558591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339615" cy="558591"/>
            </a:xfrm>
            <a:custGeom>
              <a:avLst/>
              <a:gdLst/>
              <a:ahLst/>
              <a:cxnLst/>
              <a:rect r="r" b="b" t="t" l="l"/>
              <a:pathLst>
                <a:path h="558591" w="1339615">
                  <a:moveTo>
                    <a:pt x="77627" y="0"/>
                  </a:moveTo>
                  <a:lnTo>
                    <a:pt x="1261988" y="0"/>
                  </a:lnTo>
                  <a:cubicBezTo>
                    <a:pt x="1282576" y="0"/>
                    <a:pt x="1302321" y="8179"/>
                    <a:pt x="1316878" y="22736"/>
                  </a:cubicBezTo>
                  <a:cubicBezTo>
                    <a:pt x="1331436" y="37294"/>
                    <a:pt x="1339615" y="57039"/>
                    <a:pt x="1339615" y="77627"/>
                  </a:cubicBezTo>
                  <a:lnTo>
                    <a:pt x="1339615" y="480964"/>
                  </a:lnTo>
                  <a:cubicBezTo>
                    <a:pt x="1339615" y="523836"/>
                    <a:pt x="1304860" y="558591"/>
                    <a:pt x="1261988" y="558591"/>
                  </a:cubicBezTo>
                  <a:lnTo>
                    <a:pt x="77627" y="558591"/>
                  </a:lnTo>
                  <a:cubicBezTo>
                    <a:pt x="57039" y="558591"/>
                    <a:pt x="37294" y="550413"/>
                    <a:pt x="22736" y="535855"/>
                  </a:cubicBezTo>
                  <a:cubicBezTo>
                    <a:pt x="8179" y="521297"/>
                    <a:pt x="0" y="501552"/>
                    <a:pt x="0" y="480964"/>
                  </a:cubicBezTo>
                  <a:lnTo>
                    <a:pt x="0" y="77627"/>
                  </a:lnTo>
                  <a:cubicBezTo>
                    <a:pt x="0" y="57039"/>
                    <a:pt x="8179" y="37294"/>
                    <a:pt x="22736" y="22736"/>
                  </a:cubicBezTo>
                  <a:cubicBezTo>
                    <a:pt x="37294" y="8179"/>
                    <a:pt x="57039" y="0"/>
                    <a:pt x="77627" y="0"/>
                  </a:cubicBezTo>
                  <a:close/>
                </a:path>
              </a:pathLst>
            </a:custGeom>
            <a:solidFill>
              <a:srgbClr val="1C2C31"/>
            </a:solidFill>
            <a:ln cap="rnd">
              <a:noFill/>
              <a:prstDash val="solid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47625"/>
              <a:ext cx="1339615" cy="5109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425"/>
                </a:lnSpc>
                <a:spcBef>
                  <a:spcPct val="0"/>
                </a:spcBef>
              </a:pPr>
              <a:r>
                <a:rPr lang="en-US" b="true" sz="2500" i="true" spc="230" strike="noStrike" u="none">
                  <a:solidFill>
                    <a:srgbClr val="FFFFFF"/>
                  </a:solidFill>
                  <a:latin typeface="Garet Bold Italics"/>
                  <a:ea typeface="Garet Bold Italics"/>
                  <a:cs typeface="Garet Bold Italics"/>
                  <a:sym typeface="Garet Bold Italics"/>
                </a:rPr>
                <a:t>DEMONSTRATED WORLD-CLASS NOISE TOLERANCE (JS DISTANCE = 0.007) 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9794368" y="5067381"/>
            <a:ext cx="5086350" cy="2120900"/>
            <a:chOff x="0" y="0"/>
            <a:chExt cx="1339615" cy="558591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339615" cy="558591"/>
            </a:xfrm>
            <a:custGeom>
              <a:avLst/>
              <a:gdLst/>
              <a:ahLst/>
              <a:cxnLst/>
              <a:rect r="r" b="b" t="t" l="l"/>
              <a:pathLst>
                <a:path h="558591" w="1339615">
                  <a:moveTo>
                    <a:pt x="77627" y="0"/>
                  </a:moveTo>
                  <a:lnTo>
                    <a:pt x="1261988" y="0"/>
                  </a:lnTo>
                  <a:cubicBezTo>
                    <a:pt x="1282576" y="0"/>
                    <a:pt x="1302321" y="8179"/>
                    <a:pt x="1316878" y="22736"/>
                  </a:cubicBezTo>
                  <a:cubicBezTo>
                    <a:pt x="1331436" y="37294"/>
                    <a:pt x="1339615" y="57039"/>
                    <a:pt x="1339615" y="77627"/>
                  </a:cubicBezTo>
                  <a:lnTo>
                    <a:pt x="1339615" y="480964"/>
                  </a:lnTo>
                  <a:cubicBezTo>
                    <a:pt x="1339615" y="523836"/>
                    <a:pt x="1304860" y="558591"/>
                    <a:pt x="1261988" y="558591"/>
                  </a:cubicBezTo>
                  <a:lnTo>
                    <a:pt x="77627" y="558591"/>
                  </a:lnTo>
                  <a:cubicBezTo>
                    <a:pt x="57039" y="558591"/>
                    <a:pt x="37294" y="550413"/>
                    <a:pt x="22736" y="535855"/>
                  </a:cubicBezTo>
                  <a:cubicBezTo>
                    <a:pt x="8179" y="521297"/>
                    <a:pt x="0" y="501552"/>
                    <a:pt x="0" y="480964"/>
                  </a:cubicBezTo>
                  <a:lnTo>
                    <a:pt x="0" y="77627"/>
                  </a:lnTo>
                  <a:cubicBezTo>
                    <a:pt x="0" y="57039"/>
                    <a:pt x="8179" y="37294"/>
                    <a:pt x="22736" y="22736"/>
                  </a:cubicBezTo>
                  <a:cubicBezTo>
                    <a:pt x="37294" y="8179"/>
                    <a:pt x="57039" y="0"/>
                    <a:pt x="77627" y="0"/>
                  </a:cubicBezTo>
                  <a:close/>
                </a:path>
              </a:pathLst>
            </a:custGeom>
            <a:solidFill>
              <a:srgbClr val="1C2C31"/>
            </a:solidFill>
            <a:ln cap="rnd">
              <a:noFill/>
              <a:prstDash val="solid"/>
              <a:round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47625"/>
              <a:ext cx="1339615" cy="5109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425"/>
                </a:lnSpc>
                <a:spcBef>
                  <a:spcPct val="0"/>
                </a:spcBef>
              </a:pPr>
              <a:r>
                <a:rPr lang="en-US" b="true" sz="2500" i="true" spc="230" strike="noStrike" u="none">
                  <a:solidFill>
                    <a:srgbClr val="FFFFFF"/>
                  </a:solidFill>
                  <a:latin typeface="Garet Bold Italics"/>
                  <a:ea typeface="Garet Bold Italics"/>
                  <a:cs typeface="Garet Bold Italics"/>
                  <a:sym typeface="Garet Bold Italics"/>
                </a:rPr>
                <a:t>SCALABLE ARCHITECTURE PROVEN TO N=12, EXTENSIBLE TO N=20+</a:t>
              </a:r>
            </a:p>
            <a:p>
              <a:pPr algn="ctr" marL="0" indent="0" lvl="0">
                <a:lnSpc>
                  <a:spcPts val="2425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5258" t="-5555" r="-24931" b="-7243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15874" y="830098"/>
            <a:ext cx="1628775" cy="1628775"/>
          </a:xfrm>
          <a:custGeom>
            <a:avLst/>
            <a:gdLst/>
            <a:ahLst/>
            <a:cxnLst/>
            <a:rect r="r" b="b" t="t" l="l"/>
            <a:pathLst>
              <a:path h="1628775" w="1628775">
                <a:moveTo>
                  <a:pt x="0" y="0"/>
                </a:moveTo>
                <a:lnTo>
                  <a:pt x="1628775" y="0"/>
                </a:lnTo>
                <a:lnTo>
                  <a:pt x="1628775" y="1628775"/>
                </a:lnTo>
                <a:lnTo>
                  <a:pt x="0" y="16287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241618" y="8513922"/>
            <a:ext cx="1555431" cy="1555431"/>
          </a:xfrm>
          <a:custGeom>
            <a:avLst/>
            <a:gdLst/>
            <a:ahLst/>
            <a:cxnLst/>
            <a:rect r="r" b="b" t="t" l="l"/>
            <a:pathLst>
              <a:path h="1555431" w="1555431">
                <a:moveTo>
                  <a:pt x="0" y="0"/>
                </a:moveTo>
                <a:lnTo>
                  <a:pt x="1555431" y="0"/>
                </a:lnTo>
                <a:lnTo>
                  <a:pt x="1555431" y="1555431"/>
                </a:lnTo>
                <a:lnTo>
                  <a:pt x="0" y="155543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81827" y="904875"/>
            <a:ext cx="12844041" cy="11765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99"/>
              </a:lnSpc>
              <a:spcBef>
                <a:spcPct val="0"/>
              </a:spcBef>
            </a:pPr>
            <a:r>
              <a:rPr lang="en-US" sz="6928" b="true">
                <a:solidFill>
                  <a:srgbClr val="A280EC"/>
                </a:solidFill>
                <a:latin typeface="Garet Bold"/>
                <a:ea typeface="Garet Bold"/>
                <a:cs typeface="Garet Bold"/>
                <a:sym typeface="Garet Bold"/>
              </a:rPr>
              <a:t>How we got the results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81827" y="2461493"/>
            <a:ext cx="8494452" cy="727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64"/>
              </a:lnSpc>
              <a:spcBef>
                <a:spcPct val="0"/>
              </a:spcBef>
            </a:pPr>
            <a:r>
              <a:rPr lang="en-US" sz="2117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Circuit Design – Built parameterized quantum circuits with coin and shift operations for n layers.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058048" y="3707557"/>
            <a:ext cx="8494452" cy="1098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64"/>
              </a:lnSpc>
              <a:spcBef>
                <a:spcPct val="0"/>
              </a:spcBef>
            </a:pPr>
            <a:r>
              <a:rPr lang="en-US" sz="2117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Distribution Control – Adjusted coin bias angles (e.g., logistic mapping for exponential) to shape output probability distributions.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81827" y="5156954"/>
            <a:ext cx="8494452" cy="727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64"/>
              </a:lnSpc>
              <a:spcBef>
                <a:spcPct val="0"/>
              </a:spcBef>
            </a:pPr>
            <a:r>
              <a:rPr lang="en-US" sz="2117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Classical Comparison – Ran Monte Carlo simulations of the Galton board to serve as benchmarks.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058048" y="6196775"/>
            <a:ext cx="8494452" cy="1098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64"/>
              </a:lnSpc>
              <a:spcBef>
                <a:spcPct val="0"/>
              </a:spcBef>
            </a:pPr>
            <a:r>
              <a:rPr lang="en-US" sz="2117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Noise Evaluation – Applied Aer’s noise models (depolarizing, thermal relaxation, readout noise) to measure real-world performance.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06462" y="7893135"/>
            <a:ext cx="15523800" cy="6207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33"/>
              </a:lnSpc>
              <a:spcBef>
                <a:spcPct val="0"/>
              </a:spcBef>
            </a:pPr>
            <a:r>
              <a:rPr lang="en-US" sz="1809" spc="166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OPTIMIZATION – TRANSPILED CIRCUITS FOR HARDWARE EFFICIENCY AND APPLIED SIMPLE ERROR MITIGATION LIKE MULTI-RUN AVERAGING AND ZERO-NOISE EXTRAPOLATION (ZNE).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658911" y="8609323"/>
            <a:ext cx="1305094" cy="1059830"/>
          </a:xfrm>
          <a:custGeom>
            <a:avLst/>
            <a:gdLst/>
            <a:ahLst/>
            <a:cxnLst/>
            <a:rect r="r" b="b" t="t" l="l"/>
            <a:pathLst>
              <a:path h="1059830" w="1305094">
                <a:moveTo>
                  <a:pt x="0" y="0"/>
                </a:moveTo>
                <a:lnTo>
                  <a:pt x="1305095" y="0"/>
                </a:lnTo>
                <a:lnTo>
                  <a:pt x="1305095" y="1059829"/>
                </a:lnTo>
                <a:lnTo>
                  <a:pt x="0" y="105982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DAGvmTBhV2c</dc:identifier>
  <dcterms:modified xsi:type="dcterms:W3CDTF">2011-08-01T06:04:30Z</dcterms:modified>
  <cp:revision>1</cp:revision>
  <dc:title>Quantum walks</dc:title>
</cp:coreProperties>
</file>