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58" r:id="rId7"/>
    <p:sldId id="259"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73" d="100"/>
          <a:sy n="73"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2291" y="667734"/>
            <a:ext cx="10993549" cy="1475013"/>
          </a:xfrm>
        </p:spPr>
        <p:txBody>
          <a:bodyPr>
            <a:normAutofit/>
          </a:bodyPr>
          <a:lstStyle/>
          <a:p>
            <a:r>
              <a:rPr lang="en-US" b="1" dirty="0">
                <a:latin typeface="Times New Roman" panose="02020603050405020304" pitchFamily="18" charset="0"/>
                <a:cs typeface="Times New Roman" panose="02020603050405020304" pitchFamily="18" charset="0"/>
              </a:rPr>
              <a:t>OPTIMIZING TASK MANAGEMENT WITH ROUND ROBIN SCHEDULING</a:t>
            </a:r>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99227" y="2116184"/>
            <a:ext cx="10993546" cy="612364"/>
          </a:xfrm>
        </p:spPr>
        <p:txBody>
          <a:bodyPr>
            <a:noAutofit/>
          </a:bodyPr>
          <a:lstStyle/>
          <a:p>
            <a:pPr>
              <a:lnSpc>
                <a:spcPct val="100000"/>
              </a:lnSpc>
            </a:pPr>
            <a:r>
              <a:rPr lang="en-US" b="1" dirty="0" err="1" smtClean="0">
                <a:latin typeface="Times New Roman" panose="02020603050405020304" pitchFamily="18" charset="0"/>
                <a:cs typeface="Times New Roman" panose="02020603050405020304" pitchFamily="18" charset="0"/>
              </a:rPr>
              <a:t>Divi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Haris</a:t>
            </a:r>
            <a:r>
              <a:rPr lang="en-US" b="1" dirty="0" smtClean="0">
                <a:latin typeface="Times New Roman" panose="02020603050405020304" pitchFamily="18" charset="0"/>
                <a:cs typeface="Times New Roman" panose="02020603050405020304" pitchFamily="18" charset="0"/>
              </a:rPr>
              <a:t>(192211092)</a:t>
            </a:r>
          </a:p>
          <a:p>
            <a:pPr>
              <a:lnSpc>
                <a:spcPct val="100000"/>
              </a:lnSpc>
            </a:pPr>
            <a:r>
              <a:rPr lang="en-US" b="1" dirty="0" err="1" smtClean="0">
                <a:latin typeface="Times New Roman" panose="02020603050405020304" pitchFamily="18" charset="0"/>
                <a:cs typeface="Times New Roman" panose="02020603050405020304" pitchFamily="18" charset="0"/>
              </a:rPr>
              <a:t>Sompalli</a:t>
            </a:r>
            <a:r>
              <a:rPr lang="en-US" b="1" dirty="0" smtClean="0">
                <a:latin typeface="Times New Roman" panose="02020603050405020304" pitchFamily="18" charset="0"/>
                <a:cs typeface="Times New Roman" panose="02020603050405020304" pitchFamily="18" charset="0"/>
              </a:rPr>
              <a:t> Nikhil(192211031)</a:t>
            </a:r>
          </a:p>
          <a:p>
            <a:pPr>
              <a:lnSpc>
                <a:spcPct val="100000"/>
              </a:lnSpc>
            </a:pPr>
            <a:r>
              <a:rPr lang="en-US" b="1" dirty="0" err="1" smtClean="0">
                <a:latin typeface="Times New Roman" panose="02020603050405020304" pitchFamily="18" charset="0"/>
                <a:cs typeface="Times New Roman" panose="02020603050405020304" pitchFamily="18" charset="0"/>
              </a:rPr>
              <a:t>Ashwin</a:t>
            </a:r>
            <a:r>
              <a:rPr lang="en-US" b="1" dirty="0" smtClean="0">
                <a:latin typeface="Times New Roman" panose="02020603050405020304" pitchFamily="18" charset="0"/>
                <a:cs typeface="Times New Roman" panose="02020603050405020304" pitchFamily="18" charset="0"/>
              </a:rPr>
              <a:t> V(192211191)</a:t>
            </a:r>
            <a:endParaRPr lang="en-US" b="1" dirty="0" smtClean="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3330062"/>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153E014-2FA5-DCF2-4B7B-221DA7D47FF5}"/>
              </a:ext>
            </a:extLst>
          </p:cNvPr>
          <p:cNvSpPr/>
          <p:nvPr/>
        </p:nvSpPr>
        <p:spPr>
          <a:xfrm>
            <a:off x="2960915" y="3265713"/>
            <a:ext cx="6150428" cy="923330"/>
          </a:xfrm>
          <a:prstGeom prst="rect">
            <a:avLst/>
          </a:prstGeom>
          <a:noFill/>
        </p:spPr>
        <p:txBody>
          <a:bodyPr wrap="square" lIns="91440" tIns="45720" rIns="91440" bIns="45720">
            <a:spAutoFit/>
            <a:scene3d>
              <a:camera prst="perspectiveRelaxedModerately"/>
              <a:lightRig rig="threePt" dir="t"/>
            </a:scene3d>
          </a:bodyPr>
          <a:lstStyle/>
          <a:p>
            <a:pPr algn="ctr"/>
            <a:r>
              <a:rPr lang="en-IN"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 YOU</a:t>
            </a:r>
            <a:endParaRPr lang="en-IN"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50321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96D28-8D89-9904-A770-4E4CADDCF188}"/>
              </a:ext>
            </a:extLst>
          </p:cNvPr>
          <p:cNvSpPr>
            <a:spLocks noGrp="1"/>
          </p:cNvSpPr>
          <p:nvPr>
            <p:ph type="title"/>
          </p:nvPr>
        </p:nvSpPr>
        <p:spPr/>
        <p:txBody>
          <a:bodyPr>
            <a:normAutofit/>
          </a:bodyPr>
          <a:lstStyle/>
          <a:p>
            <a:pPr>
              <a:lnSpc>
                <a:spcPct val="115000"/>
              </a:lnSpc>
            </a:pPr>
            <a:r>
              <a:rPr lang="en-IN"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A7D0F78D-06DA-9397-1E45-6F6D37CD6F64}"/>
              </a:ext>
            </a:extLst>
          </p:cNvPr>
          <p:cNvSpPr>
            <a:spLocks noGrp="1"/>
          </p:cNvSpPr>
          <p:nvPr>
            <p:ph idx="1"/>
          </p:nvPr>
        </p:nvSpPr>
        <p:spPr>
          <a:xfrm>
            <a:off x="326572" y="2253342"/>
            <a:ext cx="6803571" cy="3902502"/>
          </a:xfrm>
        </p:spPr>
        <p:txBody>
          <a:bodyPr>
            <a:normAutofit fontScale="92500" lnSpcReduction="10000"/>
          </a:bodyPr>
          <a:lstStyle/>
          <a:p>
            <a:pPr algn="just">
              <a:buFont typeface="Wingdings" panose="05000000000000000000" pitchFamily="2" charset="2"/>
              <a:buChar char="v"/>
            </a:pPr>
            <a:r>
              <a:rPr lang="en-GB" sz="1800" dirty="0">
                <a:solidFill>
                  <a:srgbClr val="1F1F22"/>
                </a:solidFill>
                <a:effectLst/>
                <a:latin typeface="Times New Roman" panose="02020603050405020304" pitchFamily="18" charset="0"/>
                <a:ea typeface="Times New Roman" panose="02020603050405020304" pitchFamily="18" charset="0"/>
              </a:rPr>
              <a:t>A round robin is an arrangement of choosing all elements in a group equally in some rational order, usually from the top to the bottom of a list and then starting again at the top of the list and so on. </a:t>
            </a:r>
            <a:r>
              <a:rPr lang="en-GB" sz="1800" dirty="0">
                <a:effectLst/>
                <a:latin typeface="Times New Roman" panose="02020603050405020304" pitchFamily="18" charset="0"/>
                <a:ea typeface="Times New Roman" panose="02020603050405020304" pitchFamily="18" charset="0"/>
              </a:rPr>
              <a:t>Round Robin (RR) scheduling algorithm is widely used scheduling algorithm in multitasking. </a:t>
            </a:r>
          </a:p>
          <a:p>
            <a:pPr algn="just">
              <a:buFont typeface="Wingdings" panose="05000000000000000000" pitchFamily="2" charset="2"/>
              <a:buChar char="v"/>
            </a:pPr>
            <a:r>
              <a:rPr lang="en-GB" sz="1800" dirty="0">
                <a:effectLst/>
                <a:latin typeface="Times New Roman" panose="02020603050405020304" pitchFamily="18" charset="0"/>
                <a:ea typeface="Times New Roman" panose="02020603050405020304" pitchFamily="18" charset="0"/>
              </a:rPr>
              <a:t>It ensures fairness and starvation free execution of processes. Choosing the time quantum in RR is very crucial as small time slice results in large number of context switches and large time quantum increases the response time. </a:t>
            </a:r>
          </a:p>
          <a:p>
            <a:pPr algn="just">
              <a:buFont typeface="Wingdings" panose="05000000000000000000" pitchFamily="2" charset="2"/>
              <a:buChar char="v"/>
            </a:pPr>
            <a:r>
              <a:rPr lang="en-GB" sz="1800" dirty="0">
                <a:effectLst/>
                <a:latin typeface="Times New Roman" panose="02020603050405020304" pitchFamily="18" charset="0"/>
                <a:ea typeface="Times New Roman" panose="02020603050405020304" pitchFamily="18" charset="0"/>
              </a:rPr>
              <a:t>Experiment analysis reveals that the proposed algorithm produces better average turnaround time, average waiting time and fewer number of context switches than existing algorithms. </a:t>
            </a:r>
            <a:r>
              <a:rPr lang="en-IN" sz="1600" dirty="0">
                <a:effectLst/>
                <a:latin typeface="Arial" panose="020B0604020202020204" pitchFamily="34" charset="0"/>
                <a:ea typeface="Arial" panose="020B0604020202020204" pitchFamily="34" charset="0"/>
              </a:rPr>
              <a:t/>
            </a:r>
            <a:br>
              <a:rPr lang="en-IN" sz="1600" dirty="0">
                <a:effectLst/>
                <a:latin typeface="Arial" panose="020B0604020202020204" pitchFamily="34" charset="0"/>
                <a:ea typeface="Arial" panose="020B0604020202020204" pitchFamily="34" charset="0"/>
              </a:rPr>
            </a:br>
            <a:endParaRPr lang="en-IN" dirty="0"/>
          </a:p>
        </p:txBody>
      </p:sp>
      <p:pic>
        <p:nvPicPr>
          <p:cNvPr id="4" name="Picture 3">
            <a:extLst>
              <a:ext uri="{FF2B5EF4-FFF2-40B4-BE49-F238E27FC236}">
                <a16:creationId xmlns:a16="http://schemas.microsoft.com/office/drawing/2014/main" xmlns="" id="{63BEE1BD-F366-C99A-E91B-4A118CDB722E}"/>
              </a:ext>
            </a:extLst>
          </p:cNvPr>
          <p:cNvPicPr>
            <a:picLocks noChangeAspect="1"/>
          </p:cNvPicPr>
          <p:nvPr/>
        </p:nvPicPr>
        <p:blipFill>
          <a:blip r:embed="rId2"/>
          <a:stretch>
            <a:fillRect/>
          </a:stretch>
        </p:blipFill>
        <p:spPr>
          <a:xfrm>
            <a:off x="7511143" y="2253343"/>
            <a:ext cx="4437871" cy="2877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242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a:t>
            </a:r>
          </a:p>
        </p:txBody>
      </p:sp>
      <p:sp>
        <p:nvSpPr>
          <p:cNvPr id="5" name="Content Placeholder 4">
            <a:extLst>
              <a:ext uri="{FF2B5EF4-FFF2-40B4-BE49-F238E27FC236}">
                <a16:creationId xmlns:a16="http://schemas.microsoft.com/office/drawing/2014/main" xmlns="" id="{C6A5E970-599D-9D52-FB61-5CF2DDC557CA}"/>
              </a:ext>
            </a:extLst>
          </p:cNvPr>
          <p:cNvSpPr>
            <a:spLocks noGrp="1"/>
          </p:cNvSpPr>
          <p:nvPr>
            <p:ph idx="1"/>
          </p:nvPr>
        </p:nvSpPr>
        <p:spPr>
          <a:xfrm>
            <a:off x="581192" y="1890875"/>
            <a:ext cx="6559837" cy="4760295"/>
          </a:xfrm>
        </p:spPr>
        <p:txBody>
          <a:bodyPr/>
          <a:lstStyle/>
          <a:p>
            <a:pPr algn="just"/>
            <a:r>
              <a:rPr lang="en-GB" sz="2000" dirty="0">
                <a:effectLst/>
                <a:latin typeface="Times New Roman" panose="02020603050405020304" pitchFamily="18" charset="0"/>
                <a:ea typeface="Arial" panose="020B0604020202020204" pitchFamily="34" charset="0"/>
                <a:cs typeface="Times New Roman" panose="02020603050405020304" pitchFamily="18" charset="0"/>
              </a:rPr>
              <a:t>Round Robin (RR) scheduling is a widely used CPU scheduling algorithm designed to allocate CPU time to processes in a fair manner. </a:t>
            </a:r>
          </a:p>
          <a:p>
            <a:pPr algn="just"/>
            <a:r>
              <a:rPr lang="en-GB" sz="2000" dirty="0">
                <a:effectLst/>
                <a:latin typeface="Times New Roman" panose="02020603050405020304" pitchFamily="18" charset="0"/>
                <a:ea typeface="Arial" panose="020B0604020202020204" pitchFamily="34" charset="0"/>
                <a:cs typeface="Times New Roman" panose="02020603050405020304" pitchFamily="18" charset="0"/>
              </a:rPr>
              <a:t>It operates on a time-sharing principle, ensuring that each process receives a fixed time slice, or quantum, to execute</a:t>
            </a:r>
          </a:p>
          <a:p>
            <a:pPr algn="just"/>
            <a:r>
              <a:rPr lang="en-GB" sz="2000" dirty="0">
                <a:effectLst/>
                <a:latin typeface="Times New Roman" panose="02020603050405020304" pitchFamily="18" charset="0"/>
                <a:ea typeface="Arial" panose="020B0604020202020204" pitchFamily="34" charset="0"/>
                <a:cs typeface="Times New Roman" panose="02020603050405020304" pitchFamily="18" charset="0"/>
              </a:rPr>
              <a:t>. This approach prevents any single process from monopolizing the CPU, thus enhancing system responsiveness and efficiency, particularly in time-sharing systems.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xmlns="" id="{58A7B6F0-DBAF-96F2-2AD3-563E21A3ACEA}"/>
              </a:ext>
            </a:extLst>
          </p:cNvPr>
          <p:cNvPicPr>
            <a:picLocks noChangeAspect="1"/>
          </p:cNvPicPr>
          <p:nvPr/>
        </p:nvPicPr>
        <p:blipFill>
          <a:blip r:embed="rId2"/>
          <a:stretch>
            <a:fillRect/>
          </a:stretch>
        </p:blipFill>
        <p:spPr>
          <a:xfrm>
            <a:off x="7358742" y="2810202"/>
            <a:ext cx="4413887" cy="12375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TextBox 7">
            <a:extLst>
              <a:ext uri="{FF2B5EF4-FFF2-40B4-BE49-F238E27FC236}">
                <a16:creationId xmlns:a16="http://schemas.microsoft.com/office/drawing/2014/main" xmlns="" id="{F4782856-F0C3-2E16-4A08-26911F4BB4EF}"/>
              </a:ext>
            </a:extLst>
          </p:cNvPr>
          <p:cNvSpPr txBox="1"/>
          <p:nvPr/>
        </p:nvSpPr>
        <p:spPr>
          <a:xfrm>
            <a:off x="7522028" y="4300247"/>
            <a:ext cx="6096000" cy="369332"/>
          </a:xfrm>
          <a:prstGeom prst="rect">
            <a:avLst/>
          </a:prstGeom>
          <a:noFill/>
        </p:spPr>
        <p:txBody>
          <a:bodyPr wrap="square">
            <a:spAutoFit/>
          </a:bodyPr>
          <a:lstStyle/>
          <a:p>
            <a:r>
              <a:rPr lang="en-GB" sz="1800" kern="0" dirty="0">
                <a:effectLst/>
                <a:latin typeface="Times New Roman" panose="02020603050405020304" pitchFamily="18" charset="0"/>
                <a:ea typeface="Times New Roman" panose="02020603050405020304" pitchFamily="18" charset="0"/>
              </a:rPr>
              <a:t>Round Robin (RR) scheduling algorithm </a:t>
            </a:r>
            <a:endParaRPr lang="en-IN" dirty="0"/>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CDF2CD-A7E7-C9A3-C711-FFE2198E9E2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706EDBC5-CC0D-C1CD-05E7-FAADDAAFAFF8}"/>
              </a:ext>
            </a:extLst>
          </p:cNvPr>
          <p:cNvSpPr>
            <a:spLocks noGrp="1"/>
          </p:cNvSpPr>
          <p:nvPr>
            <p:ph idx="1"/>
          </p:nvPr>
        </p:nvSpPr>
        <p:spPr/>
        <p:txBody>
          <a:bodyPr>
            <a:normAutofit lnSpcReduction="10000"/>
          </a:bodyPr>
          <a:lstStyle/>
          <a:p>
            <a:pPr marL="342900" marR="375285" lvl="0" indent="-342900" algn="just">
              <a:lnSpc>
                <a:spcPct val="103000"/>
              </a:lnSpc>
              <a:spcBef>
                <a:spcPts val="750"/>
              </a:spcBef>
              <a:spcAft>
                <a:spcPts val="8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R</a:t>
            </a:r>
            <a:r>
              <a:rPr lang="en-US" sz="1800" dirty="0">
                <a:solidFill>
                  <a:srgbClr val="1F1F22"/>
                </a:solidFill>
                <a:effectLst/>
                <a:latin typeface="Times New Roman" panose="02020603050405020304" pitchFamily="18" charset="0"/>
                <a:ea typeface="Times New Roman" panose="02020603050405020304" pitchFamily="18" charset="0"/>
              </a:rPr>
              <a:t>ound Robin scheduling algorithm is one of the most popular scheduling algorithm which can actually be implemented in most of the operating systems. This is the preemptive version of first come first serve scheduling. The Algorithm focuses on Time Sharing. In this algorithm, every process gets executed in a cyclic way. </a:t>
            </a:r>
            <a:r>
              <a:rPr lang="en-US" sz="1800" dirty="0">
                <a:effectLst/>
                <a:latin typeface="Times New Roman" panose="02020603050405020304" pitchFamily="18" charset="0"/>
                <a:ea typeface="Times New Roman" panose="02020603050405020304" pitchFamily="18" charset="0"/>
              </a:rPr>
              <a:t>Round Robin is a CPU scheduling algorithm where each process is assigned a fixed timeslot in a cyclic way. </a:t>
            </a:r>
            <a:endParaRPr lang="en-IN" sz="1800" dirty="0">
              <a:effectLst/>
              <a:latin typeface="Times New Roman" panose="02020603050405020304" pitchFamily="18" charset="0"/>
              <a:ea typeface="Times New Roman" panose="02020603050405020304" pitchFamily="18" charset="0"/>
            </a:endParaRPr>
          </a:p>
          <a:p>
            <a:pPr marL="342900" marR="375285" lvl="0" indent="-342900" algn="just">
              <a:lnSpc>
                <a:spcPct val="103000"/>
              </a:lnSpc>
              <a:spcBef>
                <a:spcPts val="750"/>
              </a:spcBef>
              <a:spcAft>
                <a:spcPts val="8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It is simple, easy to implement. And starvation free as all processes get fair share of CPU. One of the most commonly used technique in CPU scheduling as a core. Itis pre- </a:t>
            </a:r>
            <a:r>
              <a:rPr lang="en-US" sz="1800" dirty="0" err="1">
                <a:effectLst/>
                <a:latin typeface="Times New Roman" panose="02020603050405020304" pitchFamily="18" charset="0"/>
                <a:ea typeface="Times New Roman" panose="02020603050405020304" pitchFamily="18" charset="0"/>
              </a:rPr>
              <a:t>emptive</a:t>
            </a:r>
            <a:r>
              <a:rPr lang="en-US" sz="1800" dirty="0">
                <a:effectLst/>
                <a:latin typeface="Times New Roman" panose="02020603050405020304" pitchFamily="18" charset="0"/>
                <a:ea typeface="Times New Roman" panose="02020603050405020304" pitchFamily="18" charset="0"/>
              </a:rPr>
              <a:t> as processes are assigned CPU only for a fixed slice of time at the most. </a:t>
            </a:r>
            <a:endParaRPr lang="en-IN" sz="1800" dirty="0">
              <a:effectLst/>
              <a:latin typeface="Times New Roman" panose="02020603050405020304" pitchFamily="18" charset="0"/>
              <a:ea typeface="Times New Roman" panose="02020603050405020304" pitchFamily="18" charset="0"/>
            </a:endParaRPr>
          </a:p>
          <a:p>
            <a:pPr marL="342900" marR="375285" lvl="0" indent="-342900" algn="just">
              <a:lnSpc>
                <a:spcPct val="103000"/>
              </a:lnSpc>
              <a:spcBef>
                <a:spcPts val="750"/>
              </a:spcBef>
              <a:spcAft>
                <a:spcPts val="8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disadvantage of it is more overhead of context switching. </a:t>
            </a:r>
            <a:r>
              <a:rPr lang="en-US" sz="1800" dirty="0">
                <a:solidFill>
                  <a:srgbClr val="1F1F22"/>
                </a:solidFill>
                <a:effectLst/>
                <a:latin typeface="Times New Roman" panose="02020603050405020304" pitchFamily="18" charset="0"/>
                <a:ea typeface="Times New Roman" panose="02020603050405020304" pitchFamily="18" charset="0"/>
              </a:rPr>
              <a:t>Each process gets equal priority and fair allocation of CPU. Round Robin scheduling algorithm enables the Context switching method to save the states of preempted processes. It is easily implementable on the system because round robin scheduling in </a:t>
            </a:r>
            <a:r>
              <a:rPr lang="en-US" sz="1800" dirty="0" err="1">
                <a:solidFill>
                  <a:srgbClr val="1F1F22"/>
                </a:solidFill>
                <a:effectLst/>
                <a:latin typeface="Times New Roman" panose="02020603050405020304" pitchFamily="18" charset="0"/>
                <a:ea typeface="Times New Roman" panose="02020603050405020304" pitchFamily="18" charset="0"/>
              </a:rPr>
              <a:t>os</a:t>
            </a:r>
            <a:r>
              <a:rPr lang="en-US" sz="1800" dirty="0">
                <a:solidFill>
                  <a:srgbClr val="1F1F22"/>
                </a:solidFill>
                <a:effectLst/>
                <a:latin typeface="Times New Roman" panose="02020603050405020304" pitchFamily="18" charset="0"/>
                <a:ea typeface="Times New Roman" panose="02020603050405020304" pitchFamily="18" charset="0"/>
              </a:rPr>
              <a:t> doesn't depend upon burst time.</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53340" algn="just">
              <a:lnSpc>
                <a:spcPct val="115000"/>
              </a:lnSpc>
            </a:pP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94545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8797C-285E-75A3-90CF-EA63EA9E70BC}"/>
              </a:ext>
            </a:extLst>
          </p:cNvPr>
          <p:cNvSpPr>
            <a:spLocks noGrp="1"/>
          </p:cNvSpPr>
          <p:nvPr>
            <p:ph type="title"/>
          </p:nvPr>
        </p:nvSpPr>
        <p:spPr/>
        <p:txBody>
          <a:bodyPr/>
          <a:lstStyle/>
          <a:p>
            <a:r>
              <a:rPr kumimoji="0" lang="en-GB" altLang="en-US"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EXAMPLE OF ROUND ROBIN SCHEDULING ALGORITHM </a:t>
            </a:r>
            <a:r>
              <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A9AD8D25-8DFE-6EDF-C4E5-80EACD45D1EB}"/>
              </a:ext>
            </a:extLst>
          </p:cNvPr>
          <p:cNvSpPr>
            <a:spLocks noGrp="1"/>
          </p:cNvSpPr>
          <p:nvPr>
            <p:ph idx="1"/>
          </p:nvPr>
        </p:nvSpPr>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Assume there are 5 processes with process ID and burst time given below </a:t>
            </a:r>
          </a:p>
          <a:p>
            <a:pPr marL="342900" marR="225425" lvl="0" indent="-342900" fontAlgn="base">
              <a:lnSpc>
                <a:spcPct val="104000"/>
              </a:lnSpc>
              <a:spcAft>
                <a:spcPts val="215"/>
              </a:spcAft>
              <a:buClr>
                <a:srgbClr val="000000"/>
              </a:buClr>
              <a:buSzPts val="1400"/>
              <a:buFont typeface="Arial" panose="020B0604020202020204" pitchFamily="34" charset="0"/>
              <a:buChar char="•"/>
            </a:pPr>
            <a:r>
              <a:rPr lang="en-GB"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Time quantum=2. </a:t>
            </a:r>
            <a:endParaRPr lang="en-IN"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225425" lvl="0" indent="-342900" fontAlgn="base">
              <a:lnSpc>
                <a:spcPct val="104000"/>
              </a:lnSpc>
              <a:spcAft>
                <a:spcPts val="1155"/>
              </a:spcAft>
              <a:buClr>
                <a:srgbClr val="000000"/>
              </a:buClr>
              <a:buSzPts val="1400"/>
              <a:buFont typeface="Arial" panose="020B0604020202020204" pitchFamily="34" charset="0"/>
              <a:buChar char="•"/>
            </a:pPr>
            <a:r>
              <a:rPr lang="en-GB"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Assume that all process arrives at 0. </a:t>
            </a:r>
            <a:endParaRPr lang="en-IN"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225425" lvl="0" indent="-342900" fontAlgn="base">
              <a:lnSpc>
                <a:spcPct val="104000"/>
              </a:lnSpc>
              <a:spcAft>
                <a:spcPts val="1155"/>
              </a:spcAft>
              <a:buClr>
                <a:srgbClr val="000000"/>
              </a:buClr>
              <a:buSzPts val="1400"/>
              <a:buFont typeface="Arial" panose="020B0604020202020204" pitchFamily="34" charset="0"/>
              <a:buChar char="•"/>
            </a:pPr>
            <a:r>
              <a:rPr lang="en-GB"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Now, We will calculate average waiting time for this process to complete. </a:t>
            </a:r>
            <a:endParaRPr lang="en-IN"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66675" indent="0">
              <a:lnSpc>
                <a:spcPct val="115000"/>
              </a:lnSpc>
              <a:spcAft>
                <a:spcPts val="500"/>
              </a:spcAft>
              <a:buNone/>
            </a:pPr>
            <a:r>
              <a:rPr lang="en-GB" sz="1800" b="1" dirty="0">
                <a:effectLst/>
                <a:latin typeface="Times New Roman" panose="02020603050405020304" pitchFamily="18" charset="0"/>
                <a:ea typeface="Arial" panose="020B0604020202020204" pitchFamily="34" charset="0"/>
                <a:cs typeface="Times New Roman" panose="02020603050405020304" pitchFamily="18" charset="0"/>
              </a:rPr>
              <a:t>SOLUTION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6200" indent="0">
              <a:lnSpc>
                <a:spcPct val="104000"/>
              </a:lnSpc>
              <a:spcAft>
                <a:spcPts val="1000"/>
              </a:spcAft>
              <a:buNone/>
            </a:pPr>
            <a:r>
              <a:rPr lang="en-GB" sz="1800" dirty="0">
                <a:effectLst/>
                <a:latin typeface="Times New Roman" panose="02020603050405020304" pitchFamily="18" charset="0"/>
                <a:ea typeface="Times New Roman" panose="02020603050405020304" pitchFamily="18" charset="0"/>
              </a:rPr>
              <a:t>We can represent execution of above processes using GANTT chart as</a:t>
            </a:r>
          </a:p>
          <a:p>
            <a:pPr marL="76200" indent="0">
              <a:lnSpc>
                <a:spcPct val="104000"/>
              </a:lnSpc>
              <a:spcAft>
                <a:spcPts val="1000"/>
              </a:spcAft>
              <a:buNone/>
            </a:pPr>
            <a:r>
              <a:rPr lang="en-GB" sz="1800" dirty="0">
                <a:effectLst/>
                <a:latin typeface="Times New Roman" panose="02020603050405020304" pitchFamily="18" charset="0"/>
                <a:ea typeface="Times New Roman" panose="02020603050405020304" pitchFamily="18" charset="0"/>
              </a:rPr>
              <a:t> shown below </a:t>
            </a:r>
          </a:p>
          <a:p>
            <a:pPr marL="76200" indent="0">
              <a:lnSpc>
                <a:spcPct val="104000"/>
              </a:lnSpc>
              <a:spcAft>
                <a:spcPts val="1000"/>
              </a:spcAft>
              <a:buNone/>
            </a:pPr>
            <a:r>
              <a:rPr lang="en-GB" sz="1800" b="1" dirty="0">
                <a:effectLst/>
                <a:latin typeface="Times New Roman" panose="02020603050405020304" pitchFamily="18" charset="0"/>
                <a:ea typeface="Arial" panose="020B0604020202020204" pitchFamily="34" charset="0"/>
              </a:rPr>
              <a:t>GANTT CHART </a:t>
            </a:r>
          </a:p>
          <a:p>
            <a:pPr marL="76200" indent="0">
              <a:lnSpc>
                <a:spcPct val="104000"/>
              </a:lnSpc>
              <a:spcAft>
                <a:spcPts val="1000"/>
              </a:spcAft>
              <a:buNone/>
            </a:pPr>
            <a:endParaRPr lang="en-IN" sz="1800" dirty="0">
              <a:effectLst/>
              <a:latin typeface="Arial" panose="020B0604020202020204" pitchFamily="34" charset="0"/>
              <a:ea typeface="Arial" panose="020B0604020202020204" pitchFamily="34" charset="0"/>
            </a:endParaRPr>
          </a:p>
          <a:p>
            <a:pPr marL="76200" indent="0">
              <a:lnSpc>
                <a:spcPct val="104000"/>
              </a:lnSpc>
              <a:spcAft>
                <a:spcPts val="1000"/>
              </a:spcAft>
              <a:buNone/>
            </a:pPr>
            <a:endParaRPr lang="en-IN" sz="1800" dirty="0">
              <a:effectLst/>
              <a:latin typeface="Arial" panose="020B0604020202020204" pitchFamily="34" charset="0"/>
              <a:ea typeface="Arial" panose="020B0604020202020204" pitchFamily="34" charset="0"/>
            </a:endParaRP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xmlns="" id="{C140B21F-16FC-6AF6-482C-325BE84C28B1}"/>
              </a:ext>
            </a:extLst>
          </p:cNvPr>
          <p:cNvPicPr>
            <a:picLocks noChangeAspect="1"/>
          </p:cNvPicPr>
          <p:nvPr/>
        </p:nvPicPr>
        <p:blipFill>
          <a:blip r:embed="rId2"/>
          <a:stretch>
            <a:fillRect/>
          </a:stretch>
        </p:blipFill>
        <p:spPr>
          <a:xfrm>
            <a:off x="7805746" y="2079172"/>
            <a:ext cx="4200508" cy="3102428"/>
          </a:xfrm>
          <a:prstGeom prst="rect">
            <a:avLst/>
          </a:prstGeom>
        </p:spPr>
      </p:pic>
      <p:graphicFrame>
        <p:nvGraphicFramePr>
          <p:cNvPr id="7" name="Table 6">
            <a:extLst>
              <a:ext uri="{FF2B5EF4-FFF2-40B4-BE49-F238E27FC236}">
                <a16:creationId xmlns:a16="http://schemas.microsoft.com/office/drawing/2014/main" xmlns="" id="{34D39632-6BFB-72E5-C14D-F6EB7321CEAA}"/>
              </a:ext>
            </a:extLst>
          </p:cNvPr>
          <p:cNvGraphicFramePr>
            <a:graphicFrameLocks noGrp="1"/>
          </p:cNvGraphicFramePr>
          <p:nvPr>
            <p:extLst>
              <p:ext uri="{D42A27DB-BD31-4B8C-83A1-F6EECF244321}">
                <p14:modId xmlns:p14="http://schemas.microsoft.com/office/powerpoint/2010/main" val="1212303622"/>
              </p:ext>
            </p:extLst>
          </p:nvPr>
        </p:nvGraphicFramePr>
        <p:xfrm>
          <a:off x="1688284" y="5389848"/>
          <a:ext cx="5723889" cy="277114"/>
        </p:xfrm>
        <a:graphic>
          <a:graphicData uri="http://schemas.openxmlformats.org/drawingml/2006/table">
            <a:tbl>
              <a:tblPr firstRow="1" firstCol="1" bandRow="1">
                <a:tableStyleId>{5C22544A-7EE6-4342-B048-85BDC9FD1C3A}</a:tableStyleId>
              </a:tblPr>
              <a:tblGrid>
                <a:gridCol w="476832">
                  <a:extLst>
                    <a:ext uri="{9D8B030D-6E8A-4147-A177-3AD203B41FA5}">
                      <a16:colId xmlns:a16="http://schemas.microsoft.com/office/drawing/2014/main" xmlns="" val="2578713469"/>
                    </a:ext>
                  </a:extLst>
                </a:gridCol>
                <a:gridCol w="476197">
                  <a:extLst>
                    <a:ext uri="{9D8B030D-6E8A-4147-A177-3AD203B41FA5}">
                      <a16:colId xmlns:a16="http://schemas.microsoft.com/office/drawing/2014/main" xmlns="" val="1222515304"/>
                    </a:ext>
                  </a:extLst>
                </a:gridCol>
                <a:gridCol w="476832">
                  <a:extLst>
                    <a:ext uri="{9D8B030D-6E8A-4147-A177-3AD203B41FA5}">
                      <a16:colId xmlns:a16="http://schemas.microsoft.com/office/drawing/2014/main" xmlns="" val="2727731827"/>
                    </a:ext>
                  </a:extLst>
                </a:gridCol>
                <a:gridCol w="476197">
                  <a:extLst>
                    <a:ext uri="{9D8B030D-6E8A-4147-A177-3AD203B41FA5}">
                      <a16:colId xmlns:a16="http://schemas.microsoft.com/office/drawing/2014/main" xmlns="" val="4000716516"/>
                    </a:ext>
                  </a:extLst>
                </a:gridCol>
                <a:gridCol w="476197">
                  <a:extLst>
                    <a:ext uri="{9D8B030D-6E8A-4147-A177-3AD203B41FA5}">
                      <a16:colId xmlns:a16="http://schemas.microsoft.com/office/drawing/2014/main" xmlns="" val="2099844163"/>
                    </a:ext>
                  </a:extLst>
                </a:gridCol>
                <a:gridCol w="480007">
                  <a:extLst>
                    <a:ext uri="{9D8B030D-6E8A-4147-A177-3AD203B41FA5}">
                      <a16:colId xmlns:a16="http://schemas.microsoft.com/office/drawing/2014/main" xmlns="" val="3842512336"/>
                    </a:ext>
                  </a:extLst>
                </a:gridCol>
                <a:gridCol w="476197">
                  <a:extLst>
                    <a:ext uri="{9D8B030D-6E8A-4147-A177-3AD203B41FA5}">
                      <a16:colId xmlns:a16="http://schemas.microsoft.com/office/drawing/2014/main" xmlns="" val="2599295651"/>
                    </a:ext>
                  </a:extLst>
                </a:gridCol>
                <a:gridCol w="476197">
                  <a:extLst>
                    <a:ext uri="{9D8B030D-6E8A-4147-A177-3AD203B41FA5}">
                      <a16:colId xmlns:a16="http://schemas.microsoft.com/office/drawing/2014/main" xmlns="" val="431193565"/>
                    </a:ext>
                  </a:extLst>
                </a:gridCol>
                <a:gridCol w="480007">
                  <a:extLst>
                    <a:ext uri="{9D8B030D-6E8A-4147-A177-3AD203B41FA5}">
                      <a16:colId xmlns:a16="http://schemas.microsoft.com/office/drawing/2014/main" xmlns="" val="2471747865"/>
                    </a:ext>
                  </a:extLst>
                </a:gridCol>
                <a:gridCol w="476197">
                  <a:extLst>
                    <a:ext uri="{9D8B030D-6E8A-4147-A177-3AD203B41FA5}">
                      <a16:colId xmlns:a16="http://schemas.microsoft.com/office/drawing/2014/main" xmlns="" val="3701054697"/>
                    </a:ext>
                  </a:extLst>
                </a:gridCol>
                <a:gridCol w="476197">
                  <a:extLst>
                    <a:ext uri="{9D8B030D-6E8A-4147-A177-3AD203B41FA5}">
                      <a16:colId xmlns:a16="http://schemas.microsoft.com/office/drawing/2014/main" xmlns="" val="1358185882"/>
                    </a:ext>
                  </a:extLst>
                </a:gridCol>
                <a:gridCol w="476832">
                  <a:extLst>
                    <a:ext uri="{9D8B030D-6E8A-4147-A177-3AD203B41FA5}">
                      <a16:colId xmlns:a16="http://schemas.microsoft.com/office/drawing/2014/main" xmlns="" val="1366486910"/>
                    </a:ext>
                  </a:extLst>
                </a:gridCol>
              </a:tblGrid>
              <a:tr h="231775">
                <a:tc>
                  <a:txBody>
                    <a:bodyPr/>
                    <a:lstStyle/>
                    <a:p>
                      <a:pPr>
                        <a:lnSpc>
                          <a:spcPct val="115000"/>
                        </a:lnSpc>
                      </a:pPr>
                      <a:r>
                        <a:rPr lang="en-GB" sz="1400" kern="100">
                          <a:effectLst/>
                        </a:rPr>
                        <a:t>P1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P2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marL="635">
                        <a:lnSpc>
                          <a:spcPct val="115000"/>
                        </a:lnSpc>
                      </a:pPr>
                      <a:r>
                        <a:rPr lang="en-GB" sz="1400" kern="100">
                          <a:effectLst/>
                        </a:rPr>
                        <a:t>P3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dirty="0">
                          <a:effectLst/>
                        </a:rPr>
                        <a:t>P4 </a:t>
                      </a:r>
                      <a:endParaRPr lang="en-I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P5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P1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P2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P4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P5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marL="3175">
                        <a:lnSpc>
                          <a:spcPct val="115000"/>
                        </a:lnSpc>
                      </a:pPr>
                      <a:r>
                        <a:rPr lang="en-GB" sz="1400" kern="100">
                          <a:effectLst/>
                        </a:rPr>
                        <a:t>P1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marL="3175">
                        <a:lnSpc>
                          <a:spcPct val="115000"/>
                        </a:lnSpc>
                      </a:pPr>
                      <a:r>
                        <a:rPr lang="en-GB" sz="1400" kern="100">
                          <a:effectLst/>
                        </a:rPr>
                        <a:t>P2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marL="3175">
                        <a:lnSpc>
                          <a:spcPct val="115000"/>
                        </a:lnSpc>
                      </a:pPr>
                      <a:r>
                        <a:rPr lang="en-GB" sz="1400" kern="100" dirty="0">
                          <a:effectLst/>
                        </a:rPr>
                        <a:t>P5 </a:t>
                      </a:r>
                      <a:endParaRPr lang="en-I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extLst>
                  <a:ext uri="{0D108BD9-81ED-4DB2-BD59-A6C34878D82A}">
                    <a16:rowId xmlns:a16="http://schemas.microsoft.com/office/drawing/2014/main" xmlns="" val="3102420720"/>
                  </a:ext>
                </a:extLst>
              </a:tr>
            </a:tbl>
          </a:graphicData>
        </a:graphic>
      </p:graphicFrame>
      <p:sp>
        <p:nvSpPr>
          <p:cNvPr id="8" name="Rectangle 2">
            <a:extLst>
              <a:ext uri="{FF2B5EF4-FFF2-40B4-BE49-F238E27FC236}">
                <a16:creationId xmlns:a16="http://schemas.microsoft.com/office/drawing/2014/main" xmlns="" id="{B4D150E6-2385-24A5-F901-34FEFF9EF214}"/>
              </a:ext>
            </a:extLst>
          </p:cNvPr>
          <p:cNvSpPr>
            <a:spLocks noChangeArrowheads="1"/>
          </p:cNvSpPr>
          <p:nvPr/>
        </p:nvSpPr>
        <p:spPr bwMode="auto">
          <a:xfrm>
            <a:off x="1230767" y="5518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1pPr>
            <a:lvl2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2pPr>
            <a:lvl3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3pPr>
            <a:lvl4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4pPr>
            <a:lvl5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5pPr>
            <a:lvl6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6pPr>
            <a:lvl7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7pPr>
            <a:lvl8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8pPr>
            <a:lvl9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pPr>
            <a:r>
              <a:rPr kumimoji="0" lang="en-GB"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0 	2 	4 	6 	8 	10 	12 	14 	15 	17 	19 	20 	23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837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0C8B5-36F8-EDC3-0CB5-456BA3583145}"/>
              </a:ext>
            </a:extLst>
          </p:cNvPr>
          <p:cNvSpPr>
            <a:spLocks noGrp="1"/>
          </p:cNvSpPr>
          <p:nvPr>
            <p:ph type="title"/>
          </p:nvPr>
        </p:nvSpPr>
        <p:spPr/>
        <p:txBody>
          <a:bodyPr>
            <a:normAutofit/>
          </a:bodyPr>
          <a:lstStyle/>
          <a:p>
            <a:r>
              <a:rPr lang="en-IN" sz="3600" b="1" u="none" strike="noStrike" kern="100" dirty="0">
                <a:solidFill>
                  <a:srgbClr val="1F1F22"/>
                </a:solidFill>
                <a:effectLst/>
                <a:uFill>
                  <a:solidFill>
                    <a:srgbClr val="1F1F22"/>
                  </a:solidFill>
                </a:uFill>
                <a:latin typeface="Times New Roman" panose="02020603050405020304" pitchFamily="18" charset="0"/>
                <a:ea typeface="Calibri" panose="020F0502020204030204" pitchFamily="34" charset="0"/>
                <a:cs typeface="Times New Roman" panose="02020603050405020304" pitchFamily="18" charset="0"/>
              </a:rPr>
              <a:t>ADVANTAGES OF ROUND ROBIN ALGORITHM</a:t>
            </a:r>
            <a:r>
              <a:rPr lang="en-IN" sz="3600" b="1" u="none" strike="noStrike" kern="100" dirty="0">
                <a:solidFill>
                  <a:srgbClr val="000000"/>
                </a:solidFill>
                <a:effectLst/>
                <a:uFill>
                  <a:solidFill>
                    <a:srgbClr val="1F1F22"/>
                  </a:solidFill>
                </a:uFill>
                <a:latin typeface="Times New Roman" panose="02020603050405020304" pitchFamily="18" charset="0"/>
                <a:ea typeface="Calibri" panose="020F0502020204030204" pitchFamily="34" charset="0"/>
                <a:cs typeface="Times New Roman" panose="02020603050405020304" pitchFamily="18" charset="0"/>
              </a:rPr>
              <a:t> </a:t>
            </a:r>
            <a:r>
              <a:rPr lang="en-IN" sz="3600" b="1" u="sng" kern="100" dirty="0">
                <a:solidFill>
                  <a:srgbClr val="1F1F22"/>
                </a:solidFill>
                <a:effectLst/>
                <a:uFill>
                  <a:solidFill>
                    <a:srgbClr val="1F1F22"/>
                  </a:solidFill>
                </a:uFill>
                <a:latin typeface="Times New Roman" panose="02020603050405020304" pitchFamily="18" charset="0"/>
                <a:ea typeface="Calibri" panose="020F0502020204030204" pitchFamily="34" charset="0"/>
                <a:cs typeface="Times New Roman" panose="02020603050405020304" pitchFamily="18" charset="0"/>
              </a:rPr>
              <a:t/>
            </a:r>
            <a:br>
              <a:rPr lang="en-IN" sz="3600" b="1" u="sng" kern="100" dirty="0">
                <a:solidFill>
                  <a:srgbClr val="1F1F22"/>
                </a:solidFill>
                <a:effectLst/>
                <a:uFill>
                  <a:solidFill>
                    <a:srgbClr val="1F1F22"/>
                  </a:solidFill>
                </a:uFill>
                <a:latin typeface="Times New Roman" panose="02020603050405020304" pitchFamily="18" charset="0"/>
                <a:ea typeface="Calibri" panose="020F050202020403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6A462DB-0435-757E-0C3E-036D0A62AC4D}"/>
              </a:ext>
            </a:extLst>
          </p:cNvPr>
          <p:cNvSpPr>
            <a:spLocks noGrp="1"/>
          </p:cNvSpPr>
          <p:nvPr>
            <p:ph idx="1"/>
          </p:nvPr>
        </p:nvSpPr>
        <p:spPr>
          <a:xfrm>
            <a:off x="581192" y="1545771"/>
            <a:ext cx="11382208" cy="4429579"/>
          </a:xfrm>
        </p:spPr>
        <p:txBody>
          <a:bodyPr/>
          <a:lstStyle/>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 issues of starvation or convoy effect.</a:t>
            </a:r>
            <a:r>
              <a:rPr lang="en-GB" sz="28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Every job gets a fair allocation of CPU.</a:t>
            </a:r>
            <a:r>
              <a:rPr lang="en-GB" sz="28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 priority scheduling is involved.</a:t>
            </a:r>
            <a:r>
              <a:rPr lang="en-GB" sz="28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Total number of processes on the run queue helps assume the worst-case response time for a process.</a:t>
            </a:r>
            <a:r>
              <a:rPr lang="en-GB" sz="28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Doesn't depend on burst time and is easily implementable.</a:t>
            </a:r>
            <a:r>
              <a:rPr lang="en-GB" sz="28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56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2B919-BC99-9432-53D0-EABAC6C85B83}"/>
              </a:ext>
            </a:extLst>
          </p:cNvPr>
          <p:cNvSpPr>
            <a:spLocks noGrp="1"/>
          </p:cNvSpPr>
          <p:nvPr>
            <p:ph type="title"/>
          </p:nvPr>
        </p:nvSpPr>
        <p:spPr/>
        <p:txBody>
          <a:bodyPr>
            <a:noAutofit/>
          </a:bodyPr>
          <a:lstStyle/>
          <a:p>
            <a:r>
              <a:rPr lang="en-GB" sz="3200" b="1" dirty="0">
                <a:effectLst/>
                <a:latin typeface="Times New Roman" panose="02020603050405020304" pitchFamily="18" charset="0"/>
                <a:ea typeface="Arial" panose="020B0604020202020204" pitchFamily="34" charset="0"/>
                <a:cs typeface="Times New Roman" panose="02020603050405020304" pitchFamily="18" charset="0"/>
              </a:rPr>
              <a:t>DISADVANTAGES OF ROUND ROBIN ALGORITHM</a:t>
            </a:r>
            <a:r>
              <a:rPr lang="en-GB" sz="32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3200" dirty="0">
                <a:effectLst/>
                <a:latin typeface="Times New Roman" panose="02020603050405020304" pitchFamily="18" charset="0"/>
                <a:ea typeface="Arial" panose="020B0604020202020204" pitchFamily="34" charset="0"/>
                <a:cs typeface="Times New Roman" panose="02020603050405020304" pitchFamily="18" charset="0"/>
              </a:rPr>
              <a:t/>
            </a:r>
            <a:br>
              <a:rPr lang="en-IN" sz="3200" dirty="0">
                <a:effectLst/>
                <a:latin typeface="Times New Roman" panose="02020603050405020304" pitchFamily="18" charset="0"/>
                <a:ea typeface="Arial" panose="020B060402020202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477F539-914E-906F-3164-82EC9A181FE0}"/>
              </a:ext>
            </a:extLst>
          </p:cNvPr>
          <p:cNvSpPr>
            <a:spLocks noGrp="1"/>
          </p:cNvSpPr>
          <p:nvPr>
            <p:ph idx="1"/>
          </p:nvPr>
        </p:nvSpPr>
        <p:spPr>
          <a:xfrm>
            <a:off x="581192" y="1890876"/>
            <a:ext cx="11197151" cy="4084474"/>
          </a:xfrm>
        </p:spPr>
        <p:txBody>
          <a:bodyPr/>
          <a:lstStyle/>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Low slicing time reduces processor output.</a:t>
            </a:r>
            <a:r>
              <a:rPr lang="en-GB" sz="2800" u="none" strike="noStrike" dirty="0">
                <a:solidFill>
                  <a:srgbClr val="1F1F22"/>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275"/>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Spends more time on context switching.</a:t>
            </a:r>
            <a:r>
              <a:rPr lang="en-GB" sz="2800" u="none" strike="noStrike" dirty="0">
                <a:solidFill>
                  <a:srgbClr val="1F1F22"/>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275"/>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Performance depends on time quantum.</a:t>
            </a:r>
            <a:r>
              <a:rPr lang="en-GB" sz="2800" u="none" strike="noStrike" dirty="0">
                <a:solidFill>
                  <a:srgbClr val="1F1F22"/>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25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Decreases comprehension.</a:t>
            </a:r>
            <a:r>
              <a:rPr lang="en-GB" sz="2800" u="none" strike="noStrike" dirty="0">
                <a:solidFill>
                  <a:srgbClr val="1F1F22"/>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Higher context switching overhead due to lower time quantum.</a:t>
            </a:r>
            <a:r>
              <a:rPr lang="en-GB" sz="2800" u="none" strike="noStrike" dirty="0">
                <a:solidFill>
                  <a:srgbClr val="1F1F22"/>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4115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5CEC4-FD5E-C9C5-8ADB-66C14238178F}"/>
              </a:ext>
            </a:extLst>
          </p:cNvPr>
          <p:cNvSpPr>
            <a:spLocks noGrp="1"/>
          </p:cNvSpPr>
          <p:nvPr>
            <p:ph type="title"/>
          </p:nvPr>
        </p:nvSpPr>
        <p:spPr/>
        <p:txBody>
          <a:bodyPr/>
          <a:lstStyle/>
          <a:p>
            <a:r>
              <a:rPr lang="en-GB" sz="2800" b="1" dirty="0">
                <a:solidFill>
                  <a:srgbClr val="1F1F22"/>
                </a:solidFill>
                <a:effectLst/>
                <a:latin typeface="Times New Roman" panose="02020603050405020304" pitchFamily="18" charset="0"/>
                <a:ea typeface="Arial" panose="020B0604020202020204" pitchFamily="34" charset="0"/>
              </a:rPr>
              <a:t>AREA OF FUTURE IMPROVEMENT</a:t>
            </a:r>
            <a:r>
              <a:rPr lang="en-IN" sz="2800" dirty="0">
                <a:effectLst/>
                <a:latin typeface="Arial" panose="020B0604020202020204" pitchFamily="34" charset="0"/>
                <a:ea typeface="Arial" panose="020B0604020202020204" pitchFamily="34" charset="0"/>
              </a:rPr>
              <a:t/>
            </a:r>
            <a:br>
              <a:rPr lang="en-IN" sz="2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B3941F25-98D9-44F7-2984-5AF4FD4BD9E0}"/>
              </a:ext>
            </a:extLst>
          </p:cNvPr>
          <p:cNvSpPr>
            <a:spLocks noGrp="1"/>
          </p:cNvSpPr>
          <p:nvPr>
            <p:ph idx="1"/>
          </p:nvPr>
        </p:nvSpPr>
        <p:spPr/>
        <p:txBody>
          <a:bodyPr/>
          <a:lstStyle/>
          <a:p>
            <a:pPr marL="66675" marR="3810" indent="95250" algn="just">
              <a:lnSpc>
                <a:spcPct val="103000"/>
              </a:lnSpc>
              <a:spcAft>
                <a:spcPts val="80"/>
              </a:spcAft>
            </a:pPr>
            <a:r>
              <a:rPr lang="en-GB" sz="1800" dirty="0">
                <a:solidFill>
                  <a:srgbClr val="1F1F22"/>
                </a:solidFill>
                <a:effectLst/>
                <a:latin typeface="Times New Roman" panose="02020603050405020304" pitchFamily="18" charset="0"/>
                <a:ea typeface="Times New Roman" panose="02020603050405020304" pitchFamily="18" charset="0"/>
              </a:rPr>
              <a:t>We can improve performance for round robin by arranging processes in an increasing order according to the burst time, then calculating the mean of the burst time as quantum time finally calculating turnaround time and waiting time, thus to obtain better results comparing with the standard RR.</a:t>
            </a:r>
            <a:r>
              <a:rPr lang="en-GB" sz="1800" dirty="0">
                <a:effectLst/>
                <a:latin typeface="Times New Roman" panose="02020603050405020304" pitchFamily="18"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5635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64E81-A6E7-F11C-E3B2-4587DECF465B}"/>
              </a:ext>
            </a:extLst>
          </p:cNvPr>
          <p:cNvSpPr>
            <a:spLocks noGrp="1"/>
          </p:cNvSpPr>
          <p:nvPr>
            <p:ph type="title"/>
          </p:nvPr>
        </p:nvSpPr>
        <p:spPr/>
        <p:txBody>
          <a:bodyPr>
            <a:normAutofit/>
          </a:bodyPr>
          <a:lstStyle/>
          <a:p>
            <a:r>
              <a:rPr lang="en-GB" sz="3600" b="1" dirty="0">
                <a:effectLst/>
                <a:latin typeface="Times New Roman" panose="02020603050405020304" pitchFamily="18" charset="0"/>
                <a:ea typeface="Arial" panose="020B0604020202020204" pitchFamily="34" charset="0"/>
                <a:cs typeface="Times New Roman" panose="02020603050405020304" pitchFamily="18" charset="0"/>
              </a:rPr>
              <a:t>CONCLUSION</a:t>
            </a:r>
            <a:r>
              <a:rPr lang="en-IN" sz="3600" dirty="0">
                <a:effectLst/>
                <a:latin typeface="Times New Roman" panose="02020603050405020304" pitchFamily="18" charset="0"/>
                <a:ea typeface="Arial" panose="020B0604020202020204" pitchFamily="34" charset="0"/>
                <a:cs typeface="Times New Roman" panose="02020603050405020304" pitchFamily="18" charset="0"/>
              </a:rPr>
              <a:t/>
            </a:r>
            <a:br>
              <a:rPr lang="en-IN" sz="3600" dirty="0">
                <a:effectLst/>
                <a:latin typeface="Times New Roman" panose="02020603050405020304" pitchFamily="18" charset="0"/>
                <a:ea typeface="Arial" panose="020B060402020202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B3F1EBB-1451-C824-5315-6C61849D8715}"/>
              </a:ext>
            </a:extLst>
          </p:cNvPr>
          <p:cNvSpPr>
            <a:spLocks noGrp="1"/>
          </p:cNvSpPr>
          <p:nvPr>
            <p:ph idx="1"/>
          </p:nvPr>
        </p:nvSpPr>
        <p:spPr>
          <a:xfrm>
            <a:off x="457200" y="1491343"/>
            <a:ext cx="11153607" cy="4484007"/>
          </a:xfrm>
        </p:spPr>
        <p:txBody>
          <a:bodyPr/>
          <a:lstStyle/>
          <a:p>
            <a:pPr algn="just">
              <a:lnSpc>
                <a:spcPct val="115000"/>
              </a:lnSpc>
            </a:pPr>
            <a:r>
              <a:rPr lang="en-GB" sz="2000" dirty="0">
                <a:effectLst/>
                <a:latin typeface="Times New Roman" panose="02020603050405020304" pitchFamily="18" charset="0"/>
                <a:ea typeface="Arial" panose="020B0604020202020204" pitchFamily="34" charset="0"/>
                <a:cs typeface="Times New Roman" panose="02020603050405020304" pitchFamily="18" charset="0"/>
              </a:rPr>
              <a:t>Round Robin scheduling remains a cornerstone of CPU scheduling algorithms due to its straightforward implementation and balanced approach to process management. Its effectiveness is contingent upon the appropriate selection of the quantum size, which directly impacts system performance. </a:t>
            </a:r>
          </a:p>
          <a:p>
            <a:pPr algn="just">
              <a:lnSpc>
                <a:spcPct val="115000"/>
              </a:lnSpc>
            </a:pPr>
            <a:r>
              <a:rPr lang="en-GB" sz="2000" dirty="0">
                <a:effectLst/>
                <a:latin typeface="Times New Roman" panose="02020603050405020304" pitchFamily="18" charset="0"/>
                <a:ea typeface="Arial" panose="020B0604020202020204" pitchFamily="34" charset="0"/>
                <a:cs typeface="Times New Roman" panose="02020603050405020304" pitchFamily="18" charset="0"/>
              </a:rPr>
              <a:t>Ongoing research and enhancements aim to refine RR scheduling, ensuring its continued relevance in modern operating systems. By understanding and addressing its limitations, RR can be adapted to meet the evolving demands of computing environments.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84123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forward</Template>
  <TotalTime>108</TotalTime>
  <Words>712</Words>
  <Application>Microsoft Office PowerPoint</Application>
  <PresentationFormat>Custom</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OPTIMIZING TASK MANAGEMENT WITH ROUND ROBIN SCHEDULING</vt:lpstr>
      <vt:lpstr>ABSTRACT</vt:lpstr>
      <vt:lpstr>OBJECTIVE</vt:lpstr>
      <vt:lpstr>INTRODUCTION</vt:lpstr>
      <vt:lpstr>EXAMPLE OF ROUND ROBIN SCHEDULING ALGORITHM  </vt:lpstr>
      <vt:lpstr>ADVANTAGES OF ROUND ROBIN ALGORITHM  </vt:lpstr>
      <vt:lpstr>DISADVANTAGES OF ROUND ROBIN ALGORITHM  </vt:lpstr>
      <vt:lpstr>AREA OF FUTURE IMPROVEMENT </vt:lpstr>
      <vt:lpstr>CONCLUSION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TASK MANAGEMENT WITH ROUND ROBIN SCHEDULING</dc:title>
  <dc:creator>Lavanya R</dc:creator>
  <cp:lastModifiedBy>USER</cp:lastModifiedBy>
  <cp:revision>2</cp:revision>
  <dcterms:created xsi:type="dcterms:W3CDTF">2024-06-26T14:17:30Z</dcterms:created>
  <dcterms:modified xsi:type="dcterms:W3CDTF">2024-07-25T14:11:17Z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