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00"/>
    <a:srgbClr val="9BBB59"/>
    <a:srgbClr val="39B0D4"/>
    <a:srgbClr val="727272"/>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188DC-5C16-7143-8600-17BE2624F30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5FC90EA9-B58C-1846-9B7A-883B4FF3F01F}">
      <dgm:prSet phldrT="[Text]" custT="1"/>
      <dgm:spPr/>
      <dgm:t>
        <a:bodyPr/>
        <a:lstStyle/>
        <a:p>
          <a:pPr algn="ctr"/>
          <a:r>
            <a:rPr lang="en-IN" sz="1600" b="1" spc="30" baseline="0" dirty="0">
              <a:latin typeface="Rockwell" panose="02060603020205020403" pitchFamily="18" charset="0"/>
            </a:rPr>
            <a:t>Data Collection : </a:t>
          </a:r>
          <a:r>
            <a:rPr lang="en-IN" sz="1100" b="0" spc="30" baseline="0" dirty="0"/>
            <a:t>Gather historical weather and power consumption data for Delhi, including temperature, humidity, windspeed and precipitation </a:t>
          </a:r>
          <a:endParaRPr lang="en-GB" sz="1300" b="0" spc="30" baseline="0" dirty="0">
            <a:latin typeface="Californian FB" panose="0207040306080B030204" pitchFamily="18" charset="0"/>
          </a:endParaRPr>
        </a:p>
      </dgm:t>
    </dgm:pt>
    <dgm:pt modelId="{F9E0DDE4-FBAB-A749-8221-B57A21BE42FC}" type="parTrans" cxnId="{FB77F2F8-AC86-814D-AA12-F663E812FB74}">
      <dgm:prSet/>
      <dgm:spPr/>
      <dgm:t>
        <a:bodyPr/>
        <a:lstStyle/>
        <a:p>
          <a:endParaRPr lang="en-GB"/>
        </a:p>
      </dgm:t>
    </dgm:pt>
    <dgm:pt modelId="{9B907D71-81BC-6044-A304-F61EC6EA4CB9}" type="sibTrans" cxnId="{FB77F2F8-AC86-814D-AA12-F663E812FB74}">
      <dgm:prSet/>
      <dgm:spPr/>
      <dgm:t>
        <a:bodyPr/>
        <a:lstStyle/>
        <a:p>
          <a:endParaRPr lang="en-GB" dirty="0"/>
        </a:p>
      </dgm:t>
    </dgm:pt>
    <dgm:pt modelId="{82847ED6-53C8-094E-A334-B1C2E572EF55}">
      <dgm:prSet phldrT="[Text]" custT="1"/>
      <dgm:spPr/>
      <dgm:t>
        <a:bodyPr/>
        <a:lstStyle/>
        <a:p>
          <a:pPr algn="ctr">
            <a:buFont typeface="Arial" panose="020B0604020202020204" pitchFamily="34" charset="0"/>
            <a:buChar char="•"/>
          </a:pPr>
          <a:r>
            <a:rPr lang="en-US" sz="1600" b="1" i="0" spc="30" baseline="0" dirty="0">
              <a:latin typeface="Rockwell" panose="02060603020205020403" pitchFamily="18" charset="0"/>
            </a:rPr>
            <a:t>Backend : </a:t>
          </a:r>
          <a:r>
            <a:rPr lang="en-US" sz="1100" b="0" i="0" spc="30" baseline="0" dirty="0">
              <a:latin typeface="+mn-lt"/>
            </a:rPr>
            <a:t>Implemented Flask to handle server side logic and API requests, integrating ML models with the frontend to provide real-time insights</a:t>
          </a:r>
        </a:p>
        <a:p>
          <a:pPr algn="l">
            <a:buFont typeface="Arial" panose="020B0604020202020204" pitchFamily="34" charset="0"/>
            <a:buChar char="•"/>
          </a:pPr>
          <a:endParaRPr lang="en-GB" sz="1100" dirty="0"/>
        </a:p>
      </dgm:t>
    </dgm:pt>
    <dgm:pt modelId="{904D0C3E-640A-334D-BC70-77F7466BA271}" type="parTrans" cxnId="{04DE678D-9225-E646-B9A3-44FE77E13E07}">
      <dgm:prSet/>
      <dgm:spPr/>
      <dgm:t>
        <a:bodyPr/>
        <a:lstStyle/>
        <a:p>
          <a:endParaRPr lang="en-GB"/>
        </a:p>
      </dgm:t>
    </dgm:pt>
    <dgm:pt modelId="{3DB62A04-6CE5-EC45-B40D-503EAC11ED2B}" type="sibTrans" cxnId="{04DE678D-9225-E646-B9A3-44FE77E13E07}">
      <dgm:prSet/>
      <dgm:spPr/>
      <dgm:t>
        <a:bodyPr/>
        <a:lstStyle/>
        <a:p>
          <a:endParaRPr lang="en-GB"/>
        </a:p>
      </dgm:t>
    </dgm:pt>
    <dgm:pt modelId="{0BC77CC0-ED52-4D41-864E-00882EE7A909}">
      <dgm:prSet custT="1"/>
      <dgm:spPr/>
      <dgm:t>
        <a:bodyPr/>
        <a:lstStyle/>
        <a:p>
          <a:pPr algn="ctr"/>
          <a:r>
            <a:rPr lang="en-GB" sz="1600" b="1" spc="30" baseline="0" dirty="0">
              <a:latin typeface="Rockwell" panose="02060603020205020403" pitchFamily="18" charset="0"/>
            </a:rPr>
            <a:t>Model Development : </a:t>
          </a:r>
          <a:r>
            <a:rPr lang="en-GB" sz="1100" spc="30" baseline="0" dirty="0">
              <a:latin typeface="+mn-lt"/>
            </a:rPr>
            <a:t>Train ML models using Python to analyse data and forecast future power demand based on weather conditions</a:t>
          </a:r>
          <a:endParaRPr lang="en-GB" sz="1500" spc="30" baseline="0" dirty="0">
            <a:latin typeface="+mn-lt"/>
          </a:endParaRPr>
        </a:p>
      </dgm:t>
    </dgm:pt>
    <dgm:pt modelId="{0010D368-AFEC-1C4E-9D25-82CDF4242DF9}" type="sibTrans" cxnId="{85DE8DF1-879D-A04A-829A-FFF1843E1545}">
      <dgm:prSet/>
      <dgm:spPr/>
      <dgm:t>
        <a:bodyPr/>
        <a:lstStyle/>
        <a:p>
          <a:endParaRPr lang="en-GB" dirty="0"/>
        </a:p>
      </dgm:t>
    </dgm:pt>
    <dgm:pt modelId="{3E5B5FFE-6E36-2148-BFE0-83F754211E4E}" type="parTrans" cxnId="{85DE8DF1-879D-A04A-829A-FFF1843E1545}">
      <dgm:prSet/>
      <dgm:spPr/>
      <dgm:t>
        <a:bodyPr/>
        <a:lstStyle/>
        <a:p>
          <a:endParaRPr lang="en-GB"/>
        </a:p>
      </dgm:t>
    </dgm:pt>
    <dgm:pt modelId="{2FF95F5B-3EE8-9043-BA85-DF40E07C1745}">
      <dgm:prSet phldrT="[Text]" custT="1"/>
      <dgm:spPr/>
      <dgm:t>
        <a:bodyPr/>
        <a:lstStyle/>
        <a:p>
          <a:pPr algn="ctr"/>
          <a:r>
            <a:rPr lang="en-GB" sz="1600" b="1" spc="30" baseline="0" dirty="0">
              <a:latin typeface="Rockwell" panose="02060603020205020403" pitchFamily="18" charset="0"/>
            </a:rPr>
            <a:t>Frontend : </a:t>
          </a:r>
          <a:r>
            <a:rPr lang="en-GB" sz="1100" spc="30" baseline="0" dirty="0">
              <a:latin typeface="+mn-lt"/>
            </a:rPr>
            <a:t>Developed the user interface with ReactJS for a dynamic and responsive experience, and use Figma for designing and prototyping the user interface</a:t>
          </a:r>
          <a:endParaRPr lang="en-GB" sz="1600" spc="30" baseline="0" dirty="0">
            <a:latin typeface="+mn-lt"/>
          </a:endParaRPr>
        </a:p>
      </dgm:t>
    </dgm:pt>
    <dgm:pt modelId="{07E2FA24-6925-C945-9D3B-546473CAF25C}" type="sibTrans" cxnId="{0B6FE683-C586-6943-B9DE-DC0C13C38857}">
      <dgm:prSet/>
      <dgm:spPr/>
      <dgm:t>
        <a:bodyPr/>
        <a:lstStyle/>
        <a:p>
          <a:endParaRPr lang="en-GB" dirty="0"/>
        </a:p>
      </dgm:t>
    </dgm:pt>
    <dgm:pt modelId="{4B8657D5-431D-6942-B9E1-888DE37E3503}" type="parTrans" cxnId="{0B6FE683-C586-6943-B9DE-DC0C13C38857}">
      <dgm:prSet/>
      <dgm:spPr/>
      <dgm:t>
        <a:bodyPr/>
        <a:lstStyle/>
        <a:p>
          <a:endParaRPr lang="en-GB"/>
        </a:p>
      </dgm:t>
    </dgm:pt>
    <dgm:pt modelId="{0195B34B-E9E4-2040-AA0C-D767B0F955EA}" type="pres">
      <dgm:prSet presAssocID="{109188DC-5C16-7143-8600-17BE2624F309}" presName="outerComposite" presStyleCnt="0">
        <dgm:presLayoutVars>
          <dgm:chMax val="5"/>
          <dgm:dir/>
          <dgm:resizeHandles val="exact"/>
        </dgm:presLayoutVars>
      </dgm:prSet>
      <dgm:spPr/>
    </dgm:pt>
    <dgm:pt modelId="{56F5D942-0427-2345-8ECB-19BFB6A8EFE1}" type="pres">
      <dgm:prSet presAssocID="{109188DC-5C16-7143-8600-17BE2624F309}" presName="dummyMaxCanvas" presStyleCnt="0">
        <dgm:presLayoutVars/>
      </dgm:prSet>
      <dgm:spPr/>
    </dgm:pt>
    <dgm:pt modelId="{8972C608-E1C7-014C-BA72-0DB8952B6BE3}" type="pres">
      <dgm:prSet presAssocID="{109188DC-5C16-7143-8600-17BE2624F309}" presName="FourNodes_1" presStyleLbl="node1" presStyleIdx="0" presStyleCnt="4" custScaleX="99667">
        <dgm:presLayoutVars>
          <dgm:bulletEnabled val="1"/>
        </dgm:presLayoutVars>
      </dgm:prSet>
      <dgm:spPr/>
    </dgm:pt>
    <dgm:pt modelId="{3D096C04-E4F0-2F48-B871-F2D7FD1127CD}" type="pres">
      <dgm:prSet presAssocID="{109188DC-5C16-7143-8600-17BE2624F309}" presName="FourNodes_2" presStyleLbl="node1" presStyleIdx="1" presStyleCnt="4">
        <dgm:presLayoutVars>
          <dgm:bulletEnabled val="1"/>
        </dgm:presLayoutVars>
      </dgm:prSet>
      <dgm:spPr/>
    </dgm:pt>
    <dgm:pt modelId="{8474B824-7E87-FC4C-B7B4-82B2E9757014}" type="pres">
      <dgm:prSet presAssocID="{109188DC-5C16-7143-8600-17BE2624F309}" presName="FourNodes_3" presStyleLbl="node1" presStyleIdx="2" presStyleCnt="4">
        <dgm:presLayoutVars>
          <dgm:bulletEnabled val="1"/>
        </dgm:presLayoutVars>
      </dgm:prSet>
      <dgm:spPr/>
    </dgm:pt>
    <dgm:pt modelId="{A816D6FB-249B-C242-A0ED-03B793554637}" type="pres">
      <dgm:prSet presAssocID="{109188DC-5C16-7143-8600-17BE2624F309}" presName="FourNodes_4" presStyleLbl="node1" presStyleIdx="3" presStyleCnt="4" custScaleY="111096">
        <dgm:presLayoutVars>
          <dgm:bulletEnabled val="1"/>
        </dgm:presLayoutVars>
      </dgm:prSet>
      <dgm:spPr/>
    </dgm:pt>
    <dgm:pt modelId="{DFFFBC8C-0781-F34F-B016-0038F7376689}" type="pres">
      <dgm:prSet presAssocID="{109188DC-5C16-7143-8600-17BE2624F309}" presName="FourConn_1-2" presStyleLbl="fgAccFollowNode1" presStyleIdx="0" presStyleCnt="3">
        <dgm:presLayoutVars>
          <dgm:bulletEnabled val="1"/>
        </dgm:presLayoutVars>
      </dgm:prSet>
      <dgm:spPr/>
    </dgm:pt>
    <dgm:pt modelId="{A84D41D5-5A14-6F41-A9BF-6B59B2A6E4CA}" type="pres">
      <dgm:prSet presAssocID="{109188DC-5C16-7143-8600-17BE2624F309}" presName="FourConn_2-3" presStyleLbl="fgAccFollowNode1" presStyleIdx="1" presStyleCnt="3">
        <dgm:presLayoutVars>
          <dgm:bulletEnabled val="1"/>
        </dgm:presLayoutVars>
      </dgm:prSet>
      <dgm:spPr/>
    </dgm:pt>
    <dgm:pt modelId="{2335F957-AE64-3046-BB5C-2B7C99ED71D4}" type="pres">
      <dgm:prSet presAssocID="{109188DC-5C16-7143-8600-17BE2624F309}" presName="FourConn_3-4" presStyleLbl="fgAccFollowNode1" presStyleIdx="2" presStyleCnt="3">
        <dgm:presLayoutVars>
          <dgm:bulletEnabled val="1"/>
        </dgm:presLayoutVars>
      </dgm:prSet>
      <dgm:spPr/>
    </dgm:pt>
    <dgm:pt modelId="{61646D26-D11D-E743-9972-DA89DA1C5EE8}" type="pres">
      <dgm:prSet presAssocID="{109188DC-5C16-7143-8600-17BE2624F309}" presName="FourNodes_1_text" presStyleLbl="node1" presStyleIdx="3" presStyleCnt="4">
        <dgm:presLayoutVars>
          <dgm:bulletEnabled val="1"/>
        </dgm:presLayoutVars>
      </dgm:prSet>
      <dgm:spPr/>
    </dgm:pt>
    <dgm:pt modelId="{AE1AA5B8-8E8B-8949-818D-090560D827F0}" type="pres">
      <dgm:prSet presAssocID="{109188DC-5C16-7143-8600-17BE2624F309}" presName="FourNodes_2_text" presStyleLbl="node1" presStyleIdx="3" presStyleCnt="4">
        <dgm:presLayoutVars>
          <dgm:bulletEnabled val="1"/>
        </dgm:presLayoutVars>
      </dgm:prSet>
      <dgm:spPr/>
    </dgm:pt>
    <dgm:pt modelId="{2C1CD392-3E86-AF42-8A73-5864F4067DA7}" type="pres">
      <dgm:prSet presAssocID="{109188DC-5C16-7143-8600-17BE2624F309}" presName="FourNodes_3_text" presStyleLbl="node1" presStyleIdx="3" presStyleCnt="4">
        <dgm:presLayoutVars>
          <dgm:bulletEnabled val="1"/>
        </dgm:presLayoutVars>
      </dgm:prSet>
      <dgm:spPr/>
    </dgm:pt>
    <dgm:pt modelId="{3E71AF27-310B-0F41-95F4-B6D737AE0973}" type="pres">
      <dgm:prSet presAssocID="{109188DC-5C16-7143-8600-17BE2624F309}" presName="FourNodes_4_text" presStyleLbl="node1" presStyleIdx="3" presStyleCnt="4">
        <dgm:presLayoutVars>
          <dgm:bulletEnabled val="1"/>
        </dgm:presLayoutVars>
      </dgm:prSet>
      <dgm:spPr/>
    </dgm:pt>
  </dgm:ptLst>
  <dgm:cxnLst>
    <dgm:cxn modelId="{F6872127-05C5-2A40-B4E1-C5AE9EFF38D4}" type="presOf" srcId="{9B907D71-81BC-6044-A304-F61EC6EA4CB9}" destId="{DFFFBC8C-0781-F34F-B016-0038F7376689}" srcOrd="0" destOrd="0" presId="urn:microsoft.com/office/officeart/2005/8/layout/vProcess5"/>
    <dgm:cxn modelId="{4D218834-63CE-EA49-91C3-E3642528F74F}" type="presOf" srcId="{5FC90EA9-B58C-1846-9B7A-883B4FF3F01F}" destId="{61646D26-D11D-E743-9972-DA89DA1C5EE8}" srcOrd="1" destOrd="0" presId="urn:microsoft.com/office/officeart/2005/8/layout/vProcess5"/>
    <dgm:cxn modelId="{0A120B35-8D16-AE43-8320-9AC4F98B5065}" type="presOf" srcId="{2FF95F5B-3EE8-9043-BA85-DF40E07C1745}" destId="{2C1CD392-3E86-AF42-8A73-5864F4067DA7}" srcOrd="1" destOrd="0" presId="urn:microsoft.com/office/officeart/2005/8/layout/vProcess5"/>
    <dgm:cxn modelId="{0094D03A-6814-0240-8804-F7AE9839115E}" type="presOf" srcId="{0BC77CC0-ED52-4D41-864E-00882EE7A909}" destId="{AE1AA5B8-8E8B-8949-818D-090560D827F0}" srcOrd="1" destOrd="0" presId="urn:microsoft.com/office/officeart/2005/8/layout/vProcess5"/>
    <dgm:cxn modelId="{A16B4074-5C57-4E4B-8A48-D5C2233550D9}" type="presOf" srcId="{82847ED6-53C8-094E-A334-B1C2E572EF55}" destId="{3E71AF27-310B-0F41-95F4-B6D737AE0973}" srcOrd="1" destOrd="0" presId="urn:microsoft.com/office/officeart/2005/8/layout/vProcess5"/>
    <dgm:cxn modelId="{0B6FE683-C586-6943-B9DE-DC0C13C38857}" srcId="{109188DC-5C16-7143-8600-17BE2624F309}" destId="{2FF95F5B-3EE8-9043-BA85-DF40E07C1745}" srcOrd="2" destOrd="0" parTransId="{4B8657D5-431D-6942-B9E1-888DE37E3503}" sibTransId="{07E2FA24-6925-C945-9D3B-546473CAF25C}"/>
    <dgm:cxn modelId="{04DE678D-9225-E646-B9A3-44FE77E13E07}" srcId="{109188DC-5C16-7143-8600-17BE2624F309}" destId="{82847ED6-53C8-094E-A334-B1C2E572EF55}" srcOrd="3" destOrd="0" parTransId="{904D0C3E-640A-334D-BC70-77F7466BA271}" sibTransId="{3DB62A04-6CE5-EC45-B40D-503EAC11ED2B}"/>
    <dgm:cxn modelId="{AF4852A7-7A3F-5E43-B749-66F2505C19C4}" type="presOf" srcId="{82847ED6-53C8-094E-A334-B1C2E572EF55}" destId="{A816D6FB-249B-C242-A0ED-03B793554637}" srcOrd="0" destOrd="0" presId="urn:microsoft.com/office/officeart/2005/8/layout/vProcess5"/>
    <dgm:cxn modelId="{9BF372A8-F3CC-D54B-BF7A-02217B784B03}" type="presOf" srcId="{5FC90EA9-B58C-1846-9B7A-883B4FF3F01F}" destId="{8972C608-E1C7-014C-BA72-0DB8952B6BE3}" srcOrd="0" destOrd="0" presId="urn:microsoft.com/office/officeart/2005/8/layout/vProcess5"/>
    <dgm:cxn modelId="{689C14C3-14ED-5446-96A7-0C305D31755D}" type="presOf" srcId="{07E2FA24-6925-C945-9D3B-546473CAF25C}" destId="{2335F957-AE64-3046-BB5C-2B7C99ED71D4}" srcOrd="0" destOrd="0" presId="urn:microsoft.com/office/officeart/2005/8/layout/vProcess5"/>
    <dgm:cxn modelId="{914194DC-DB27-3248-9723-A605D5810791}" type="presOf" srcId="{2FF95F5B-3EE8-9043-BA85-DF40E07C1745}" destId="{8474B824-7E87-FC4C-B7B4-82B2E9757014}" srcOrd="0" destOrd="0" presId="urn:microsoft.com/office/officeart/2005/8/layout/vProcess5"/>
    <dgm:cxn modelId="{69C7EFE6-13F4-F343-A18C-5088512B39AE}" type="presOf" srcId="{109188DC-5C16-7143-8600-17BE2624F309}" destId="{0195B34B-E9E4-2040-AA0C-D767B0F955EA}" srcOrd="0" destOrd="0" presId="urn:microsoft.com/office/officeart/2005/8/layout/vProcess5"/>
    <dgm:cxn modelId="{29041FED-1B91-EA4C-92AD-5874FCB278AD}" type="presOf" srcId="{0010D368-AFEC-1C4E-9D25-82CDF4242DF9}" destId="{A84D41D5-5A14-6F41-A9BF-6B59B2A6E4CA}" srcOrd="0" destOrd="0" presId="urn:microsoft.com/office/officeart/2005/8/layout/vProcess5"/>
    <dgm:cxn modelId="{85DE8DF1-879D-A04A-829A-FFF1843E1545}" srcId="{109188DC-5C16-7143-8600-17BE2624F309}" destId="{0BC77CC0-ED52-4D41-864E-00882EE7A909}" srcOrd="1" destOrd="0" parTransId="{3E5B5FFE-6E36-2148-BFE0-83F754211E4E}" sibTransId="{0010D368-AFEC-1C4E-9D25-82CDF4242DF9}"/>
    <dgm:cxn modelId="{ABDB8AF4-9B20-9940-BB8C-4446197A74CF}" type="presOf" srcId="{0BC77CC0-ED52-4D41-864E-00882EE7A909}" destId="{3D096C04-E4F0-2F48-B871-F2D7FD1127CD}" srcOrd="0" destOrd="0" presId="urn:microsoft.com/office/officeart/2005/8/layout/vProcess5"/>
    <dgm:cxn modelId="{FB77F2F8-AC86-814D-AA12-F663E812FB74}" srcId="{109188DC-5C16-7143-8600-17BE2624F309}" destId="{5FC90EA9-B58C-1846-9B7A-883B4FF3F01F}" srcOrd="0" destOrd="0" parTransId="{F9E0DDE4-FBAB-A749-8221-B57A21BE42FC}" sibTransId="{9B907D71-81BC-6044-A304-F61EC6EA4CB9}"/>
    <dgm:cxn modelId="{8ECA7EB2-7D92-BD4A-95D2-4B89F24F74CE}" type="presParOf" srcId="{0195B34B-E9E4-2040-AA0C-D767B0F955EA}" destId="{56F5D942-0427-2345-8ECB-19BFB6A8EFE1}" srcOrd="0" destOrd="0" presId="urn:microsoft.com/office/officeart/2005/8/layout/vProcess5"/>
    <dgm:cxn modelId="{8BB6068A-DF08-2449-9879-BCEEA4353F9B}" type="presParOf" srcId="{0195B34B-E9E4-2040-AA0C-D767B0F955EA}" destId="{8972C608-E1C7-014C-BA72-0DB8952B6BE3}" srcOrd="1" destOrd="0" presId="urn:microsoft.com/office/officeart/2005/8/layout/vProcess5"/>
    <dgm:cxn modelId="{A2D7A994-B1E0-4F40-9BF9-FC2E8B7CC2C9}" type="presParOf" srcId="{0195B34B-E9E4-2040-AA0C-D767B0F955EA}" destId="{3D096C04-E4F0-2F48-B871-F2D7FD1127CD}" srcOrd="2" destOrd="0" presId="urn:microsoft.com/office/officeart/2005/8/layout/vProcess5"/>
    <dgm:cxn modelId="{6E35D02C-6CFD-5043-8594-AA1997B536EC}" type="presParOf" srcId="{0195B34B-E9E4-2040-AA0C-D767B0F955EA}" destId="{8474B824-7E87-FC4C-B7B4-82B2E9757014}" srcOrd="3" destOrd="0" presId="urn:microsoft.com/office/officeart/2005/8/layout/vProcess5"/>
    <dgm:cxn modelId="{C395FA96-0EF9-8F4B-89A3-DE9C29A20718}" type="presParOf" srcId="{0195B34B-E9E4-2040-AA0C-D767B0F955EA}" destId="{A816D6FB-249B-C242-A0ED-03B793554637}" srcOrd="4" destOrd="0" presId="urn:microsoft.com/office/officeart/2005/8/layout/vProcess5"/>
    <dgm:cxn modelId="{E7BD526E-9382-3147-866B-177244050460}" type="presParOf" srcId="{0195B34B-E9E4-2040-AA0C-D767B0F955EA}" destId="{DFFFBC8C-0781-F34F-B016-0038F7376689}" srcOrd="5" destOrd="0" presId="urn:microsoft.com/office/officeart/2005/8/layout/vProcess5"/>
    <dgm:cxn modelId="{3804C1DC-3165-E040-A9CC-90436CBDFD11}" type="presParOf" srcId="{0195B34B-E9E4-2040-AA0C-D767B0F955EA}" destId="{A84D41D5-5A14-6F41-A9BF-6B59B2A6E4CA}" srcOrd="6" destOrd="0" presId="urn:microsoft.com/office/officeart/2005/8/layout/vProcess5"/>
    <dgm:cxn modelId="{1048EBAD-7539-7941-B6E3-D9DEAEF0917F}" type="presParOf" srcId="{0195B34B-E9E4-2040-AA0C-D767B0F955EA}" destId="{2335F957-AE64-3046-BB5C-2B7C99ED71D4}" srcOrd="7" destOrd="0" presId="urn:microsoft.com/office/officeart/2005/8/layout/vProcess5"/>
    <dgm:cxn modelId="{56CB9224-8125-8F4D-B92E-A55043A20BE8}" type="presParOf" srcId="{0195B34B-E9E4-2040-AA0C-D767B0F955EA}" destId="{61646D26-D11D-E743-9972-DA89DA1C5EE8}" srcOrd="8" destOrd="0" presId="urn:microsoft.com/office/officeart/2005/8/layout/vProcess5"/>
    <dgm:cxn modelId="{BAB81743-E54E-7149-9A6B-1C910A04C6F8}" type="presParOf" srcId="{0195B34B-E9E4-2040-AA0C-D767B0F955EA}" destId="{AE1AA5B8-8E8B-8949-818D-090560D827F0}" srcOrd="9" destOrd="0" presId="urn:microsoft.com/office/officeart/2005/8/layout/vProcess5"/>
    <dgm:cxn modelId="{5F0F9CF6-FF2D-7B44-9BDA-BF500AE5B476}" type="presParOf" srcId="{0195B34B-E9E4-2040-AA0C-D767B0F955EA}" destId="{2C1CD392-3E86-AF42-8A73-5864F4067DA7}" srcOrd="10" destOrd="0" presId="urn:microsoft.com/office/officeart/2005/8/layout/vProcess5"/>
    <dgm:cxn modelId="{4117D42E-E5A5-F549-8819-F583C0401C45}" type="presParOf" srcId="{0195B34B-E9E4-2040-AA0C-D767B0F955EA}" destId="{3E71AF27-310B-0F41-95F4-B6D737AE0973}"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19C364-73E0-42CC-9D39-F41AB0B58BC9}" type="doc">
      <dgm:prSet loTypeId="urn:microsoft.com/office/officeart/2005/8/layout/hProcess7" loCatId="process" qsTypeId="urn:microsoft.com/office/officeart/2005/8/quickstyle/simple5" qsCatId="simple" csTypeId="urn:microsoft.com/office/officeart/2005/8/colors/colorful5" csCatId="colorful" phldr="1"/>
      <dgm:spPr/>
      <dgm:t>
        <a:bodyPr/>
        <a:lstStyle/>
        <a:p>
          <a:endParaRPr lang="en-IN"/>
        </a:p>
      </dgm:t>
    </dgm:pt>
    <dgm:pt modelId="{192A66BF-53D1-4401-9003-2B8BB25E1C50}">
      <dgm:prSet phldrT="[Text]" custT="1"/>
      <dgm:spPr/>
      <dgm:t>
        <a:bodyPr/>
        <a:lstStyle/>
        <a:p>
          <a:pPr>
            <a:buClrTx/>
            <a:buSzTx/>
          </a:pPr>
          <a:r>
            <a:rPr lang="en-US" sz="2000" b="1" spc="30" dirty="0">
              <a:solidFill>
                <a:srgbClr val="010000"/>
              </a:solidFill>
              <a:latin typeface="Aptos Display" panose="020B0004020202020204" pitchFamily="34" charset="0"/>
              <a:cs typeface="Arial" pitchFamily="34" charset="0"/>
            </a:rPr>
            <a:t>Potential Impact on the Target Audience</a:t>
          </a:r>
          <a:endParaRPr lang="en-IN" sz="2000" dirty="0">
            <a:solidFill>
              <a:srgbClr val="010000"/>
            </a:solidFill>
          </a:endParaRPr>
        </a:p>
      </dgm:t>
    </dgm:pt>
    <dgm:pt modelId="{9F74FD11-A63D-4BC1-BED6-07E3CDB623AF}" type="parTrans" cxnId="{DCE88250-F876-4B57-BEC0-76CEE3B48CDC}">
      <dgm:prSet/>
      <dgm:spPr/>
      <dgm:t>
        <a:bodyPr/>
        <a:lstStyle/>
        <a:p>
          <a:endParaRPr lang="en-IN"/>
        </a:p>
      </dgm:t>
    </dgm:pt>
    <dgm:pt modelId="{0D93AE54-BADA-41B7-A7F9-C1293A8F5985}" type="sibTrans" cxnId="{DCE88250-F876-4B57-BEC0-76CEE3B48CDC}">
      <dgm:prSet/>
      <dgm:spPr/>
      <dgm:t>
        <a:bodyPr/>
        <a:lstStyle/>
        <a:p>
          <a:endParaRPr lang="en-IN"/>
        </a:p>
      </dgm:t>
    </dgm:pt>
    <dgm:pt modelId="{7B21987D-3537-4CC8-BBFB-8D9439C4056B}">
      <dgm:prSet phldrT="[Text]" custT="1"/>
      <dgm:spPr/>
      <dgm:t>
        <a:bodyPr/>
        <a:lstStyle/>
        <a:p>
          <a:pPr>
            <a:buClrTx/>
            <a:buSzTx/>
            <a:buFont typeface="+mj-lt"/>
            <a:buAutoNum type="arabicPeriod"/>
          </a:pPr>
          <a:r>
            <a:rPr lang="en-US" sz="2000" spc="30" dirty="0">
              <a:solidFill>
                <a:srgbClr val="010000"/>
              </a:solidFill>
              <a:latin typeface="Aptos Display" panose="020B0004020202020204" pitchFamily="34" charset="0"/>
              <a:cs typeface="Arial" pitchFamily="34" charset="0"/>
            </a:rPr>
            <a:t>Enhanced Power Management : Provides the Delhi government with better tools for forecasting and managing power demand.</a:t>
          </a:r>
          <a:endParaRPr lang="en-IN" sz="2000" dirty="0">
            <a:solidFill>
              <a:srgbClr val="010000"/>
            </a:solidFill>
          </a:endParaRPr>
        </a:p>
      </dgm:t>
    </dgm:pt>
    <dgm:pt modelId="{057AD817-C0AB-4802-BF3A-E9BFFA702AFD}" type="parTrans" cxnId="{65B3A95B-EC02-4743-9523-67CDDE24516B}">
      <dgm:prSet/>
      <dgm:spPr/>
      <dgm:t>
        <a:bodyPr/>
        <a:lstStyle/>
        <a:p>
          <a:endParaRPr lang="en-IN"/>
        </a:p>
      </dgm:t>
    </dgm:pt>
    <dgm:pt modelId="{A9F500BE-DFBB-4A07-9CE0-DC8E52EDEC43}" type="sibTrans" cxnId="{65B3A95B-EC02-4743-9523-67CDDE24516B}">
      <dgm:prSet/>
      <dgm:spPr/>
      <dgm:t>
        <a:bodyPr/>
        <a:lstStyle/>
        <a:p>
          <a:endParaRPr lang="en-IN"/>
        </a:p>
      </dgm:t>
    </dgm:pt>
    <dgm:pt modelId="{2C5FDBD8-C869-48B2-96C1-5B3E90B618B6}">
      <dgm:prSet phldrT="[Text]" custT="1"/>
      <dgm:spPr/>
      <dgm:t>
        <a:bodyPr/>
        <a:lstStyle/>
        <a:p>
          <a:pPr>
            <a:buClrTx/>
            <a:buSzTx/>
          </a:pPr>
          <a:r>
            <a:rPr lang="en-US" sz="2000" b="1" spc="30" dirty="0">
              <a:solidFill>
                <a:srgbClr val="010000"/>
              </a:solidFill>
              <a:latin typeface="Aptos Display" panose="020B0004020202020204" pitchFamily="34" charset="0"/>
              <a:cs typeface="Arial" pitchFamily="34" charset="0"/>
            </a:rPr>
            <a:t>Benefits of the Solution</a:t>
          </a:r>
          <a:endParaRPr lang="en-IN" sz="2000" dirty="0">
            <a:solidFill>
              <a:srgbClr val="010000"/>
            </a:solidFill>
          </a:endParaRPr>
        </a:p>
      </dgm:t>
    </dgm:pt>
    <dgm:pt modelId="{A8E7C978-77AA-42A3-B498-0E6EADEDC8F9}" type="parTrans" cxnId="{519CD32A-72E3-4862-B801-31E77611A6E5}">
      <dgm:prSet/>
      <dgm:spPr/>
      <dgm:t>
        <a:bodyPr/>
        <a:lstStyle/>
        <a:p>
          <a:endParaRPr lang="en-IN"/>
        </a:p>
      </dgm:t>
    </dgm:pt>
    <dgm:pt modelId="{F306961A-63AC-4CE9-B24D-36F6D2642E6D}" type="sibTrans" cxnId="{519CD32A-72E3-4862-B801-31E77611A6E5}">
      <dgm:prSet/>
      <dgm:spPr/>
      <dgm:t>
        <a:bodyPr/>
        <a:lstStyle/>
        <a:p>
          <a:endParaRPr lang="en-IN"/>
        </a:p>
      </dgm:t>
    </dgm:pt>
    <dgm:pt modelId="{5A9C8A8D-3B3D-4744-BD8B-52810D5C0FF0}">
      <dgm:prSet phldrT="[Text]" custT="1"/>
      <dgm:spPr/>
      <dgm:t>
        <a:bodyPr/>
        <a:lstStyle/>
        <a:p>
          <a:pPr>
            <a:buClrTx/>
            <a:buSzTx/>
            <a:buFont typeface="+mj-lt"/>
            <a:buAutoNum type="arabicPeriod"/>
          </a:pPr>
          <a:r>
            <a:rPr lang="en-US" sz="2000" spc="30" dirty="0">
              <a:solidFill>
                <a:srgbClr val="010000"/>
              </a:solidFill>
              <a:latin typeface="Aptos Display" panose="020B0004020202020204" pitchFamily="34" charset="0"/>
              <a:cs typeface="Arial" pitchFamily="34" charset="0"/>
            </a:rPr>
            <a:t>Social : Improves reliability of power supply, leading to fewer outages and better quality of life for residents.</a:t>
          </a:r>
          <a:endParaRPr lang="en-IN" sz="2000" dirty="0">
            <a:solidFill>
              <a:srgbClr val="010000"/>
            </a:solidFill>
          </a:endParaRPr>
        </a:p>
      </dgm:t>
    </dgm:pt>
    <dgm:pt modelId="{895B1DDC-4270-4F73-8123-4306C392CCD0}" type="parTrans" cxnId="{C3D95567-52FE-489B-AAB2-CBD8E0E149F6}">
      <dgm:prSet/>
      <dgm:spPr/>
      <dgm:t>
        <a:bodyPr/>
        <a:lstStyle/>
        <a:p>
          <a:endParaRPr lang="en-IN"/>
        </a:p>
      </dgm:t>
    </dgm:pt>
    <dgm:pt modelId="{4442D2AD-1DB8-4D78-8AD8-1DF32EC39A2C}" type="sibTrans" cxnId="{C3D95567-52FE-489B-AAB2-CBD8E0E149F6}">
      <dgm:prSet/>
      <dgm:spPr/>
      <dgm:t>
        <a:bodyPr/>
        <a:lstStyle/>
        <a:p>
          <a:endParaRPr lang="en-IN"/>
        </a:p>
      </dgm:t>
    </dgm:pt>
    <dgm:pt modelId="{6872A06C-6E23-4DAE-B613-1342D89777BF}">
      <dgm:prSet custT="1"/>
      <dgm:spPr/>
      <dgm:t>
        <a:bodyPr/>
        <a:lstStyle/>
        <a:p>
          <a:r>
            <a:rPr lang="en-US" sz="2000" spc="30" dirty="0">
              <a:solidFill>
                <a:srgbClr val="010000"/>
              </a:solidFill>
              <a:latin typeface="Aptos Display" panose="020B0004020202020204" pitchFamily="34" charset="0"/>
              <a:cs typeface="Arial" pitchFamily="34" charset="0"/>
            </a:rPr>
            <a:t>Informed Decision-Making : Offers insights and predictions that aid in optimizing power purchase and distribution</a:t>
          </a:r>
          <a:r>
            <a:rPr lang="en-US" sz="2100" spc="30" dirty="0">
              <a:solidFill>
                <a:srgbClr val="010000"/>
              </a:solidFill>
              <a:latin typeface="Aptos Display" panose="020B0004020202020204" pitchFamily="34" charset="0"/>
              <a:cs typeface="Arial" pitchFamily="34" charset="0"/>
            </a:rPr>
            <a:t>.</a:t>
          </a:r>
        </a:p>
      </dgm:t>
    </dgm:pt>
    <dgm:pt modelId="{AE87AB1E-7B69-4550-8A6C-EB2EDADD4D06}" type="parTrans" cxnId="{78D802B1-DD19-4BCA-8792-BAD2E7F1DA0B}">
      <dgm:prSet/>
      <dgm:spPr/>
      <dgm:t>
        <a:bodyPr/>
        <a:lstStyle/>
        <a:p>
          <a:endParaRPr lang="en-IN"/>
        </a:p>
      </dgm:t>
    </dgm:pt>
    <dgm:pt modelId="{2E8E562C-D861-497C-9EDA-B86F1B9E71BB}" type="sibTrans" cxnId="{78D802B1-DD19-4BCA-8792-BAD2E7F1DA0B}">
      <dgm:prSet/>
      <dgm:spPr/>
      <dgm:t>
        <a:bodyPr/>
        <a:lstStyle/>
        <a:p>
          <a:endParaRPr lang="en-IN"/>
        </a:p>
      </dgm:t>
    </dgm:pt>
    <dgm:pt modelId="{444A72D5-806B-4F08-92F6-4FE2474531A5}">
      <dgm:prSet custT="1"/>
      <dgm:spPr/>
      <dgm:t>
        <a:bodyPr/>
        <a:lstStyle/>
        <a:p>
          <a:r>
            <a:rPr lang="en-US" sz="2000" spc="30" dirty="0">
              <a:solidFill>
                <a:srgbClr val="010000"/>
              </a:solidFill>
              <a:latin typeface="Aptos Display" panose="020B0004020202020204" pitchFamily="34" charset="0"/>
              <a:cs typeface="Arial" pitchFamily="34" charset="0"/>
            </a:rPr>
            <a:t>Economic : Reduces costs associated with power procurement and enhances operational efficiency</a:t>
          </a:r>
          <a:r>
            <a:rPr lang="en-US" sz="2500" spc="30" dirty="0">
              <a:solidFill>
                <a:srgbClr val="010000"/>
              </a:solidFill>
              <a:latin typeface="Aptos Display" panose="020B0004020202020204" pitchFamily="34" charset="0"/>
              <a:cs typeface="Arial" pitchFamily="34" charset="0"/>
            </a:rPr>
            <a:t>.</a:t>
          </a:r>
        </a:p>
      </dgm:t>
    </dgm:pt>
    <dgm:pt modelId="{78F329F2-395E-432D-8277-BC67C5E0C74C}" type="parTrans" cxnId="{45E42C5B-71BA-4DD9-A4AA-2B85C5ED1054}">
      <dgm:prSet/>
      <dgm:spPr/>
      <dgm:t>
        <a:bodyPr/>
        <a:lstStyle/>
        <a:p>
          <a:endParaRPr lang="en-IN"/>
        </a:p>
      </dgm:t>
    </dgm:pt>
    <dgm:pt modelId="{0A4D968A-488C-45EE-A57D-74F3FB31DB63}" type="sibTrans" cxnId="{45E42C5B-71BA-4DD9-A4AA-2B85C5ED1054}">
      <dgm:prSet/>
      <dgm:spPr/>
      <dgm:t>
        <a:bodyPr/>
        <a:lstStyle/>
        <a:p>
          <a:endParaRPr lang="en-IN"/>
        </a:p>
      </dgm:t>
    </dgm:pt>
    <dgm:pt modelId="{B0B19CED-0A31-4701-A6A0-5CEA5C73B4EC}" type="pres">
      <dgm:prSet presAssocID="{A519C364-73E0-42CC-9D39-F41AB0B58BC9}" presName="Name0" presStyleCnt="0">
        <dgm:presLayoutVars>
          <dgm:dir/>
          <dgm:animLvl val="lvl"/>
          <dgm:resizeHandles val="exact"/>
        </dgm:presLayoutVars>
      </dgm:prSet>
      <dgm:spPr/>
    </dgm:pt>
    <dgm:pt modelId="{49921C20-10BB-49D5-9F6D-1A6D7845F751}" type="pres">
      <dgm:prSet presAssocID="{192A66BF-53D1-4401-9003-2B8BB25E1C50}" presName="compositeNode" presStyleCnt="0">
        <dgm:presLayoutVars>
          <dgm:bulletEnabled val="1"/>
        </dgm:presLayoutVars>
      </dgm:prSet>
      <dgm:spPr/>
    </dgm:pt>
    <dgm:pt modelId="{F210B993-EE12-4CC8-849E-9D5C3F51C27D}" type="pres">
      <dgm:prSet presAssocID="{192A66BF-53D1-4401-9003-2B8BB25E1C50}" presName="bgRect" presStyleLbl="node1" presStyleIdx="0" presStyleCnt="2" custScaleX="95643" custScaleY="84485" custLinFactNeighborX="-487" custLinFactNeighborY="21331"/>
      <dgm:spPr/>
    </dgm:pt>
    <dgm:pt modelId="{9F7B9C54-8ED5-4087-AC04-AA5B561233AB}" type="pres">
      <dgm:prSet presAssocID="{192A66BF-53D1-4401-9003-2B8BB25E1C50}" presName="parentNode" presStyleLbl="node1" presStyleIdx="0" presStyleCnt="2">
        <dgm:presLayoutVars>
          <dgm:chMax val="0"/>
          <dgm:bulletEnabled val="1"/>
        </dgm:presLayoutVars>
      </dgm:prSet>
      <dgm:spPr/>
    </dgm:pt>
    <dgm:pt modelId="{73BB29A4-F049-419C-9E9A-607EFD1F3204}" type="pres">
      <dgm:prSet presAssocID="{192A66BF-53D1-4401-9003-2B8BB25E1C50}" presName="childNode" presStyleLbl="node1" presStyleIdx="0" presStyleCnt="2">
        <dgm:presLayoutVars>
          <dgm:bulletEnabled val="1"/>
        </dgm:presLayoutVars>
      </dgm:prSet>
      <dgm:spPr/>
    </dgm:pt>
    <dgm:pt modelId="{DEB7CB99-19E1-48E0-8B10-6AA551157299}" type="pres">
      <dgm:prSet presAssocID="{0D93AE54-BADA-41B7-A7F9-C1293A8F5985}" presName="hSp" presStyleCnt="0"/>
      <dgm:spPr/>
    </dgm:pt>
    <dgm:pt modelId="{580A5FD6-C21A-4461-A0A5-4573A7341C6E}" type="pres">
      <dgm:prSet presAssocID="{0D93AE54-BADA-41B7-A7F9-C1293A8F5985}" presName="vProcSp" presStyleCnt="0"/>
      <dgm:spPr/>
    </dgm:pt>
    <dgm:pt modelId="{A0F88DD9-5D6F-455F-AADE-48338D91BC78}" type="pres">
      <dgm:prSet presAssocID="{0D93AE54-BADA-41B7-A7F9-C1293A8F5985}" presName="vSp1" presStyleCnt="0"/>
      <dgm:spPr/>
    </dgm:pt>
    <dgm:pt modelId="{F9E91F8D-4E7D-4341-B9DF-C3BA9B2CB087}" type="pres">
      <dgm:prSet presAssocID="{0D93AE54-BADA-41B7-A7F9-C1293A8F5985}" presName="simulatedConn" presStyleLbl="solidFgAcc1" presStyleIdx="0" presStyleCnt="1" custScaleX="111329" custLinFactY="28331" custLinFactNeighborX="-11059" custLinFactNeighborY="100000"/>
      <dgm:spPr/>
    </dgm:pt>
    <dgm:pt modelId="{2E399F9A-ADEE-4FE1-BD7F-72F9B6C9FB5B}" type="pres">
      <dgm:prSet presAssocID="{0D93AE54-BADA-41B7-A7F9-C1293A8F5985}" presName="vSp2" presStyleCnt="0"/>
      <dgm:spPr/>
    </dgm:pt>
    <dgm:pt modelId="{F24C974B-7203-4827-93E7-E3F6F502F9D4}" type="pres">
      <dgm:prSet presAssocID="{0D93AE54-BADA-41B7-A7F9-C1293A8F5985}" presName="sibTrans" presStyleCnt="0"/>
      <dgm:spPr/>
    </dgm:pt>
    <dgm:pt modelId="{4E1A5544-491C-4E6E-8D7C-80CEDE202FAD}" type="pres">
      <dgm:prSet presAssocID="{2C5FDBD8-C869-48B2-96C1-5B3E90B618B6}" presName="compositeNode" presStyleCnt="0">
        <dgm:presLayoutVars>
          <dgm:bulletEnabled val="1"/>
        </dgm:presLayoutVars>
      </dgm:prSet>
      <dgm:spPr/>
    </dgm:pt>
    <dgm:pt modelId="{C2139D58-7284-4FCD-BED2-9B7889007611}" type="pres">
      <dgm:prSet presAssocID="{2C5FDBD8-C869-48B2-96C1-5B3E90B618B6}" presName="bgRect" presStyleLbl="node1" presStyleIdx="1" presStyleCnt="2" custScaleX="96092" custScaleY="84434" custLinFactNeighborX="-58" custLinFactNeighborY="21201"/>
      <dgm:spPr/>
    </dgm:pt>
    <dgm:pt modelId="{FB254695-CF85-4AA8-A72A-9A0809E5A855}" type="pres">
      <dgm:prSet presAssocID="{2C5FDBD8-C869-48B2-96C1-5B3E90B618B6}" presName="parentNode" presStyleLbl="node1" presStyleIdx="1" presStyleCnt="2">
        <dgm:presLayoutVars>
          <dgm:chMax val="0"/>
          <dgm:bulletEnabled val="1"/>
        </dgm:presLayoutVars>
      </dgm:prSet>
      <dgm:spPr/>
    </dgm:pt>
    <dgm:pt modelId="{7CEF09F4-7363-4643-8A75-A9E9C1D7A219}" type="pres">
      <dgm:prSet presAssocID="{2C5FDBD8-C869-48B2-96C1-5B3E90B618B6}" presName="childNode" presStyleLbl="node1" presStyleIdx="1" presStyleCnt="2">
        <dgm:presLayoutVars>
          <dgm:bulletEnabled val="1"/>
        </dgm:presLayoutVars>
      </dgm:prSet>
      <dgm:spPr/>
    </dgm:pt>
  </dgm:ptLst>
  <dgm:cxnLst>
    <dgm:cxn modelId="{A08F9100-8FD8-44E7-9876-18EC32C32CEB}" type="presOf" srcId="{192A66BF-53D1-4401-9003-2B8BB25E1C50}" destId="{F210B993-EE12-4CC8-849E-9D5C3F51C27D}" srcOrd="0" destOrd="0" presId="urn:microsoft.com/office/officeart/2005/8/layout/hProcess7"/>
    <dgm:cxn modelId="{33C49A27-1C13-49C2-98BC-2FB569DB52CF}" type="presOf" srcId="{2C5FDBD8-C869-48B2-96C1-5B3E90B618B6}" destId="{FB254695-CF85-4AA8-A72A-9A0809E5A855}" srcOrd="1" destOrd="0" presId="urn:microsoft.com/office/officeart/2005/8/layout/hProcess7"/>
    <dgm:cxn modelId="{519CD32A-72E3-4862-B801-31E77611A6E5}" srcId="{A519C364-73E0-42CC-9D39-F41AB0B58BC9}" destId="{2C5FDBD8-C869-48B2-96C1-5B3E90B618B6}" srcOrd="1" destOrd="0" parTransId="{A8E7C978-77AA-42A3-B498-0E6EADEDC8F9}" sibTransId="{F306961A-63AC-4CE9-B24D-36F6D2642E6D}"/>
    <dgm:cxn modelId="{45E42C5B-71BA-4DD9-A4AA-2B85C5ED1054}" srcId="{2C5FDBD8-C869-48B2-96C1-5B3E90B618B6}" destId="{444A72D5-806B-4F08-92F6-4FE2474531A5}" srcOrd="1" destOrd="0" parTransId="{78F329F2-395E-432D-8277-BC67C5E0C74C}" sibTransId="{0A4D968A-488C-45EE-A57D-74F3FB31DB63}"/>
    <dgm:cxn modelId="{65B3A95B-EC02-4743-9523-67CDDE24516B}" srcId="{192A66BF-53D1-4401-9003-2B8BB25E1C50}" destId="{7B21987D-3537-4CC8-BBFB-8D9439C4056B}" srcOrd="0" destOrd="0" parTransId="{057AD817-C0AB-4802-BF3A-E9BFFA702AFD}" sibTransId="{A9F500BE-DFBB-4A07-9CE0-DC8E52EDEC43}"/>
    <dgm:cxn modelId="{62DB7F5D-6567-4E25-9C66-73A2F1C8F929}" type="presOf" srcId="{2C5FDBD8-C869-48B2-96C1-5B3E90B618B6}" destId="{C2139D58-7284-4FCD-BED2-9B7889007611}" srcOrd="0" destOrd="0" presId="urn:microsoft.com/office/officeart/2005/8/layout/hProcess7"/>
    <dgm:cxn modelId="{C3D95567-52FE-489B-AAB2-CBD8E0E149F6}" srcId="{2C5FDBD8-C869-48B2-96C1-5B3E90B618B6}" destId="{5A9C8A8D-3B3D-4744-BD8B-52810D5C0FF0}" srcOrd="0" destOrd="0" parTransId="{895B1DDC-4270-4F73-8123-4306C392CCD0}" sibTransId="{4442D2AD-1DB8-4D78-8AD8-1DF32EC39A2C}"/>
    <dgm:cxn modelId="{9BDD1C68-EA3B-4423-AB36-9797695FD734}" type="presOf" srcId="{5A9C8A8D-3B3D-4744-BD8B-52810D5C0FF0}" destId="{7CEF09F4-7363-4643-8A75-A9E9C1D7A219}" srcOrd="0" destOrd="0" presId="urn:microsoft.com/office/officeart/2005/8/layout/hProcess7"/>
    <dgm:cxn modelId="{6458F84F-F3BA-4C0A-B28F-E6E052A67080}" type="presOf" srcId="{A519C364-73E0-42CC-9D39-F41AB0B58BC9}" destId="{B0B19CED-0A31-4701-A6A0-5CEA5C73B4EC}" srcOrd="0" destOrd="0" presId="urn:microsoft.com/office/officeart/2005/8/layout/hProcess7"/>
    <dgm:cxn modelId="{DCE88250-F876-4B57-BEC0-76CEE3B48CDC}" srcId="{A519C364-73E0-42CC-9D39-F41AB0B58BC9}" destId="{192A66BF-53D1-4401-9003-2B8BB25E1C50}" srcOrd="0" destOrd="0" parTransId="{9F74FD11-A63D-4BC1-BED6-07E3CDB623AF}" sibTransId="{0D93AE54-BADA-41B7-A7F9-C1293A8F5985}"/>
    <dgm:cxn modelId="{0672F077-78E9-459A-ACA2-CB48D4883011}" type="presOf" srcId="{6872A06C-6E23-4DAE-B613-1342D89777BF}" destId="{73BB29A4-F049-419C-9E9A-607EFD1F3204}" srcOrd="0" destOrd="1" presId="urn:microsoft.com/office/officeart/2005/8/layout/hProcess7"/>
    <dgm:cxn modelId="{89AB788F-3AE9-4066-A338-1F0B82098DD6}" type="presOf" srcId="{7B21987D-3537-4CC8-BBFB-8D9439C4056B}" destId="{73BB29A4-F049-419C-9E9A-607EFD1F3204}" srcOrd="0" destOrd="0" presId="urn:microsoft.com/office/officeart/2005/8/layout/hProcess7"/>
    <dgm:cxn modelId="{78D802B1-DD19-4BCA-8792-BAD2E7F1DA0B}" srcId="{192A66BF-53D1-4401-9003-2B8BB25E1C50}" destId="{6872A06C-6E23-4DAE-B613-1342D89777BF}" srcOrd="1" destOrd="0" parTransId="{AE87AB1E-7B69-4550-8A6C-EB2EDADD4D06}" sibTransId="{2E8E562C-D861-497C-9EDA-B86F1B9E71BB}"/>
    <dgm:cxn modelId="{BBC856F0-7D9C-4D1A-AEC0-1F11ECBA6B2A}" type="presOf" srcId="{444A72D5-806B-4F08-92F6-4FE2474531A5}" destId="{7CEF09F4-7363-4643-8A75-A9E9C1D7A219}" srcOrd="0" destOrd="1" presId="urn:microsoft.com/office/officeart/2005/8/layout/hProcess7"/>
    <dgm:cxn modelId="{458FADF4-688F-4B9A-B46B-B60AE3550F2D}" type="presOf" srcId="{192A66BF-53D1-4401-9003-2B8BB25E1C50}" destId="{9F7B9C54-8ED5-4087-AC04-AA5B561233AB}" srcOrd="1" destOrd="0" presId="urn:microsoft.com/office/officeart/2005/8/layout/hProcess7"/>
    <dgm:cxn modelId="{056676EA-5AE9-4B6F-AE93-0328D032DD5A}" type="presParOf" srcId="{B0B19CED-0A31-4701-A6A0-5CEA5C73B4EC}" destId="{49921C20-10BB-49D5-9F6D-1A6D7845F751}" srcOrd="0" destOrd="0" presId="urn:microsoft.com/office/officeart/2005/8/layout/hProcess7"/>
    <dgm:cxn modelId="{48DDC95C-107F-4ED4-B844-837DB52D87D5}" type="presParOf" srcId="{49921C20-10BB-49D5-9F6D-1A6D7845F751}" destId="{F210B993-EE12-4CC8-849E-9D5C3F51C27D}" srcOrd="0" destOrd="0" presId="urn:microsoft.com/office/officeart/2005/8/layout/hProcess7"/>
    <dgm:cxn modelId="{4FB4D39D-A211-43FC-8059-D30A6BFE3512}" type="presParOf" srcId="{49921C20-10BB-49D5-9F6D-1A6D7845F751}" destId="{9F7B9C54-8ED5-4087-AC04-AA5B561233AB}" srcOrd="1" destOrd="0" presId="urn:microsoft.com/office/officeart/2005/8/layout/hProcess7"/>
    <dgm:cxn modelId="{EAE433EB-8937-4716-B2F4-695D7DD5F07E}" type="presParOf" srcId="{49921C20-10BB-49D5-9F6D-1A6D7845F751}" destId="{73BB29A4-F049-419C-9E9A-607EFD1F3204}" srcOrd="2" destOrd="0" presId="urn:microsoft.com/office/officeart/2005/8/layout/hProcess7"/>
    <dgm:cxn modelId="{086D619B-589B-43BC-A873-E157F366FC25}" type="presParOf" srcId="{B0B19CED-0A31-4701-A6A0-5CEA5C73B4EC}" destId="{DEB7CB99-19E1-48E0-8B10-6AA551157299}" srcOrd="1" destOrd="0" presId="urn:microsoft.com/office/officeart/2005/8/layout/hProcess7"/>
    <dgm:cxn modelId="{A5FA0D2C-3D3E-49B7-AB6E-2DF3BD08BAB7}" type="presParOf" srcId="{B0B19CED-0A31-4701-A6A0-5CEA5C73B4EC}" destId="{580A5FD6-C21A-4461-A0A5-4573A7341C6E}" srcOrd="2" destOrd="0" presId="urn:microsoft.com/office/officeart/2005/8/layout/hProcess7"/>
    <dgm:cxn modelId="{2C9E617E-D6C4-475C-80CE-8A6E49C86089}" type="presParOf" srcId="{580A5FD6-C21A-4461-A0A5-4573A7341C6E}" destId="{A0F88DD9-5D6F-455F-AADE-48338D91BC78}" srcOrd="0" destOrd="0" presId="urn:microsoft.com/office/officeart/2005/8/layout/hProcess7"/>
    <dgm:cxn modelId="{D98CCEEF-52E4-4D93-9D1D-E224271A80A8}" type="presParOf" srcId="{580A5FD6-C21A-4461-A0A5-4573A7341C6E}" destId="{F9E91F8D-4E7D-4341-B9DF-C3BA9B2CB087}" srcOrd="1" destOrd="0" presId="urn:microsoft.com/office/officeart/2005/8/layout/hProcess7"/>
    <dgm:cxn modelId="{ECB62F10-4ABD-497C-ABCD-4FF4879D2AC4}" type="presParOf" srcId="{580A5FD6-C21A-4461-A0A5-4573A7341C6E}" destId="{2E399F9A-ADEE-4FE1-BD7F-72F9B6C9FB5B}" srcOrd="2" destOrd="0" presId="urn:microsoft.com/office/officeart/2005/8/layout/hProcess7"/>
    <dgm:cxn modelId="{5A74621D-7870-46E0-8D2E-E452339DF422}" type="presParOf" srcId="{B0B19CED-0A31-4701-A6A0-5CEA5C73B4EC}" destId="{F24C974B-7203-4827-93E7-E3F6F502F9D4}" srcOrd="3" destOrd="0" presId="urn:microsoft.com/office/officeart/2005/8/layout/hProcess7"/>
    <dgm:cxn modelId="{2FE10C57-36A4-411F-8F14-FCB061C2BBD2}" type="presParOf" srcId="{B0B19CED-0A31-4701-A6A0-5CEA5C73B4EC}" destId="{4E1A5544-491C-4E6E-8D7C-80CEDE202FAD}" srcOrd="4" destOrd="0" presId="urn:microsoft.com/office/officeart/2005/8/layout/hProcess7"/>
    <dgm:cxn modelId="{53B40AB9-3EB6-470E-BDE5-7B89F89EFF45}" type="presParOf" srcId="{4E1A5544-491C-4E6E-8D7C-80CEDE202FAD}" destId="{C2139D58-7284-4FCD-BED2-9B7889007611}" srcOrd="0" destOrd="0" presId="urn:microsoft.com/office/officeart/2005/8/layout/hProcess7"/>
    <dgm:cxn modelId="{0044692F-EF68-48CD-AA51-95B44DFA7F0B}" type="presParOf" srcId="{4E1A5544-491C-4E6E-8D7C-80CEDE202FAD}" destId="{FB254695-CF85-4AA8-A72A-9A0809E5A855}" srcOrd="1" destOrd="0" presId="urn:microsoft.com/office/officeart/2005/8/layout/hProcess7"/>
    <dgm:cxn modelId="{DD9E568B-5AF8-428A-BE3E-B21A0A0C3391}" type="presParOf" srcId="{4E1A5544-491C-4E6E-8D7C-80CEDE202FAD}" destId="{7CEF09F4-7363-4643-8A75-A9E9C1D7A219}"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2C608-E1C7-014C-BA72-0DB8952B6BE3}">
      <dsp:nvSpPr>
        <dsp:cNvPr id="0" name=""/>
        <dsp:cNvSpPr/>
      </dsp:nvSpPr>
      <dsp:spPr>
        <a:xfrm>
          <a:off x="7810" y="-25393"/>
          <a:ext cx="4675489" cy="915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spc="30" baseline="0" dirty="0">
              <a:latin typeface="Rockwell" panose="02060603020205020403" pitchFamily="18" charset="0"/>
            </a:rPr>
            <a:t>Data Collection : </a:t>
          </a:r>
          <a:r>
            <a:rPr lang="en-IN" sz="1100" b="0" kern="1200" spc="30" baseline="0" dirty="0"/>
            <a:t>Gather historical weather and power consumption data for Delhi, including temperature, humidity, windspeed and precipitation </a:t>
          </a:r>
          <a:endParaRPr lang="en-GB" sz="1300" b="0" kern="1200" spc="30" baseline="0" dirty="0">
            <a:latin typeface="Californian FB" panose="0207040306080B030204" pitchFamily="18" charset="0"/>
          </a:endParaRPr>
        </a:p>
      </dsp:txBody>
      <dsp:txXfrm>
        <a:off x="34621" y="1418"/>
        <a:ext cx="3613722" cy="861774"/>
      </dsp:txXfrm>
    </dsp:sp>
    <dsp:sp modelId="{3D096C04-E4F0-2F48-B871-F2D7FD1127CD}">
      <dsp:nvSpPr>
        <dsp:cNvPr id="0" name=""/>
        <dsp:cNvSpPr/>
      </dsp:nvSpPr>
      <dsp:spPr>
        <a:xfrm>
          <a:off x="392880" y="1056438"/>
          <a:ext cx="4691110" cy="915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spc="30" baseline="0" dirty="0">
              <a:latin typeface="Rockwell" panose="02060603020205020403" pitchFamily="18" charset="0"/>
            </a:rPr>
            <a:t>Model Development : </a:t>
          </a:r>
          <a:r>
            <a:rPr lang="en-GB" sz="1100" kern="1200" spc="30" baseline="0" dirty="0">
              <a:latin typeface="+mn-lt"/>
            </a:rPr>
            <a:t>Train ML models using Python to analyse data and forecast future power demand based on weather conditions</a:t>
          </a:r>
          <a:endParaRPr lang="en-GB" sz="1500" kern="1200" spc="30" baseline="0" dirty="0">
            <a:latin typeface="+mn-lt"/>
          </a:endParaRPr>
        </a:p>
      </dsp:txBody>
      <dsp:txXfrm>
        <a:off x="419691" y="1083249"/>
        <a:ext cx="3649600" cy="861774"/>
      </dsp:txXfrm>
    </dsp:sp>
    <dsp:sp modelId="{8474B824-7E87-FC4C-B7B4-82B2E9757014}">
      <dsp:nvSpPr>
        <dsp:cNvPr id="0" name=""/>
        <dsp:cNvSpPr/>
      </dsp:nvSpPr>
      <dsp:spPr>
        <a:xfrm>
          <a:off x="779897" y="2138270"/>
          <a:ext cx="4691110" cy="915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spc="30" baseline="0" dirty="0">
              <a:latin typeface="Rockwell" panose="02060603020205020403" pitchFamily="18" charset="0"/>
            </a:rPr>
            <a:t>Frontend : </a:t>
          </a:r>
          <a:r>
            <a:rPr lang="en-GB" sz="1100" kern="1200" spc="30" baseline="0" dirty="0">
              <a:latin typeface="+mn-lt"/>
            </a:rPr>
            <a:t>Developed the user interface with ReactJS for a dynamic and responsive experience, and use Figma for designing and prototyping the user interface</a:t>
          </a:r>
          <a:endParaRPr lang="en-GB" sz="1600" kern="1200" spc="30" baseline="0" dirty="0">
            <a:latin typeface="+mn-lt"/>
          </a:endParaRPr>
        </a:p>
      </dsp:txBody>
      <dsp:txXfrm>
        <a:off x="806708" y="2165081"/>
        <a:ext cx="3655464" cy="861774"/>
      </dsp:txXfrm>
    </dsp:sp>
    <dsp:sp modelId="{A816D6FB-249B-C242-A0ED-03B793554637}">
      <dsp:nvSpPr>
        <dsp:cNvPr id="0" name=""/>
        <dsp:cNvSpPr/>
      </dsp:nvSpPr>
      <dsp:spPr>
        <a:xfrm>
          <a:off x="1172777" y="3169315"/>
          <a:ext cx="4691110" cy="10169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spc="30" baseline="0" dirty="0">
              <a:latin typeface="Rockwell" panose="02060603020205020403" pitchFamily="18" charset="0"/>
            </a:rPr>
            <a:t>Backend : </a:t>
          </a:r>
          <a:r>
            <a:rPr lang="en-US" sz="1100" b="0" i="0" kern="1200" spc="30" baseline="0" dirty="0">
              <a:latin typeface="+mn-lt"/>
            </a:rPr>
            <a:t>Implemented Flask to handle server side logic and API requests, integrating ML models with the frontend to provide real-time insights</a:t>
          </a:r>
        </a:p>
        <a:p>
          <a:pPr marL="0" lvl="0" indent="0" algn="l" defTabSz="711200">
            <a:lnSpc>
              <a:spcPct val="90000"/>
            </a:lnSpc>
            <a:spcBef>
              <a:spcPct val="0"/>
            </a:spcBef>
            <a:spcAft>
              <a:spcPct val="35000"/>
            </a:spcAft>
            <a:buFont typeface="Arial" panose="020B0604020202020204" pitchFamily="34" charset="0"/>
            <a:buNone/>
          </a:pPr>
          <a:endParaRPr lang="en-GB" sz="1100" kern="1200" dirty="0"/>
        </a:p>
      </dsp:txBody>
      <dsp:txXfrm>
        <a:off x="1202563" y="3199101"/>
        <a:ext cx="3643650" cy="957396"/>
      </dsp:txXfrm>
    </dsp:sp>
    <dsp:sp modelId="{DFFFBC8C-0781-F34F-B016-0038F7376689}">
      <dsp:nvSpPr>
        <dsp:cNvPr id="0" name=""/>
        <dsp:cNvSpPr/>
      </dsp:nvSpPr>
      <dsp:spPr>
        <a:xfrm>
          <a:off x="4096102" y="675717"/>
          <a:ext cx="595007" cy="595007"/>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GB" sz="2700" kern="1200" dirty="0"/>
        </a:p>
      </dsp:txBody>
      <dsp:txXfrm>
        <a:off x="4229979" y="675717"/>
        <a:ext cx="327253" cy="447743"/>
      </dsp:txXfrm>
    </dsp:sp>
    <dsp:sp modelId="{A84D41D5-5A14-6F41-A9BF-6B59B2A6E4CA}">
      <dsp:nvSpPr>
        <dsp:cNvPr id="0" name=""/>
        <dsp:cNvSpPr/>
      </dsp:nvSpPr>
      <dsp:spPr>
        <a:xfrm>
          <a:off x="4488983" y="1757548"/>
          <a:ext cx="595007" cy="595007"/>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GB" sz="2700" kern="1200" dirty="0"/>
        </a:p>
      </dsp:txBody>
      <dsp:txXfrm>
        <a:off x="4622860" y="1757548"/>
        <a:ext cx="327253" cy="447743"/>
      </dsp:txXfrm>
    </dsp:sp>
    <dsp:sp modelId="{2335F957-AE64-3046-BB5C-2B7C99ED71D4}">
      <dsp:nvSpPr>
        <dsp:cNvPr id="0" name=""/>
        <dsp:cNvSpPr/>
      </dsp:nvSpPr>
      <dsp:spPr>
        <a:xfrm>
          <a:off x="4876000" y="2839380"/>
          <a:ext cx="595007" cy="595007"/>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GB" sz="2700" kern="1200" dirty="0"/>
        </a:p>
      </dsp:txBody>
      <dsp:txXfrm>
        <a:off x="5009877" y="2839380"/>
        <a:ext cx="327253" cy="447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0B993-EE12-4CC8-849E-9D5C3F51C27D}">
      <dsp:nvSpPr>
        <dsp:cNvPr id="0" name=""/>
        <dsp:cNvSpPr/>
      </dsp:nvSpPr>
      <dsp:spPr>
        <a:xfrm>
          <a:off x="0" y="1307679"/>
          <a:ext cx="3878273" cy="4110987"/>
        </a:xfrm>
        <a:prstGeom prst="roundRect">
          <a:avLst>
            <a:gd name="adj" fmla="val 5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ClrTx/>
            <a:buSzTx/>
            <a:buNone/>
          </a:pPr>
          <a:r>
            <a:rPr lang="en-US" sz="2000" b="1" kern="1200" spc="30" dirty="0">
              <a:solidFill>
                <a:srgbClr val="010000"/>
              </a:solidFill>
              <a:latin typeface="Aptos Display" panose="020B0004020202020204" pitchFamily="34" charset="0"/>
              <a:cs typeface="Arial" pitchFamily="34" charset="0"/>
            </a:rPr>
            <a:t>Potential Impact on the Target Audience</a:t>
          </a:r>
          <a:endParaRPr lang="en-IN" sz="2000" kern="1200" dirty="0">
            <a:solidFill>
              <a:srgbClr val="010000"/>
            </a:solidFill>
          </a:endParaRPr>
        </a:p>
      </dsp:txBody>
      <dsp:txXfrm rot="16200000">
        <a:off x="-1297677" y="2605357"/>
        <a:ext cx="3371009" cy="775654"/>
      </dsp:txXfrm>
    </dsp:sp>
    <dsp:sp modelId="{73BB29A4-F049-419C-9E9A-607EFD1F3204}">
      <dsp:nvSpPr>
        <dsp:cNvPr id="0" name=""/>
        <dsp:cNvSpPr/>
      </dsp:nvSpPr>
      <dsp:spPr>
        <a:xfrm>
          <a:off x="788463" y="1307679"/>
          <a:ext cx="2889314" cy="4110987"/>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ClrTx/>
            <a:buSzTx/>
            <a:buFont typeface="+mj-lt"/>
            <a:buNone/>
          </a:pPr>
          <a:r>
            <a:rPr lang="en-US" sz="2000" kern="1200" spc="30" dirty="0">
              <a:solidFill>
                <a:srgbClr val="010000"/>
              </a:solidFill>
              <a:latin typeface="Aptos Display" panose="020B0004020202020204" pitchFamily="34" charset="0"/>
              <a:cs typeface="Arial" pitchFamily="34" charset="0"/>
            </a:rPr>
            <a:t>Enhanced Power Management : Provides the Delhi government with better tools for forecasting and managing power demand.</a:t>
          </a:r>
          <a:endParaRPr lang="en-IN" sz="2000" kern="1200" dirty="0">
            <a:solidFill>
              <a:srgbClr val="010000"/>
            </a:solidFill>
          </a:endParaRPr>
        </a:p>
        <a:p>
          <a:pPr marL="0" lvl="0" indent="0" algn="l" defTabSz="889000">
            <a:lnSpc>
              <a:spcPct val="90000"/>
            </a:lnSpc>
            <a:spcBef>
              <a:spcPct val="0"/>
            </a:spcBef>
            <a:spcAft>
              <a:spcPct val="35000"/>
            </a:spcAft>
            <a:buNone/>
          </a:pPr>
          <a:r>
            <a:rPr lang="en-US" sz="2000" kern="1200" spc="30" dirty="0">
              <a:solidFill>
                <a:srgbClr val="010000"/>
              </a:solidFill>
              <a:latin typeface="Aptos Display" panose="020B0004020202020204" pitchFamily="34" charset="0"/>
              <a:cs typeface="Arial" pitchFamily="34" charset="0"/>
            </a:rPr>
            <a:t>Informed Decision-Making : Offers insights and predictions that aid in optimizing power purchase and distribution</a:t>
          </a:r>
          <a:r>
            <a:rPr lang="en-US" sz="2100" kern="1200" spc="30" dirty="0">
              <a:solidFill>
                <a:srgbClr val="010000"/>
              </a:solidFill>
              <a:latin typeface="Aptos Display" panose="020B0004020202020204" pitchFamily="34" charset="0"/>
              <a:cs typeface="Arial" pitchFamily="34" charset="0"/>
            </a:rPr>
            <a:t>.</a:t>
          </a:r>
        </a:p>
      </dsp:txBody>
      <dsp:txXfrm>
        <a:off x="788463" y="1307679"/>
        <a:ext cx="2889314" cy="4110987"/>
      </dsp:txXfrm>
    </dsp:sp>
    <dsp:sp modelId="{C2139D58-7284-4FCD-BED2-9B7889007611}">
      <dsp:nvSpPr>
        <dsp:cNvPr id="0" name=""/>
        <dsp:cNvSpPr/>
      </dsp:nvSpPr>
      <dsp:spPr>
        <a:xfrm>
          <a:off x="4094217" y="1310161"/>
          <a:ext cx="3896480" cy="4108505"/>
        </a:xfrm>
        <a:prstGeom prst="roundRect">
          <a:avLst>
            <a:gd name="adj" fmla="val 5000"/>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ClrTx/>
            <a:buSzTx/>
            <a:buNone/>
          </a:pPr>
          <a:r>
            <a:rPr lang="en-US" sz="2000" b="1" kern="1200" spc="30" dirty="0">
              <a:solidFill>
                <a:srgbClr val="010000"/>
              </a:solidFill>
              <a:latin typeface="Aptos Display" panose="020B0004020202020204" pitchFamily="34" charset="0"/>
              <a:cs typeface="Arial" pitchFamily="34" charset="0"/>
            </a:rPr>
            <a:t>Benefits of the Solution</a:t>
          </a:r>
          <a:endParaRPr lang="en-IN" sz="2000" kern="1200" dirty="0">
            <a:solidFill>
              <a:srgbClr val="010000"/>
            </a:solidFill>
          </a:endParaRPr>
        </a:p>
      </dsp:txBody>
      <dsp:txXfrm rot="16200000">
        <a:off x="2799377" y="2605000"/>
        <a:ext cx="3368974" cy="779296"/>
      </dsp:txXfrm>
    </dsp:sp>
    <dsp:sp modelId="{F9E91F8D-4E7D-4341-B9DF-C3BA9B2CB087}">
      <dsp:nvSpPr>
        <dsp:cNvPr id="0" name=""/>
        <dsp:cNvSpPr/>
      </dsp:nvSpPr>
      <dsp:spPr>
        <a:xfrm rot="5400000">
          <a:off x="3657656" y="4646619"/>
          <a:ext cx="714935" cy="677149"/>
        </a:xfrm>
        <a:prstGeom prst="flowChartExtra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7CEF09F4-7363-4643-8A75-A9E9C1D7A219}">
      <dsp:nvSpPr>
        <dsp:cNvPr id="0" name=""/>
        <dsp:cNvSpPr/>
      </dsp:nvSpPr>
      <dsp:spPr>
        <a:xfrm>
          <a:off x="4885002" y="1310161"/>
          <a:ext cx="2902878" cy="4108505"/>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ClrTx/>
            <a:buSzTx/>
            <a:buFont typeface="+mj-lt"/>
            <a:buNone/>
          </a:pPr>
          <a:r>
            <a:rPr lang="en-US" sz="2000" kern="1200" spc="30" dirty="0">
              <a:solidFill>
                <a:srgbClr val="010000"/>
              </a:solidFill>
              <a:latin typeface="Aptos Display" panose="020B0004020202020204" pitchFamily="34" charset="0"/>
              <a:cs typeface="Arial" pitchFamily="34" charset="0"/>
            </a:rPr>
            <a:t>Social : Improves reliability of power supply, leading to fewer outages and better quality of life for residents.</a:t>
          </a:r>
          <a:endParaRPr lang="en-IN" sz="2000" kern="1200" dirty="0">
            <a:solidFill>
              <a:srgbClr val="010000"/>
            </a:solidFill>
          </a:endParaRPr>
        </a:p>
        <a:p>
          <a:pPr marL="0" lvl="0" indent="0" algn="l" defTabSz="889000">
            <a:lnSpc>
              <a:spcPct val="90000"/>
            </a:lnSpc>
            <a:spcBef>
              <a:spcPct val="0"/>
            </a:spcBef>
            <a:spcAft>
              <a:spcPct val="35000"/>
            </a:spcAft>
            <a:buNone/>
          </a:pPr>
          <a:r>
            <a:rPr lang="en-US" sz="2000" kern="1200" spc="30" dirty="0">
              <a:solidFill>
                <a:srgbClr val="010000"/>
              </a:solidFill>
              <a:latin typeface="Aptos Display" panose="020B0004020202020204" pitchFamily="34" charset="0"/>
              <a:cs typeface="Arial" pitchFamily="34" charset="0"/>
            </a:rPr>
            <a:t>Economic : Reduces costs associated with power procurement and enhances operational efficiency</a:t>
          </a:r>
          <a:r>
            <a:rPr lang="en-US" sz="2500" kern="1200" spc="30" dirty="0">
              <a:solidFill>
                <a:srgbClr val="010000"/>
              </a:solidFill>
              <a:latin typeface="Aptos Display" panose="020B0004020202020204" pitchFamily="34" charset="0"/>
              <a:cs typeface="Arial" pitchFamily="34" charset="0"/>
            </a:rPr>
            <a:t>.</a:t>
          </a:r>
        </a:p>
      </dsp:txBody>
      <dsp:txXfrm>
        <a:off x="4885002" y="1310161"/>
        <a:ext cx="2902878" cy="41085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dirty="0"/>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dirty="0"/>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dirty="0"/>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9/9/2024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9/9/2024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9/9/2024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9/9/2024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9/9/2024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9/9/2024</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9/9/2024</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9/9/2024</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9/9/2024</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9/9/2024</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9/9/2024</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9/9/2024</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dirty="0"/>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diagramData" Target="../diagrams/data1.xml"/><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microsoft.com/office/2007/relationships/diagramDrawing" Target="../diagrams/drawing1.xml"/><Relationship Id="rId5" Type="http://schemas.openxmlformats.org/officeDocument/2006/relationships/image" Target="../media/image4.png"/><Relationship Id="rId15" Type="http://schemas.openxmlformats.org/officeDocument/2006/relationships/image" Target="../media/image9.jpeg"/><Relationship Id="rId10" Type="http://schemas.openxmlformats.org/officeDocument/2006/relationships/diagramColors" Target="../diagrams/colors1.xml"/><Relationship Id="rId4" Type="http://schemas.openxmlformats.org/officeDocument/2006/relationships/image" Target="../media/image3.jpg"/><Relationship Id="rId9" Type="http://schemas.openxmlformats.org/officeDocument/2006/relationships/diagramQuickStyle" Target="../diagrams/quickStyle1.xml"/><Relationship Id="rId1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jpg"/><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hyperlink" Target="https://www.ceicdata.com/en/india/electricity-consumption-utilities/electricity-consumption-utilities-delhi#:~:text=Electricity%20Consumption%3A%20Utilities%3A%20Delhi%20data,to%202022%2C%20with%2027%20observations" TargetMode="External"/><Relationship Id="rId3" Type="http://schemas.openxmlformats.org/officeDocument/2006/relationships/hyperlink" Target="https://www.wunderground.com/history/monthly/in/new-delhi/VIDD/date/2022-7" TargetMode="External"/><Relationship Id="rId7" Type="http://schemas.openxmlformats.org/officeDocument/2006/relationships/hyperlink" Target="https://www.worldweatheronline.com/new-delhi-weather-history/delhi/in.aspx" TargetMode="External"/><Relationship Id="rId12"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kaggle.com/datasets/mahirkukreja/delhi-weather-data" TargetMode="External"/><Relationship Id="rId11" Type="http://schemas.openxmlformats.org/officeDocument/2006/relationships/image" Target="../media/image4.png"/><Relationship Id="rId5" Type="http://schemas.openxmlformats.org/officeDocument/2006/relationships/hyperlink" Target="https://cea.nic.in/dashboard/" TargetMode="External"/><Relationship Id="rId10" Type="http://schemas.openxmlformats.org/officeDocument/2006/relationships/image" Target="../media/image3.jpg"/><Relationship Id="rId4" Type="http://schemas.openxmlformats.org/officeDocument/2006/relationships/hyperlink" Target="https://npp.gov.in/dgrReports"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8910412" y="2187486"/>
            <a:ext cx="2731561" cy="2921476"/>
          </a:xfrm>
          <a:prstGeom prst="rect">
            <a:avLst/>
          </a:prstGeom>
        </p:spPr>
      </p:pic>
      <p:sp>
        <p:nvSpPr>
          <p:cNvPr id="8" name="Title 7"/>
          <p:cNvSpPr>
            <a:spLocks noGrp="1"/>
          </p:cNvSpPr>
          <p:nvPr>
            <p:ph type="ctrTitle"/>
          </p:nvPr>
        </p:nvSpPr>
        <p:spPr>
          <a:xfrm>
            <a:off x="622843" y="442449"/>
            <a:ext cx="10946314" cy="1383097"/>
          </a:xfrm>
        </p:spPr>
        <p:txBody>
          <a:bodyPr/>
          <a:lstStyle/>
          <a:p>
            <a:r>
              <a:rPr lang="en-US" sz="3600" b="1" dirty="0">
                <a:solidFill>
                  <a:schemeClr val="tx2"/>
                </a:solidFill>
                <a:latin typeface="Garamond" panose="02020404030301010803" pitchFamily="18" charset="0"/>
              </a:rPr>
              <a:t>VITISH 2024</a:t>
            </a:r>
            <a:br>
              <a:rPr lang="en-US" sz="3600" b="1" dirty="0">
                <a:solidFill>
                  <a:schemeClr val="tx2"/>
                </a:solidFill>
                <a:latin typeface="Garamond" panose="02020404030301010803" pitchFamily="18" charset="0"/>
              </a:rPr>
            </a:br>
            <a:r>
              <a:rPr lang="en-US" sz="3600" b="1" dirty="0">
                <a:solidFill>
                  <a:schemeClr val="tx2"/>
                </a:solidFill>
                <a:latin typeface="Garamond" panose="02020404030301010803" pitchFamily="18" charset="0"/>
              </a:rPr>
              <a:t>(SIH Internal Hackathon)</a:t>
            </a:r>
            <a:endParaRPr lang="en-IN" sz="3600" b="1" dirty="0">
              <a:solidFill>
                <a:schemeClr val="tx2"/>
              </a:solidFill>
              <a:latin typeface="Garamond" panose="02020404030301010803" pitchFamily="18" charset="0"/>
            </a:endParaRPr>
          </a:p>
        </p:txBody>
      </p:sp>
      <p:sp>
        <p:nvSpPr>
          <p:cNvPr id="10" name="TextBox 9"/>
          <p:cNvSpPr txBox="1"/>
          <p:nvPr/>
        </p:nvSpPr>
        <p:spPr>
          <a:xfrm>
            <a:off x="244888" y="2323238"/>
            <a:ext cx="8180698" cy="419403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spc="30" dirty="0">
                <a:latin typeface="Rockwell" panose="02060603020205020403" pitchFamily="18" charset="0"/>
                <a:cs typeface="Arial" panose="020B0604020202020204" pitchFamily="34" charset="0"/>
              </a:rPr>
              <a:t>Problem Statement ID </a:t>
            </a:r>
            <a:r>
              <a:rPr lang="en-US" sz="2000" spc="30" dirty="0">
                <a:latin typeface="Rockwell" panose="02060603020205020403" pitchFamily="18" charset="0"/>
                <a:cs typeface="Arial" panose="020B0604020202020204" pitchFamily="34" charset="0"/>
              </a:rPr>
              <a:t>– </a:t>
            </a:r>
            <a:r>
              <a:rPr lang="en-US" b="1" spc="30" dirty="0">
                <a:latin typeface="Aptos Display" panose="020B0004020202020204" pitchFamily="34" charset="0"/>
                <a:cs typeface="Arial" panose="020B0604020202020204" pitchFamily="34" charset="0"/>
              </a:rPr>
              <a:t>1624</a:t>
            </a:r>
          </a:p>
          <a:p>
            <a:pPr marL="285750" indent="-285750" algn="just">
              <a:lnSpc>
                <a:spcPct val="150000"/>
              </a:lnSpc>
              <a:buFont typeface="Arial" panose="020B0604020202020204" pitchFamily="34" charset="0"/>
              <a:buChar char="•"/>
            </a:pPr>
            <a:r>
              <a:rPr lang="en-US" sz="2400" spc="30" dirty="0">
                <a:latin typeface="Rockwell" panose="02060603020205020403" pitchFamily="18" charset="0"/>
                <a:cs typeface="Arial" panose="020B0604020202020204" pitchFamily="34" charset="0"/>
              </a:rPr>
              <a:t>Problem Statement Title </a:t>
            </a:r>
            <a:r>
              <a:rPr lang="en-US" sz="2000" spc="30" dirty="0">
                <a:latin typeface="Rockwell" panose="02060603020205020403" pitchFamily="18" charset="0"/>
                <a:cs typeface="Arial" panose="020B0604020202020204" pitchFamily="34" charset="0"/>
              </a:rPr>
              <a:t>– </a:t>
            </a:r>
            <a:r>
              <a:rPr lang="en-US" b="1" spc="30" dirty="0">
                <a:latin typeface="Aptos Display" panose="020B0004020202020204" pitchFamily="34" charset="0"/>
                <a:cs typeface="Arial" panose="020B0604020202020204" pitchFamily="34" charset="0"/>
              </a:rPr>
              <a:t>To develop an Artificial Intelligence (AI) based model for electricity demand projection including peak demand projection for Delhi Power System.</a:t>
            </a:r>
          </a:p>
          <a:p>
            <a:pPr marL="285750" indent="-285750" algn="just">
              <a:lnSpc>
                <a:spcPct val="150000"/>
              </a:lnSpc>
              <a:buFont typeface="Arial" panose="020B0604020202020204" pitchFamily="34" charset="0"/>
              <a:buChar char="•"/>
            </a:pPr>
            <a:r>
              <a:rPr lang="en-US" sz="2400" spc="30" dirty="0">
                <a:latin typeface="Rockwell" panose="02060603020205020403" pitchFamily="18" charset="0"/>
                <a:cs typeface="Arial" panose="020B0604020202020204" pitchFamily="34" charset="0"/>
              </a:rPr>
              <a:t>Theme</a:t>
            </a:r>
            <a:r>
              <a:rPr lang="en-US" sz="2000" spc="30" dirty="0">
                <a:latin typeface="Rockwell" panose="02060603020205020403" pitchFamily="18" charset="0"/>
                <a:cs typeface="Arial" panose="020B0604020202020204" pitchFamily="34" charset="0"/>
              </a:rPr>
              <a:t> – </a:t>
            </a:r>
            <a:r>
              <a:rPr lang="en-US" b="1" spc="30" dirty="0">
                <a:latin typeface="Aptos Display" panose="020B0004020202020204" pitchFamily="34" charset="0"/>
                <a:cs typeface="Arial" panose="020B0604020202020204" pitchFamily="34" charset="0"/>
              </a:rPr>
              <a:t>Smart Automation</a:t>
            </a:r>
          </a:p>
          <a:p>
            <a:pPr marL="285750" indent="-285750" algn="just">
              <a:lnSpc>
                <a:spcPct val="150000"/>
              </a:lnSpc>
              <a:buFont typeface="Arial" panose="020B0604020202020204" pitchFamily="34" charset="0"/>
              <a:buChar char="•"/>
            </a:pPr>
            <a:r>
              <a:rPr lang="en-US" sz="2400" spc="30" dirty="0">
                <a:latin typeface="Rockwell" panose="02060603020205020403" pitchFamily="18" charset="0"/>
                <a:cs typeface="Arial" panose="020B0604020202020204" pitchFamily="34" charset="0"/>
              </a:rPr>
              <a:t>PS Category </a:t>
            </a:r>
            <a:r>
              <a:rPr lang="en-US" sz="2000" spc="30" dirty="0">
                <a:latin typeface="Rockwell" panose="02060603020205020403" pitchFamily="18" charset="0"/>
                <a:cs typeface="Arial" panose="020B0604020202020204" pitchFamily="34" charset="0"/>
              </a:rPr>
              <a:t>– </a:t>
            </a:r>
            <a:r>
              <a:rPr lang="en-US" b="1" spc="30" dirty="0">
                <a:latin typeface="Aptos Display" panose="020B0004020202020204" pitchFamily="34" charset="0"/>
                <a:cs typeface="Arial" panose="020B0604020202020204" pitchFamily="34" charset="0"/>
              </a:rPr>
              <a:t>Software</a:t>
            </a:r>
          </a:p>
          <a:p>
            <a:pPr marL="285750" indent="-285750" algn="just">
              <a:lnSpc>
                <a:spcPct val="150000"/>
              </a:lnSpc>
              <a:buFont typeface="Arial" panose="020B0604020202020204" pitchFamily="34" charset="0"/>
              <a:buChar char="•"/>
            </a:pPr>
            <a:r>
              <a:rPr lang="en-US" sz="2400" spc="30" dirty="0">
                <a:latin typeface="Rockwell" panose="02060603020205020403" pitchFamily="18" charset="0"/>
                <a:cs typeface="Arial" panose="020B0604020202020204" pitchFamily="34" charset="0"/>
              </a:rPr>
              <a:t>Team ID </a:t>
            </a:r>
            <a:r>
              <a:rPr lang="en-US" sz="2000" spc="30" dirty="0">
                <a:latin typeface="Rockwell" panose="02060603020205020403" pitchFamily="18" charset="0"/>
                <a:cs typeface="Arial" panose="020B0604020202020204" pitchFamily="34" charset="0"/>
              </a:rPr>
              <a:t>– </a:t>
            </a:r>
            <a:r>
              <a:rPr lang="en-US" b="1" spc="30" dirty="0">
                <a:latin typeface="Aptos Display" panose="020B0004020202020204" pitchFamily="34" charset="0"/>
                <a:cs typeface="Arial" panose="020B0604020202020204" pitchFamily="34" charset="0"/>
              </a:rPr>
              <a:t>VIT097</a:t>
            </a:r>
          </a:p>
          <a:p>
            <a:pPr marL="285750" indent="-285750" algn="just">
              <a:lnSpc>
                <a:spcPct val="150000"/>
              </a:lnSpc>
              <a:buFont typeface="Arial" panose="020B0604020202020204" pitchFamily="34" charset="0"/>
              <a:buChar char="•"/>
            </a:pPr>
            <a:r>
              <a:rPr lang="en-US" sz="2400" spc="30" dirty="0">
                <a:latin typeface="Rockwell" panose="02060603020205020403" pitchFamily="18" charset="0"/>
                <a:cs typeface="Arial" panose="020B0604020202020204" pitchFamily="34" charset="0"/>
              </a:rPr>
              <a:t>Team Name </a:t>
            </a:r>
            <a:r>
              <a:rPr lang="en-US" sz="2000" spc="30" dirty="0">
                <a:latin typeface="Rockwell" panose="02060603020205020403" pitchFamily="18" charset="0"/>
                <a:cs typeface="Arial" panose="020B0604020202020204" pitchFamily="34" charset="0"/>
              </a:rPr>
              <a:t>– </a:t>
            </a:r>
            <a:r>
              <a:rPr lang="en-US" b="1" spc="30" dirty="0">
                <a:latin typeface="Aptos Display" panose="020B0004020202020204" pitchFamily="34" charset="0"/>
                <a:cs typeface="Arial" panose="020B0604020202020204" pitchFamily="34" charset="0"/>
              </a:rPr>
              <a:t>Aata Vaajle ki Baara</a:t>
            </a:r>
            <a:endParaRPr lang="en-IN" b="1" spc="30" dirty="0">
              <a:latin typeface="Aptos Display" panose="020B00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a16="http://schemas.microsoft.com/office/drawing/2014/main" id="{7B171877-E57B-F89B-8599-4D6653D6645A}"/>
              </a:ext>
            </a:extLst>
          </p:cNvPr>
          <p:cNvPicPr>
            <a:picLocks noChangeAspect="1"/>
          </p:cNvPicPr>
          <p:nvPr/>
        </p:nvPicPr>
        <p:blipFill>
          <a:blip r:embed="rId4"/>
          <a:stretch>
            <a:fillRect/>
          </a:stretch>
        </p:blipFill>
        <p:spPr>
          <a:xfrm>
            <a:off x="244888" y="0"/>
            <a:ext cx="1914598" cy="1179871"/>
          </a:xfrm>
          <a:prstGeom prst="rect">
            <a:avLst/>
          </a:prstGeom>
        </p:spPr>
      </p:pic>
      <p:pic>
        <p:nvPicPr>
          <p:cNvPr id="12" name="Picture 11" descr="A logo with a person in a blue yellow and red circle&#10;&#10;Description automatically generated">
            <a:extLst>
              <a:ext uri="{FF2B5EF4-FFF2-40B4-BE49-F238E27FC236}">
                <a16:creationId xmlns:a16="http://schemas.microsoft.com/office/drawing/2014/main" id="{7A64D61F-5B8B-15E3-BC96-0ADAA3721451}"/>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13" name="Picture 12">
            <a:extLst>
              <a:ext uri="{FF2B5EF4-FFF2-40B4-BE49-F238E27FC236}">
                <a16:creationId xmlns:a16="http://schemas.microsoft.com/office/drawing/2014/main" id="{A30E2C68-82E2-FD05-194A-E171A407F6FE}"/>
              </a:ext>
            </a:extLst>
          </p:cNvPr>
          <p:cNvPicPr>
            <a:picLocks noChangeAspect="1"/>
          </p:cNvPicPr>
          <p:nvPr/>
        </p:nvPicPr>
        <p:blipFill>
          <a:blip r:embed="rId6"/>
          <a:stretch>
            <a:fillRect/>
          </a:stretch>
        </p:blipFill>
        <p:spPr>
          <a:xfrm>
            <a:off x="8117674" y="80509"/>
            <a:ext cx="1771714" cy="9772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609600" y="791561"/>
            <a:ext cx="10972800" cy="810338"/>
          </a:xfrm>
        </p:spPr>
        <p:txBody>
          <a:bodyPr>
            <a:normAutofit fontScale="90000"/>
          </a:bodyPr>
          <a:lstStyle/>
          <a:p>
            <a:pPr eaLnBrk="1" hangingPunct="1"/>
            <a:br>
              <a:rPr lang="en-US" sz="4000" b="1" dirty="0">
                <a:latin typeface="Times New Roman" panose="02020603050405020304" pitchFamily="18" charset="0"/>
                <a:ea typeface="ＭＳ Ｐゴシック" pitchFamily="1" charset="-128"/>
                <a:cs typeface="Times New Roman" panose="02020603050405020304" pitchFamily="18" charset="0"/>
              </a:rPr>
            </a:br>
            <a:r>
              <a:rPr lang="en-US" sz="4900" b="1" spc="50" dirty="0">
                <a:latin typeface="Times New Roman" panose="02020603050405020304" pitchFamily="18" charset="0"/>
                <a:ea typeface="ＭＳ Ｐゴシック" pitchFamily="1" charset="-128"/>
                <a:cs typeface="Times New Roman" panose="02020603050405020304" pitchFamily="18" charset="0"/>
              </a:rPr>
              <a:t>SparkTech</a:t>
            </a:r>
            <a:endParaRPr lang="en-US" sz="4000" b="1" spc="50"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1" y="2064921"/>
            <a:ext cx="12191999" cy="3762568"/>
          </a:xfrm>
          <a:prstGeom prst="rect">
            <a:avLst/>
          </a:prstGeom>
          <a:noFill/>
          <a:ln w="9525">
            <a:noFill/>
            <a:miter lim="800000"/>
            <a:headEnd/>
            <a:tailEnd/>
          </a:ln>
        </p:spPr>
        <p:txBody>
          <a:bodyPr wrap="square">
            <a:spAutoFit/>
          </a:bodyPr>
          <a:lstStyle/>
          <a:p>
            <a:pPr marL="914400" lvl="1" indent="-457200">
              <a:buFont typeface="Wingdings" panose="05000000000000000000" pitchFamily="2" charset="2"/>
              <a:buChar char="§"/>
            </a:pPr>
            <a:r>
              <a:rPr lang="en-US" sz="2800" b="1" dirty="0">
                <a:solidFill>
                  <a:schemeClr val="tx2"/>
                </a:solidFill>
                <a:latin typeface="Arial" pitchFamily="34" charset="0"/>
                <a:cs typeface="Arial" pitchFamily="34" charset="0"/>
              </a:rPr>
              <a:t>Proposed Solution</a:t>
            </a:r>
            <a:endParaRPr lang="en-US" dirty="0">
              <a:solidFill>
                <a:schemeClr val="tx2"/>
              </a:solidFill>
              <a:latin typeface="Arial" pitchFamily="34" charset="0"/>
              <a:cs typeface="Arial" pitchFamily="34" charset="0"/>
            </a:endParaRPr>
          </a:p>
          <a:p>
            <a:pPr lvl="1"/>
            <a:endParaRPr lang="en-US" sz="1050" u="sng" dirty="0"/>
          </a:p>
          <a:p>
            <a:pPr lvl="1">
              <a:lnSpc>
                <a:spcPct val="150000"/>
              </a:lnSpc>
              <a:buFont typeface="Arial" panose="020B0604020202020204" pitchFamily="34" charset="0"/>
              <a:buChar char="•"/>
            </a:pPr>
            <a:r>
              <a:rPr lang="en-US" sz="2000" b="1" dirty="0"/>
              <a:t>  Integrated Portal :</a:t>
            </a:r>
            <a:r>
              <a:rPr lang="en-US" sz="2000" dirty="0"/>
              <a:t> Merges weather and power consumption data.</a:t>
            </a:r>
          </a:p>
          <a:p>
            <a:pPr lvl="1">
              <a:lnSpc>
                <a:spcPct val="150000"/>
              </a:lnSpc>
              <a:buFont typeface="Arial" panose="020B0604020202020204" pitchFamily="34" charset="0"/>
              <a:buChar char="•"/>
            </a:pPr>
            <a:r>
              <a:rPr lang="en-US" sz="2000" b="1" dirty="0"/>
              <a:t>  ML Predictions :</a:t>
            </a:r>
            <a:r>
              <a:rPr lang="en-US" sz="2000" dirty="0"/>
              <a:t> Forecasts future power demand using machine learning.</a:t>
            </a:r>
          </a:p>
          <a:p>
            <a:pPr lvl="1">
              <a:lnSpc>
                <a:spcPct val="150000"/>
              </a:lnSpc>
              <a:buFont typeface="Arial" panose="020B0604020202020204" pitchFamily="34" charset="0"/>
              <a:buChar char="•"/>
            </a:pPr>
            <a:r>
              <a:rPr lang="en-US" sz="2000" b="1" dirty="0"/>
              <a:t>  Real-Time Insights :</a:t>
            </a:r>
            <a:r>
              <a:rPr lang="en-US" sz="2000" dirty="0"/>
              <a:t> Displays current and predictive power and weather graphs.</a:t>
            </a:r>
          </a:p>
          <a:p>
            <a:pPr lvl="1">
              <a:lnSpc>
                <a:spcPct val="150000"/>
              </a:lnSpc>
              <a:buFont typeface="Arial" panose="020B0604020202020204" pitchFamily="34" charset="0"/>
              <a:buChar char="•"/>
            </a:pPr>
            <a:r>
              <a:rPr lang="en-US" sz="2000" b="1" dirty="0"/>
              <a:t>  District-Level Data :</a:t>
            </a:r>
            <a:r>
              <a:rPr lang="en-US" sz="2000" dirty="0"/>
              <a:t> Provides detailed user friendly data for all 11 Delhi districts.</a:t>
            </a:r>
          </a:p>
          <a:p>
            <a:pPr lvl="1">
              <a:lnSpc>
                <a:spcPct val="150000"/>
              </a:lnSpc>
              <a:buFont typeface="Arial" panose="020B0604020202020204" pitchFamily="34" charset="0"/>
              <a:buChar char="•"/>
            </a:pPr>
            <a:r>
              <a:rPr lang="en-US" sz="2000" b="1" dirty="0"/>
              <a:t>  Analyze Feature :</a:t>
            </a:r>
            <a:r>
              <a:rPr lang="en-US" sz="2000" dirty="0"/>
              <a:t> Explores trends between power consumption and weather.</a:t>
            </a:r>
          </a:p>
          <a:p>
            <a:pPr lvl="1">
              <a:lnSpc>
                <a:spcPct val="150000"/>
              </a:lnSpc>
              <a:buFont typeface="Arial" panose="020B0604020202020204" pitchFamily="34" charset="0"/>
              <a:buChar char="•"/>
            </a:pPr>
            <a:r>
              <a:rPr lang="en-US" sz="2000" b="1" dirty="0"/>
              <a:t>  User-Friendly UI :</a:t>
            </a:r>
            <a:r>
              <a:rPr lang="en-US" sz="2000" dirty="0"/>
              <a:t> Simplistic design with essential features.</a:t>
            </a: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a:t>
            </a:r>
          </a:p>
        </p:txBody>
      </p:sp>
      <p:pic>
        <p:nvPicPr>
          <p:cNvPr id="2" name="Google Shape;93;p2">
            <a:extLst>
              <a:ext uri="{FF2B5EF4-FFF2-40B4-BE49-F238E27FC236}">
                <a16:creationId xmlns:a16="http://schemas.microsoft.com/office/drawing/2014/main" id="{136044F4-1A7B-84F0-57B2-5EB379AA4217}"/>
              </a:ext>
            </a:extLst>
          </p:cNvPr>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a16="http://schemas.microsoft.com/office/drawing/2014/main" id="{08CA8AB0-DF73-26B2-6C4A-69A2AAE54B3E}"/>
              </a:ext>
            </a:extLst>
          </p:cNvPr>
          <p:cNvPicPr>
            <a:picLocks noChangeAspect="1"/>
          </p:cNvPicPr>
          <p:nvPr/>
        </p:nvPicPr>
        <p:blipFill>
          <a:blip r:embed="rId4"/>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a16="http://schemas.microsoft.com/office/drawing/2014/main" id="{D54F11D0-D420-2147-401E-90B2BC84B72B}"/>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11" name="Picture 10">
            <a:extLst>
              <a:ext uri="{FF2B5EF4-FFF2-40B4-BE49-F238E27FC236}">
                <a16:creationId xmlns:a16="http://schemas.microsoft.com/office/drawing/2014/main" id="{3AD02C94-21FB-E1EB-5FC8-2B5011C86366}"/>
              </a:ext>
            </a:extLst>
          </p:cNvPr>
          <p:cNvPicPr>
            <a:picLocks noChangeAspect="1"/>
          </p:cNvPicPr>
          <p:nvPr/>
        </p:nvPicPr>
        <p:blipFill>
          <a:blip r:embed="rId6"/>
          <a:stretch>
            <a:fillRect/>
          </a:stretch>
        </p:blipFill>
        <p:spPr>
          <a:xfrm>
            <a:off x="8117674" y="80509"/>
            <a:ext cx="1771714" cy="9772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609600" y="804651"/>
            <a:ext cx="10972800" cy="1143000"/>
          </a:xfrm>
        </p:spPr>
        <p:txBody>
          <a:bodyPr/>
          <a:lstStyle/>
          <a:p>
            <a:pPr eaLnBrk="1" hangingPunct="1"/>
            <a:r>
              <a:rPr lang="en-US" sz="3600" b="1" spc="50"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a:t>
            </a:r>
          </a:p>
        </p:txBody>
      </p:sp>
      <p:pic>
        <p:nvPicPr>
          <p:cNvPr id="2" name="Google Shape;93;p2">
            <a:extLst>
              <a:ext uri="{FF2B5EF4-FFF2-40B4-BE49-F238E27FC236}">
                <a16:creationId xmlns:a16="http://schemas.microsoft.com/office/drawing/2014/main" id="{1870F368-8C1C-47AA-9879-0AB43288C666}"/>
              </a:ext>
            </a:extLst>
          </p:cNvPr>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a16="http://schemas.microsoft.com/office/drawing/2014/main" id="{243D0CBC-F65E-77CE-47C3-BFE513FFA02D}"/>
              </a:ext>
            </a:extLst>
          </p:cNvPr>
          <p:cNvPicPr>
            <a:picLocks noChangeAspect="1"/>
          </p:cNvPicPr>
          <p:nvPr/>
        </p:nvPicPr>
        <p:blipFill>
          <a:blip r:embed="rId4"/>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a16="http://schemas.microsoft.com/office/drawing/2014/main" id="{3544D240-3B79-582A-69E5-D7FABF7A7560}"/>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8" name="Picture 7">
            <a:extLst>
              <a:ext uri="{FF2B5EF4-FFF2-40B4-BE49-F238E27FC236}">
                <a16:creationId xmlns:a16="http://schemas.microsoft.com/office/drawing/2014/main" id="{85F01E43-5608-1275-9721-1EAA4F194B91}"/>
              </a:ext>
            </a:extLst>
          </p:cNvPr>
          <p:cNvPicPr>
            <a:picLocks noChangeAspect="1"/>
          </p:cNvPicPr>
          <p:nvPr/>
        </p:nvPicPr>
        <p:blipFill>
          <a:blip r:embed="rId6"/>
          <a:stretch>
            <a:fillRect/>
          </a:stretch>
        </p:blipFill>
        <p:spPr>
          <a:xfrm>
            <a:off x="8117674" y="80509"/>
            <a:ext cx="1771714" cy="977211"/>
          </a:xfrm>
          <a:prstGeom prst="rect">
            <a:avLst/>
          </a:prstGeom>
        </p:spPr>
      </p:pic>
      <p:graphicFrame>
        <p:nvGraphicFramePr>
          <p:cNvPr id="39" name="Diagram 38">
            <a:extLst>
              <a:ext uri="{FF2B5EF4-FFF2-40B4-BE49-F238E27FC236}">
                <a16:creationId xmlns:a16="http://schemas.microsoft.com/office/drawing/2014/main" id="{80D4B093-F8FC-9488-BEA2-97D055F7A339}"/>
              </a:ext>
            </a:extLst>
          </p:cNvPr>
          <p:cNvGraphicFramePr/>
          <p:nvPr>
            <p:extLst>
              <p:ext uri="{D42A27DB-BD31-4B8C-83A1-F6EECF244321}">
                <p14:modId xmlns:p14="http://schemas.microsoft.com/office/powerpoint/2010/main" val="3536689394"/>
              </p:ext>
            </p:extLst>
          </p:nvPr>
        </p:nvGraphicFramePr>
        <p:xfrm>
          <a:off x="5805656" y="1801312"/>
          <a:ext cx="5863888" cy="41608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52" name="Group 51">
            <a:extLst>
              <a:ext uri="{FF2B5EF4-FFF2-40B4-BE49-F238E27FC236}">
                <a16:creationId xmlns:a16="http://schemas.microsoft.com/office/drawing/2014/main" id="{788330D3-DD5A-F7C3-36BA-4C169C231610}"/>
              </a:ext>
            </a:extLst>
          </p:cNvPr>
          <p:cNvGrpSpPr/>
          <p:nvPr/>
        </p:nvGrpSpPr>
        <p:grpSpPr>
          <a:xfrm>
            <a:off x="321778" y="1801312"/>
            <a:ext cx="5210431" cy="4210478"/>
            <a:chOff x="335596" y="1992856"/>
            <a:chExt cx="5210431" cy="4210478"/>
          </a:xfrm>
        </p:grpSpPr>
        <p:grpSp>
          <p:nvGrpSpPr>
            <p:cNvPr id="51" name="Group 50">
              <a:extLst>
                <a:ext uri="{FF2B5EF4-FFF2-40B4-BE49-F238E27FC236}">
                  <a16:creationId xmlns:a16="http://schemas.microsoft.com/office/drawing/2014/main" id="{021E7D3C-D220-F5F7-54C4-A16C7F12EC64}"/>
                </a:ext>
              </a:extLst>
            </p:cNvPr>
            <p:cNvGrpSpPr/>
            <p:nvPr/>
          </p:nvGrpSpPr>
          <p:grpSpPr>
            <a:xfrm>
              <a:off x="798277" y="1992856"/>
              <a:ext cx="4733932" cy="988530"/>
              <a:chOff x="798277" y="1992856"/>
              <a:chExt cx="4733932" cy="988530"/>
            </a:xfrm>
          </p:grpSpPr>
          <p:sp>
            <p:nvSpPr>
              <p:cNvPr id="37" name="Arrow: Pentagon 36">
                <a:extLst>
                  <a:ext uri="{FF2B5EF4-FFF2-40B4-BE49-F238E27FC236}">
                    <a16:creationId xmlns:a16="http://schemas.microsoft.com/office/drawing/2014/main" id="{63917284-659C-5C86-45E9-1159E8711050}"/>
                  </a:ext>
                </a:extLst>
              </p:cNvPr>
              <p:cNvSpPr/>
              <p:nvPr/>
            </p:nvSpPr>
            <p:spPr>
              <a:xfrm rot="10800000">
                <a:off x="798277" y="1992856"/>
                <a:ext cx="4733932" cy="98853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Arrow: Pentagon 4">
                <a:extLst>
                  <a:ext uri="{FF2B5EF4-FFF2-40B4-BE49-F238E27FC236}">
                    <a16:creationId xmlns:a16="http://schemas.microsoft.com/office/drawing/2014/main" id="{4EFFDF7A-3EEA-DC19-15FB-CBA4CF7E3C54}"/>
                  </a:ext>
                </a:extLst>
              </p:cNvPr>
              <p:cNvSpPr txBox="1"/>
              <p:nvPr/>
            </p:nvSpPr>
            <p:spPr>
              <a:xfrm>
                <a:off x="1102993" y="2128695"/>
                <a:ext cx="4253733" cy="7414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3511" tIns="45720" rIns="85344" bIns="45720" numCol="1" spcCol="1270" anchor="ctr" anchorCtr="0">
                <a:noAutofit/>
              </a:bodyPr>
              <a:lstStyle/>
              <a:p>
                <a:pPr marL="0" lvl="0" indent="0" algn="ctr" defTabSz="533400">
                  <a:lnSpc>
                    <a:spcPct val="90000"/>
                  </a:lnSpc>
                  <a:spcBef>
                    <a:spcPct val="0"/>
                  </a:spcBef>
                  <a:spcAft>
                    <a:spcPct val="35000"/>
                  </a:spcAft>
                  <a:buNone/>
                </a:pPr>
                <a:r>
                  <a:rPr lang="en-GB" sz="1600" b="1" kern="1200" spc="30" dirty="0">
                    <a:latin typeface="Rockwell" panose="02060603020205020403" pitchFamily="18" charset="0"/>
                  </a:rPr>
                  <a:t>Framework : </a:t>
                </a:r>
                <a:r>
                  <a:rPr lang="en-US" sz="1100" spc="30" dirty="0"/>
                  <a:t>ReactJS is utilized for creating a dynamic and responsive user interface, while Figma is employed for designing and prototyping the user experience, ensuring a user-friendly and visually appealing interface.</a:t>
                </a:r>
                <a:endParaRPr lang="en-GB" sz="1100" kern="1200" spc="30" dirty="0"/>
              </a:p>
            </p:txBody>
          </p:sp>
        </p:grpSp>
        <p:grpSp>
          <p:nvGrpSpPr>
            <p:cNvPr id="11" name="Group 10">
              <a:extLst>
                <a:ext uri="{FF2B5EF4-FFF2-40B4-BE49-F238E27FC236}">
                  <a16:creationId xmlns:a16="http://schemas.microsoft.com/office/drawing/2014/main" id="{380524C9-AFED-E701-56B5-C23F4C188C7F}"/>
                </a:ext>
              </a:extLst>
            </p:cNvPr>
            <p:cNvGrpSpPr/>
            <p:nvPr/>
          </p:nvGrpSpPr>
          <p:grpSpPr>
            <a:xfrm>
              <a:off x="812095" y="3062977"/>
              <a:ext cx="4733932" cy="988530"/>
              <a:chOff x="1269329" y="1119"/>
              <a:chExt cx="4423808" cy="620246"/>
            </a:xfrm>
          </p:grpSpPr>
          <p:sp>
            <p:nvSpPr>
              <p:cNvPr id="13" name="Arrow: Pentagon 12">
                <a:extLst>
                  <a:ext uri="{FF2B5EF4-FFF2-40B4-BE49-F238E27FC236}">
                    <a16:creationId xmlns:a16="http://schemas.microsoft.com/office/drawing/2014/main" id="{E341D259-D76B-7E1A-C728-61EECCF8BDD1}"/>
                  </a:ext>
                </a:extLst>
              </p:cNvPr>
              <p:cNvSpPr/>
              <p:nvPr/>
            </p:nvSpPr>
            <p:spPr>
              <a:xfrm rot="10800000">
                <a:off x="1269329" y="1119"/>
                <a:ext cx="4423808" cy="620246"/>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Pentagon 4">
                <a:extLst>
                  <a:ext uri="{FF2B5EF4-FFF2-40B4-BE49-F238E27FC236}">
                    <a16:creationId xmlns:a16="http://schemas.microsoft.com/office/drawing/2014/main" id="{E88361C9-209C-1E89-8154-EDD3BEAFBA47}"/>
                  </a:ext>
                </a:extLst>
              </p:cNvPr>
              <p:cNvSpPr txBox="1"/>
              <p:nvPr/>
            </p:nvSpPr>
            <p:spPr>
              <a:xfrm rot="21600000">
                <a:off x="1424390" y="1119"/>
                <a:ext cx="4268747" cy="620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3511" tIns="45720" rIns="85344" bIns="45720" numCol="1" spcCol="1270" anchor="ctr" anchorCtr="0">
                <a:noAutofit/>
              </a:bodyPr>
              <a:lstStyle/>
              <a:p>
                <a:pPr marL="0" lvl="0" indent="0" algn="ctr" defTabSz="533400">
                  <a:lnSpc>
                    <a:spcPct val="90000"/>
                  </a:lnSpc>
                  <a:spcBef>
                    <a:spcPct val="0"/>
                  </a:spcBef>
                  <a:spcAft>
                    <a:spcPct val="35000"/>
                  </a:spcAft>
                  <a:buNone/>
                </a:pPr>
                <a:r>
                  <a:rPr lang="en-GB" sz="1600" b="1" spc="30" dirty="0">
                    <a:latin typeface="Rockwell" panose="02060603020205020403" pitchFamily="18" charset="0"/>
                  </a:rPr>
                  <a:t>Database : </a:t>
                </a:r>
                <a:r>
                  <a:rPr lang="en-US" sz="1100" spc="30" dirty="0"/>
                  <a:t>Firebase provides a scalable cloud database and authentication services, allowing for real-time data management and secure user access. Firebase Authentication ensures user data is protected with robust security measures while simplifying the sign-in process.</a:t>
                </a:r>
                <a:endParaRPr lang="en-GB" sz="1000" kern="1200" spc="30" dirty="0"/>
              </a:p>
            </p:txBody>
          </p:sp>
        </p:grpSp>
        <p:grpSp>
          <p:nvGrpSpPr>
            <p:cNvPr id="16" name="Group 15">
              <a:extLst>
                <a:ext uri="{FF2B5EF4-FFF2-40B4-BE49-F238E27FC236}">
                  <a16:creationId xmlns:a16="http://schemas.microsoft.com/office/drawing/2014/main" id="{3F6ACED5-01C5-61A9-9913-FB0AF1E206A9}"/>
                </a:ext>
              </a:extLst>
            </p:cNvPr>
            <p:cNvGrpSpPr/>
            <p:nvPr/>
          </p:nvGrpSpPr>
          <p:grpSpPr>
            <a:xfrm>
              <a:off x="812095" y="4140751"/>
              <a:ext cx="4733932" cy="988530"/>
              <a:chOff x="1269329" y="1119"/>
              <a:chExt cx="4423808" cy="620246"/>
            </a:xfrm>
          </p:grpSpPr>
          <p:sp>
            <p:nvSpPr>
              <p:cNvPr id="18" name="Arrow: Pentagon 17">
                <a:extLst>
                  <a:ext uri="{FF2B5EF4-FFF2-40B4-BE49-F238E27FC236}">
                    <a16:creationId xmlns:a16="http://schemas.microsoft.com/office/drawing/2014/main" id="{473C54DE-9082-0AF9-F443-56F1753F78F3}"/>
                  </a:ext>
                </a:extLst>
              </p:cNvPr>
              <p:cNvSpPr/>
              <p:nvPr/>
            </p:nvSpPr>
            <p:spPr>
              <a:xfrm rot="10800000">
                <a:off x="1269329" y="1119"/>
                <a:ext cx="4423808" cy="620246"/>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Arrow: Pentagon 4">
                <a:extLst>
                  <a:ext uri="{FF2B5EF4-FFF2-40B4-BE49-F238E27FC236}">
                    <a16:creationId xmlns:a16="http://schemas.microsoft.com/office/drawing/2014/main" id="{C171054A-EFD3-13C9-9624-AA1C26032F50}"/>
                  </a:ext>
                </a:extLst>
              </p:cNvPr>
              <p:cNvSpPr txBox="1"/>
              <p:nvPr/>
            </p:nvSpPr>
            <p:spPr>
              <a:xfrm>
                <a:off x="1424390" y="1119"/>
                <a:ext cx="4268747" cy="620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3511" tIns="45720" rIns="85344" bIns="45720" numCol="1" spcCol="1270" anchor="ctr" anchorCtr="0">
                <a:noAutofit/>
              </a:bodyPr>
              <a:lstStyle/>
              <a:p>
                <a:pPr marL="0" lvl="0" indent="0" algn="ctr" defTabSz="533400">
                  <a:lnSpc>
                    <a:spcPct val="90000"/>
                  </a:lnSpc>
                  <a:spcBef>
                    <a:spcPct val="0"/>
                  </a:spcBef>
                  <a:spcAft>
                    <a:spcPct val="35000"/>
                  </a:spcAft>
                  <a:buNone/>
                </a:pPr>
                <a:r>
                  <a:rPr lang="en-GB" sz="1600" b="1" spc="30" dirty="0">
                    <a:latin typeface="Rockwell" panose="02060603020205020403" pitchFamily="18" charset="0"/>
                  </a:rPr>
                  <a:t>APIs :</a:t>
                </a:r>
                <a:r>
                  <a:rPr lang="en-US" sz="1400" b="1" spc="30" dirty="0">
                    <a:latin typeface="Rockwell" panose="02060603020205020403" pitchFamily="18" charset="0"/>
                  </a:rPr>
                  <a:t> </a:t>
                </a:r>
                <a:r>
                  <a:rPr lang="en-US" sz="1100" spc="30" dirty="0"/>
                  <a:t>Flask acts as a lightweight backend framework, handling server-side logic and serving as an API. It processes data, manages communication between the frontend and the database, and provides endpoints for interacting with machine learning models.</a:t>
                </a:r>
                <a:endParaRPr lang="en-GB" sz="1000" kern="1200" spc="30" dirty="0"/>
              </a:p>
            </p:txBody>
          </p:sp>
        </p:grpSp>
        <p:grpSp>
          <p:nvGrpSpPr>
            <p:cNvPr id="21" name="Group 20">
              <a:extLst>
                <a:ext uri="{FF2B5EF4-FFF2-40B4-BE49-F238E27FC236}">
                  <a16:creationId xmlns:a16="http://schemas.microsoft.com/office/drawing/2014/main" id="{74F02CB4-6905-062A-CFD7-DD543FB411F6}"/>
                </a:ext>
              </a:extLst>
            </p:cNvPr>
            <p:cNvGrpSpPr/>
            <p:nvPr/>
          </p:nvGrpSpPr>
          <p:grpSpPr>
            <a:xfrm>
              <a:off x="798277" y="5214804"/>
              <a:ext cx="4733932" cy="988530"/>
              <a:chOff x="1269329" y="1119"/>
              <a:chExt cx="4423808" cy="620246"/>
            </a:xfrm>
          </p:grpSpPr>
          <p:sp>
            <p:nvSpPr>
              <p:cNvPr id="40" name="Arrow: Pentagon 39">
                <a:extLst>
                  <a:ext uri="{FF2B5EF4-FFF2-40B4-BE49-F238E27FC236}">
                    <a16:creationId xmlns:a16="http://schemas.microsoft.com/office/drawing/2014/main" id="{CD264E37-C313-38D3-8C5B-AE7DD465C8A8}"/>
                  </a:ext>
                </a:extLst>
              </p:cNvPr>
              <p:cNvSpPr/>
              <p:nvPr/>
            </p:nvSpPr>
            <p:spPr>
              <a:xfrm rot="10800000">
                <a:off x="1269329" y="1119"/>
                <a:ext cx="4423808" cy="620246"/>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Arrow: Pentagon 4">
                <a:extLst>
                  <a:ext uri="{FF2B5EF4-FFF2-40B4-BE49-F238E27FC236}">
                    <a16:creationId xmlns:a16="http://schemas.microsoft.com/office/drawing/2014/main" id="{4548A81F-EBFA-9549-54DF-76F65F12BB71}"/>
                  </a:ext>
                </a:extLst>
              </p:cNvPr>
              <p:cNvSpPr txBox="1"/>
              <p:nvPr/>
            </p:nvSpPr>
            <p:spPr>
              <a:xfrm>
                <a:off x="1424390" y="1119"/>
                <a:ext cx="4268747" cy="620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3511" tIns="45720" rIns="85344" bIns="45720" numCol="1" spcCol="1270" anchor="ctr" anchorCtr="0">
                <a:noAutofit/>
              </a:bodyPr>
              <a:lstStyle/>
              <a:p>
                <a:pPr marL="0" lvl="0" indent="0" algn="ctr" defTabSz="533400">
                  <a:lnSpc>
                    <a:spcPct val="90000"/>
                  </a:lnSpc>
                  <a:spcBef>
                    <a:spcPct val="0"/>
                  </a:spcBef>
                  <a:spcAft>
                    <a:spcPct val="35000"/>
                  </a:spcAft>
                  <a:buNone/>
                </a:pPr>
                <a:r>
                  <a:rPr lang="en-GB" sz="1600" b="1" kern="1200" spc="30" dirty="0">
                    <a:latin typeface="Rockwell" panose="02060603020205020403" pitchFamily="18" charset="0"/>
                  </a:rPr>
                  <a:t> ML : </a:t>
                </a:r>
                <a:r>
                  <a:rPr lang="en-US" sz="1100" spc="30" dirty="0"/>
                  <a:t>Machine learning models, developed using Python, analyze historical weather and power consumption data to forecast future demand. These models leverage advanced algorithms to provide accurate predictions and insights, helping optimize power management strategies.</a:t>
                </a:r>
                <a:endParaRPr lang="en-GB" sz="1000" kern="1200" spc="30" dirty="0"/>
              </a:p>
            </p:txBody>
          </p:sp>
        </p:grpSp>
        <p:pic>
          <p:nvPicPr>
            <p:cNvPr id="1028" name="Picture 4" descr="React.js Community">
              <a:extLst>
                <a:ext uri="{FF2B5EF4-FFF2-40B4-BE49-F238E27FC236}">
                  <a16:creationId xmlns:a16="http://schemas.microsoft.com/office/drawing/2014/main" id="{13305796-1DEA-F756-4C8E-72ABC93E90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421" y="2088574"/>
              <a:ext cx="816757" cy="816757"/>
            </a:xfrm>
            <a:prstGeom prst="ellipse">
              <a:avLst/>
            </a:prstGeom>
            <a:noFill/>
            <a:ln w="19050">
              <a:solidFill>
                <a:schemeClr val="bg1"/>
              </a:solidFill>
            </a:ln>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2C2AA30D-3CE8-F0C8-CDDA-5166C586FF6B}"/>
                </a:ext>
              </a:extLst>
            </p:cNvPr>
            <p:cNvSpPr/>
            <p:nvPr/>
          </p:nvSpPr>
          <p:spPr>
            <a:xfrm>
              <a:off x="335596" y="3148678"/>
              <a:ext cx="836582" cy="840646"/>
            </a:xfrm>
            <a:prstGeom prst="ellipse">
              <a:avLst/>
            </a:prstGeom>
            <a:blipFill>
              <a:blip r:embed="rId1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Oval 43">
              <a:extLst>
                <a:ext uri="{FF2B5EF4-FFF2-40B4-BE49-F238E27FC236}">
                  <a16:creationId xmlns:a16="http://schemas.microsoft.com/office/drawing/2014/main" id="{79D80016-EA95-90E3-EA63-2DBB70675D01}"/>
                </a:ext>
              </a:extLst>
            </p:cNvPr>
            <p:cNvSpPr/>
            <p:nvPr/>
          </p:nvSpPr>
          <p:spPr>
            <a:xfrm>
              <a:off x="365605" y="4232671"/>
              <a:ext cx="836582" cy="816756"/>
            </a:xfrm>
            <a:prstGeom prst="ellipse">
              <a:avLst/>
            </a:prstGeom>
            <a:blipFill>
              <a:blip r:embed="rId14">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Oval 44">
              <a:extLst>
                <a:ext uri="{FF2B5EF4-FFF2-40B4-BE49-F238E27FC236}">
                  <a16:creationId xmlns:a16="http://schemas.microsoft.com/office/drawing/2014/main" id="{BCECCF79-A845-A675-4096-7F4B2A6563F5}"/>
                </a:ext>
              </a:extLst>
            </p:cNvPr>
            <p:cNvSpPr/>
            <p:nvPr/>
          </p:nvSpPr>
          <p:spPr>
            <a:xfrm>
              <a:off x="335596" y="5336992"/>
              <a:ext cx="836582" cy="816755"/>
            </a:xfrm>
            <a:prstGeom prst="ellipse">
              <a:avLst/>
            </a:prstGeom>
            <a:blipFill>
              <a:blip r:embed="rId15">
                <a:extLst>
                  <a:ext uri="{28A0092B-C50C-407E-A947-70E740481C1C}">
                    <a14:useLocalDpi xmlns:a14="http://schemas.microsoft.com/office/drawing/2010/main" val="0"/>
                  </a:ext>
                </a:extLst>
              </a:blip>
              <a:srcRect/>
              <a:stretch>
                <a:fillRect t="-5000" b="-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599" y="826472"/>
            <a:ext cx="10972800" cy="1143000"/>
          </a:xfrm>
        </p:spPr>
        <p:txBody>
          <a:bodyPr/>
          <a:lstStyle/>
          <a:p>
            <a:pPr eaLnBrk="1" hangingPunct="1"/>
            <a:r>
              <a:rPr lang="en-US" sz="3600" b="1" spc="50"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a:t>
            </a:r>
          </a:p>
        </p:txBody>
      </p:sp>
      <p:pic>
        <p:nvPicPr>
          <p:cNvPr id="2" name="Google Shape;93;p2">
            <a:extLst>
              <a:ext uri="{FF2B5EF4-FFF2-40B4-BE49-F238E27FC236}">
                <a16:creationId xmlns:a16="http://schemas.microsoft.com/office/drawing/2014/main" id="{50105805-6C8D-09A6-4DFD-92BBD4EFF960}"/>
              </a:ext>
            </a:extLst>
          </p:cNvPr>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a16="http://schemas.microsoft.com/office/drawing/2014/main" id="{EC24EF94-AA09-91BB-4A00-F3C278CCFF5B}"/>
              </a:ext>
            </a:extLst>
          </p:cNvPr>
          <p:cNvPicPr>
            <a:picLocks noChangeAspect="1"/>
          </p:cNvPicPr>
          <p:nvPr/>
        </p:nvPicPr>
        <p:blipFill>
          <a:blip r:embed="rId4"/>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a16="http://schemas.microsoft.com/office/drawing/2014/main" id="{8D51E86A-9A46-422C-F201-2FB61A9A0365}"/>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8" name="Picture 7">
            <a:extLst>
              <a:ext uri="{FF2B5EF4-FFF2-40B4-BE49-F238E27FC236}">
                <a16:creationId xmlns:a16="http://schemas.microsoft.com/office/drawing/2014/main" id="{20D20673-BADC-DDF8-2897-B8F88DA4F816}"/>
              </a:ext>
            </a:extLst>
          </p:cNvPr>
          <p:cNvPicPr>
            <a:picLocks noChangeAspect="1"/>
          </p:cNvPicPr>
          <p:nvPr/>
        </p:nvPicPr>
        <p:blipFill>
          <a:blip r:embed="rId6"/>
          <a:stretch>
            <a:fillRect/>
          </a:stretch>
        </p:blipFill>
        <p:spPr>
          <a:xfrm>
            <a:off x="8117674" y="80509"/>
            <a:ext cx="1771714" cy="977211"/>
          </a:xfrm>
          <a:prstGeom prst="rect">
            <a:avLst/>
          </a:prstGeom>
        </p:spPr>
      </p:pic>
      <p:sp>
        <p:nvSpPr>
          <p:cNvPr id="21" name="TextBox 20">
            <a:extLst>
              <a:ext uri="{FF2B5EF4-FFF2-40B4-BE49-F238E27FC236}">
                <a16:creationId xmlns:a16="http://schemas.microsoft.com/office/drawing/2014/main" id="{352E6BAF-58A0-EA67-0B5A-CA2469D5C501}"/>
              </a:ext>
            </a:extLst>
          </p:cNvPr>
          <p:cNvSpPr txBox="1"/>
          <p:nvPr/>
        </p:nvSpPr>
        <p:spPr>
          <a:xfrm>
            <a:off x="244888" y="2054847"/>
            <a:ext cx="11449272" cy="3416320"/>
          </a:xfrm>
          <a:prstGeom prst="rect">
            <a:avLst/>
          </a:prstGeom>
          <a:noFill/>
        </p:spPr>
        <p:txBody>
          <a:bodyPr wrap="square" rtlCol="0">
            <a:spAutoFit/>
          </a:bodyPr>
          <a:lstStyle/>
          <a:p>
            <a:pPr marL="342900" indent="-342900">
              <a:buFont typeface="+mj-lt"/>
              <a:buAutoNum type="arabicPeriod"/>
            </a:pPr>
            <a:r>
              <a:rPr lang="en-US" spc="50" dirty="0">
                <a:latin typeface="Aptos Display" panose="020B0004020202020204" pitchFamily="34" charset="0"/>
              </a:rPr>
              <a:t>The project is highly feasible as it employs a blend of reliable and </a:t>
            </a:r>
            <a:r>
              <a:rPr lang="en-US" b="1" spc="50" dirty="0">
                <a:latin typeface="Aptos Display" panose="020B0004020202020204" pitchFamily="34" charset="0"/>
              </a:rPr>
              <a:t>well-established technologies</a:t>
            </a:r>
            <a:r>
              <a:rPr lang="en-US" spc="50" dirty="0">
                <a:latin typeface="Aptos Display" panose="020B0004020202020204" pitchFamily="34" charset="0"/>
              </a:rPr>
              <a:t>. </a:t>
            </a:r>
          </a:p>
          <a:p>
            <a:pPr marL="342900" indent="-342900">
              <a:buFont typeface="+mj-lt"/>
              <a:buAutoNum type="arabicPeriod"/>
            </a:pPr>
            <a:r>
              <a:rPr lang="en-US" spc="50" dirty="0">
                <a:latin typeface="Aptos Display" panose="020B0004020202020204" pitchFamily="34" charset="0"/>
              </a:rPr>
              <a:t>The frontend delivers an engaging and </a:t>
            </a:r>
            <a:r>
              <a:rPr lang="en-US" b="1" spc="50" dirty="0">
                <a:latin typeface="Aptos Display" panose="020B0004020202020204" pitchFamily="34" charset="0"/>
              </a:rPr>
              <a:t>responsive</a:t>
            </a:r>
            <a:r>
              <a:rPr lang="en-US" spc="50" dirty="0">
                <a:latin typeface="Aptos Display" panose="020B0004020202020204" pitchFamily="34" charset="0"/>
              </a:rPr>
              <a:t> user experience, while the backend manages data processing and server interactions efficiently. </a:t>
            </a:r>
          </a:p>
          <a:p>
            <a:pPr marL="342900" indent="-342900">
              <a:buFont typeface="+mj-lt"/>
              <a:buAutoNum type="arabicPeriod"/>
            </a:pPr>
            <a:r>
              <a:rPr lang="en-US" spc="50" dirty="0">
                <a:latin typeface="Aptos Display" panose="020B0004020202020204" pitchFamily="34" charset="0"/>
              </a:rPr>
              <a:t>The integration of machine learning models allows for </a:t>
            </a:r>
            <a:r>
              <a:rPr lang="en-US" b="1" spc="50" dirty="0">
                <a:latin typeface="Aptos Display" panose="020B0004020202020204" pitchFamily="34" charset="0"/>
              </a:rPr>
              <a:t>accurate</a:t>
            </a:r>
            <a:r>
              <a:rPr lang="en-US" spc="50" dirty="0">
                <a:latin typeface="Aptos Display" panose="020B0004020202020204" pitchFamily="34" charset="0"/>
              </a:rPr>
              <a:t> predictions and suggestions based on historical data. </a:t>
            </a:r>
          </a:p>
          <a:p>
            <a:pPr marL="342900" indent="-342900">
              <a:buFont typeface="+mj-lt"/>
              <a:buAutoNum type="arabicPeriod"/>
            </a:pPr>
            <a:r>
              <a:rPr lang="en-US" spc="50" dirty="0">
                <a:latin typeface="Aptos Display" panose="020B0004020202020204" pitchFamily="34" charset="0"/>
              </a:rPr>
              <a:t>This combination ensures that the system can effectively </a:t>
            </a:r>
            <a:r>
              <a:rPr lang="en-US" b="1" spc="50" dirty="0">
                <a:latin typeface="Aptos Display" panose="020B0004020202020204" pitchFamily="34" charset="0"/>
              </a:rPr>
              <a:t>handle large volumes of data</a:t>
            </a:r>
            <a:r>
              <a:rPr lang="en-US" spc="50" dirty="0">
                <a:latin typeface="Aptos Display" panose="020B0004020202020204" pitchFamily="34" charset="0"/>
              </a:rPr>
              <a:t>, provide real-time insights, and scale as needed, making the solution both practical and robust for long-term use.</a:t>
            </a:r>
          </a:p>
          <a:p>
            <a:pPr marL="342900" indent="-342900">
              <a:buFont typeface="+mj-lt"/>
              <a:buAutoNum type="arabicPeriod"/>
            </a:pPr>
            <a:r>
              <a:rPr lang="en-US" spc="50" dirty="0">
                <a:latin typeface="Aptos Display" panose="020B0004020202020204" pitchFamily="34" charset="0"/>
              </a:rPr>
              <a:t>Future Prospects</a:t>
            </a:r>
          </a:p>
          <a:p>
            <a:pPr marL="742950" lvl="1" indent="-285750">
              <a:buFont typeface="Arial" panose="020B0604020202020204" pitchFamily="34" charset="0"/>
              <a:buChar char="•"/>
            </a:pPr>
            <a:r>
              <a:rPr lang="en-US" spc="50" dirty="0">
                <a:latin typeface="Aptos Display" panose="020B0004020202020204" pitchFamily="34" charset="0"/>
              </a:rPr>
              <a:t>The project has the potential for further development by incorporating </a:t>
            </a:r>
            <a:r>
              <a:rPr lang="en-US" b="1" spc="50" dirty="0">
                <a:latin typeface="Aptos Display" panose="020B0004020202020204" pitchFamily="34" charset="0"/>
              </a:rPr>
              <a:t>additional data sources </a:t>
            </a:r>
            <a:r>
              <a:rPr lang="en-US" spc="50" dirty="0">
                <a:latin typeface="Aptos Display" panose="020B0004020202020204" pitchFamily="34" charset="0"/>
              </a:rPr>
              <a:t>and advanced machine learning techniques to enhance prediction accuracy. </a:t>
            </a:r>
          </a:p>
          <a:p>
            <a:pPr marL="742950" lvl="1" indent="-285750">
              <a:buFont typeface="Arial" panose="020B0604020202020204" pitchFamily="34" charset="0"/>
              <a:buChar char="•"/>
            </a:pPr>
            <a:r>
              <a:rPr lang="en-US" spc="50" dirty="0">
                <a:latin typeface="Aptos Display" panose="020B0004020202020204" pitchFamily="34" charset="0"/>
              </a:rPr>
              <a:t>Future enhancements could include expanding the system's capabilities to support other regions or integrating real-time energy management features for even greater impact.</a:t>
            </a:r>
            <a:endParaRPr lang="en-IN" spc="50" dirty="0">
              <a:latin typeface="Aptos Display" panose="020B0004020202020204" pitchFamily="34" charset="0"/>
            </a:endParaRP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600" y="840434"/>
            <a:ext cx="10972800" cy="1143000"/>
          </a:xfrm>
        </p:spPr>
        <p:txBody>
          <a:bodyPr/>
          <a:lstStyle/>
          <a:p>
            <a:pPr eaLnBrk="1" hangingPunct="1"/>
            <a:r>
              <a:rPr lang="en-US" sz="3600" b="1" spc="50"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a:t>
            </a:r>
          </a:p>
        </p:txBody>
      </p:sp>
      <p:pic>
        <p:nvPicPr>
          <p:cNvPr id="2" name="Google Shape;93;p2">
            <a:extLst>
              <a:ext uri="{FF2B5EF4-FFF2-40B4-BE49-F238E27FC236}">
                <a16:creationId xmlns:a16="http://schemas.microsoft.com/office/drawing/2014/main" id="{3630A103-59DF-A9D0-0E34-5BD1A3E3ED11}"/>
              </a:ext>
            </a:extLst>
          </p:cNvPr>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a16="http://schemas.microsoft.com/office/drawing/2014/main" id="{0A5BE404-C046-0C93-8BC4-FE6F81B6BBB2}"/>
              </a:ext>
            </a:extLst>
          </p:cNvPr>
          <p:cNvPicPr>
            <a:picLocks noChangeAspect="1"/>
          </p:cNvPicPr>
          <p:nvPr/>
        </p:nvPicPr>
        <p:blipFill>
          <a:blip r:embed="rId4"/>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a16="http://schemas.microsoft.com/office/drawing/2014/main" id="{E8869D27-A9C4-6AF2-1BB0-1F9F2ADA79A0}"/>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8" name="Picture 7">
            <a:extLst>
              <a:ext uri="{FF2B5EF4-FFF2-40B4-BE49-F238E27FC236}">
                <a16:creationId xmlns:a16="http://schemas.microsoft.com/office/drawing/2014/main" id="{C8718A8F-C089-26D7-3D14-00752529C145}"/>
              </a:ext>
            </a:extLst>
          </p:cNvPr>
          <p:cNvPicPr>
            <a:picLocks noChangeAspect="1"/>
          </p:cNvPicPr>
          <p:nvPr/>
        </p:nvPicPr>
        <p:blipFill>
          <a:blip r:embed="rId6"/>
          <a:stretch>
            <a:fillRect/>
          </a:stretch>
        </p:blipFill>
        <p:spPr>
          <a:xfrm>
            <a:off x="8117674" y="80509"/>
            <a:ext cx="1771714" cy="977211"/>
          </a:xfrm>
          <a:prstGeom prst="rect">
            <a:avLst/>
          </a:prstGeom>
        </p:spPr>
      </p:pic>
      <p:graphicFrame>
        <p:nvGraphicFramePr>
          <p:cNvPr id="4" name="Diagram 3">
            <a:extLst>
              <a:ext uri="{FF2B5EF4-FFF2-40B4-BE49-F238E27FC236}">
                <a16:creationId xmlns:a16="http://schemas.microsoft.com/office/drawing/2014/main" id="{7C7D8526-2CAD-86F0-7270-75F3F275B05D}"/>
              </a:ext>
            </a:extLst>
          </p:cNvPr>
          <p:cNvGraphicFramePr/>
          <p:nvPr>
            <p:extLst>
              <p:ext uri="{D42A27DB-BD31-4B8C-83A1-F6EECF244321}">
                <p14:modId xmlns:p14="http://schemas.microsoft.com/office/powerpoint/2010/main" val="3619343327"/>
              </p:ext>
            </p:extLst>
          </p:nvPr>
        </p:nvGraphicFramePr>
        <p:xfrm>
          <a:off x="2155875" y="797084"/>
          <a:ext cx="8000514"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599" y="874110"/>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708838" y="1984738"/>
            <a:ext cx="11054080" cy="3001334"/>
          </a:xfrm>
          <a:prstGeom prst="rect">
            <a:avLst/>
          </a:prstGeom>
          <a:noFill/>
          <a:ln w="9525">
            <a:noFill/>
            <a:miter lim="800000"/>
            <a:headEnd/>
            <a:tailEnd/>
          </a:ln>
        </p:spPr>
        <p:txBody>
          <a:bodyPr wrap="square">
            <a:spAutoFit/>
          </a:bodyPr>
          <a:lstStyle/>
          <a:p>
            <a:pPr marL="514350" marR="0" lvl="0" indent="-514350" algn="just" defTabSz="457200" rtl="0" eaLnBrk="1" fontAlgn="base" latinLnBrk="0" hangingPunct="1">
              <a:lnSpc>
                <a:spcPct val="150000"/>
              </a:lnSpc>
              <a:spcBef>
                <a:spcPct val="0"/>
              </a:spcBef>
              <a:spcAft>
                <a:spcPct val="0"/>
              </a:spcAft>
              <a:buClrTx/>
              <a:buSzTx/>
              <a:buFont typeface="+mj-lt"/>
              <a:buAutoNum type="arabicPeriod"/>
              <a:tabLst/>
              <a:defRPr/>
            </a:pPr>
            <a:r>
              <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hlinkClick r:id="rId3"/>
              </a:rPr>
              <a:t>https://www.wunderground.com/history/monthly/in/new-delhi/VIDD/date/2022-7</a:t>
            </a:r>
            <a:endPar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endParaRPr>
          </a:p>
          <a:p>
            <a:pPr marL="514350" marR="0" lvl="0" indent="-514350" algn="just" defTabSz="457200" rtl="0" eaLnBrk="1" fontAlgn="base" latinLnBrk="0" hangingPunct="1">
              <a:lnSpc>
                <a:spcPct val="150000"/>
              </a:lnSpc>
              <a:spcBef>
                <a:spcPct val="0"/>
              </a:spcBef>
              <a:spcAft>
                <a:spcPct val="0"/>
              </a:spcAft>
              <a:buClrTx/>
              <a:buSzTx/>
              <a:buFont typeface="+mj-lt"/>
              <a:buAutoNum type="arabicPeriod"/>
              <a:tabLst/>
              <a:defRPr/>
            </a:pPr>
            <a:r>
              <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hlinkClick r:id="rId4"/>
              </a:rPr>
              <a:t>https://npp.gov.in/dgrReports</a:t>
            </a:r>
            <a:endPar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endParaRPr>
          </a:p>
          <a:p>
            <a:pPr marL="514350" marR="0" lvl="0" indent="-514350" algn="just" defTabSz="457200" rtl="0" eaLnBrk="1" fontAlgn="base" latinLnBrk="0" hangingPunct="1">
              <a:lnSpc>
                <a:spcPct val="150000"/>
              </a:lnSpc>
              <a:spcBef>
                <a:spcPct val="0"/>
              </a:spcBef>
              <a:spcAft>
                <a:spcPct val="0"/>
              </a:spcAft>
              <a:buClrTx/>
              <a:buSzTx/>
              <a:buFont typeface="+mj-lt"/>
              <a:buAutoNum type="arabicPeriod"/>
              <a:tabLst/>
              <a:defRPr/>
            </a:pPr>
            <a:r>
              <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hlinkClick r:id="rId5"/>
              </a:rPr>
              <a:t>https://cea.nic.in/dashboard/</a:t>
            </a:r>
            <a:endPar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endParaRPr>
          </a:p>
          <a:p>
            <a:pPr marL="514350" marR="0" lvl="0" indent="-514350" algn="just" defTabSz="457200" rtl="0" eaLnBrk="1" fontAlgn="base" latinLnBrk="0" hangingPunct="1">
              <a:lnSpc>
                <a:spcPct val="150000"/>
              </a:lnSpc>
              <a:spcBef>
                <a:spcPct val="0"/>
              </a:spcBef>
              <a:spcAft>
                <a:spcPct val="0"/>
              </a:spcAft>
              <a:buClrTx/>
              <a:buSzTx/>
              <a:buFont typeface="+mj-lt"/>
              <a:buAutoNum type="arabicPeriod"/>
              <a:tabLst/>
              <a:defRPr/>
            </a:pPr>
            <a:r>
              <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hlinkClick r:id="rId6"/>
              </a:rPr>
              <a:t>https://www.kaggle.com/datasets/mahirkukreja/delhi-weather-data</a:t>
            </a:r>
            <a:endPar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endParaRPr>
          </a:p>
          <a:p>
            <a:pPr marL="514350" marR="0" lvl="0" indent="-514350" algn="just" defTabSz="457200" rtl="0" eaLnBrk="1" fontAlgn="base" latinLnBrk="0" hangingPunct="1">
              <a:lnSpc>
                <a:spcPct val="150000"/>
              </a:lnSpc>
              <a:spcBef>
                <a:spcPct val="0"/>
              </a:spcBef>
              <a:spcAft>
                <a:spcPct val="0"/>
              </a:spcAft>
              <a:buClrTx/>
              <a:buSzTx/>
              <a:buFont typeface="+mj-lt"/>
              <a:buAutoNum type="arabicPeriod"/>
              <a:tabLst/>
              <a:defRPr/>
            </a:pPr>
            <a:r>
              <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hlinkClick r:id="rId7"/>
              </a:rPr>
              <a:t>https://www.worldweatheronline.com/new-delhi-weather-history/delhi/in.aspx</a:t>
            </a:r>
            <a:endPar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endParaRPr>
          </a:p>
          <a:p>
            <a:pPr marL="514350" marR="0" lvl="0" indent="-514350" algn="just" defTabSz="457200" rtl="0" eaLnBrk="1" fontAlgn="base" latinLnBrk="0" hangingPunct="1">
              <a:lnSpc>
                <a:spcPct val="150000"/>
              </a:lnSpc>
              <a:spcBef>
                <a:spcPct val="0"/>
              </a:spcBef>
              <a:spcAft>
                <a:spcPct val="0"/>
              </a:spcAft>
              <a:buClrTx/>
              <a:buSzTx/>
              <a:buFont typeface="+mj-lt"/>
              <a:buAutoNum type="arabicPeriod"/>
              <a:tabLst/>
              <a:defRPr/>
            </a:pPr>
            <a:r>
              <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hlinkClick r:id="rId8"/>
              </a:rPr>
              <a:t>https://www.ceicdata.com/en/india/electricity-consumption-utilities/electricity-consumption-utilities-delhi#:~:text=Electricity%20Consumption%3A%20Utilities%3A%20Delhi%20data,to%202022%2C%20with%2027%20observations</a:t>
            </a:r>
            <a:endParaRPr kumimoji="0" lang="en-US" sz="1600" b="0" i="0" u="none" strike="noStrike" kern="1200" cap="none" spc="30" normalizeH="0" noProof="0" dirty="0">
              <a:ln>
                <a:noFill/>
              </a:ln>
              <a:solidFill>
                <a:prstClr val="black"/>
              </a:solidFill>
              <a:effectLst/>
              <a:uLnTx/>
              <a:uFillTx/>
              <a:latin typeface="Aptos Display" panose="020B0004020202020204"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a:t>
            </a:r>
          </a:p>
        </p:txBody>
      </p:sp>
      <p:pic>
        <p:nvPicPr>
          <p:cNvPr id="2" name="Google Shape;93;p2">
            <a:extLst>
              <a:ext uri="{FF2B5EF4-FFF2-40B4-BE49-F238E27FC236}">
                <a16:creationId xmlns:a16="http://schemas.microsoft.com/office/drawing/2014/main" id="{7214EF32-8CA6-CB66-3196-780A4F1B2C18}"/>
              </a:ext>
            </a:extLst>
          </p:cNvPr>
          <p:cNvPicPr preferRelativeResize="0"/>
          <p:nvPr/>
        </p:nvPicPr>
        <p:blipFill rotWithShape="1">
          <a:blip r:embed="rId9">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a16="http://schemas.microsoft.com/office/drawing/2014/main" id="{0C89ADF7-BDF7-A8A6-979A-4B5B91634932}"/>
              </a:ext>
            </a:extLst>
          </p:cNvPr>
          <p:cNvPicPr>
            <a:picLocks noChangeAspect="1"/>
          </p:cNvPicPr>
          <p:nvPr/>
        </p:nvPicPr>
        <p:blipFill>
          <a:blip r:embed="rId10"/>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a16="http://schemas.microsoft.com/office/drawing/2014/main" id="{D2C115FC-213A-7469-835C-4E7592EE8F60}"/>
              </a:ext>
            </a:extLst>
          </p:cNvPr>
          <p:cNvPicPr>
            <a:picLocks noChangeAspect="1"/>
          </p:cNvPicPr>
          <p:nvPr/>
        </p:nvPicPr>
        <p:blipFill>
          <a:blip r:embed="rId11"/>
          <a:stretch>
            <a:fillRect/>
          </a:stretch>
        </p:blipFill>
        <p:spPr>
          <a:xfrm>
            <a:off x="10276193" y="191544"/>
            <a:ext cx="1667243" cy="887341"/>
          </a:xfrm>
          <a:prstGeom prst="rect">
            <a:avLst/>
          </a:prstGeom>
        </p:spPr>
      </p:pic>
      <p:pic>
        <p:nvPicPr>
          <p:cNvPr id="8" name="Picture 7">
            <a:extLst>
              <a:ext uri="{FF2B5EF4-FFF2-40B4-BE49-F238E27FC236}">
                <a16:creationId xmlns:a16="http://schemas.microsoft.com/office/drawing/2014/main" id="{D30EEA49-703D-A18B-C0C8-FCE21009531E}"/>
              </a:ext>
            </a:extLst>
          </p:cNvPr>
          <p:cNvPicPr>
            <a:picLocks noChangeAspect="1"/>
          </p:cNvPicPr>
          <p:nvPr/>
        </p:nvPicPr>
        <p:blipFill>
          <a:blip r:embed="rId12"/>
          <a:stretch>
            <a:fillRect/>
          </a:stretch>
        </p:blipFill>
        <p:spPr>
          <a:xfrm>
            <a:off x="8117674" y="80509"/>
            <a:ext cx="1771714" cy="977211"/>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7703</TotalTime>
  <Words>732</Words>
  <Application>Microsoft Office PowerPoint</Application>
  <PresentationFormat>Widescreen</PresentationFormat>
  <Paragraphs>62</Paragraphs>
  <Slides>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ＭＳ Ｐゴシック</vt:lpstr>
      <vt:lpstr>Aptos Display</vt:lpstr>
      <vt:lpstr>Arial</vt:lpstr>
      <vt:lpstr>Calibri</vt:lpstr>
      <vt:lpstr>Californian FB</vt:lpstr>
      <vt:lpstr>Garamond</vt:lpstr>
      <vt:lpstr>Rockwell</vt:lpstr>
      <vt:lpstr>Times New Roman</vt:lpstr>
      <vt:lpstr>TradeGothic</vt:lpstr>
      <vt:lpstr>Wingdings</vt:lpstr>
      <vt:lpstr>Office Theme</vt:lpstr>
      <vt:lpstr>VITISH 2024 (SIH Internal Hackathon)</vt:lpstr>
      <vt:lpstr> SparkTech</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Nikhil Parkar</cp:lastModifiedBy>
  <cp:revision>161</cp:revision>
  <dcterms:created xsi:type="dcterms:W3CDTF">2013-12-12T18:46:50Z</dcterms:created>
  <dcterms:modified xsi:type="dcterms:W3CDTF">2024-09-09T03:23:21Z</dcterms:modified>
  <cp:category/>
</cp:coreProperties>
</file>