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3D8A1-1D43-CCF1-AA71-EE3E93C43FB3}" v="3674" dt="2023-04-26T22:21:17.138"/>
    <p1510:client id="{33BCDE20-F055-49F7-8935-4B9B9F771725}" v="2017" dt="2023-04-26T16:01:42.011"/>
    <p1510:client id="{56094715-9772-43F9-B9CB-6F42F6490B5A}" v="3" dt="2023-04-27T00:36:35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038AE2F-09B6-8B1D-055F-6A84CC448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8" r="23175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323166"/>
            <a:ext cx="5334000" cy="277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i="1" dirty="0">
                <a:latin typeface="Aparajita"/>
                <a:cs typeface="Aparajita"/>
              </a:rPr>
              <a:t>Group Members</a:t>
            </a:r>
            <a:endParaRPr lang="en-US" sz="2800" i="1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r>
              <a:rPr lang="en-US" sz="2800" dirty="0" err="1">
                <a:latin typeface="Aparajita"/>
                <a:cs typeface="Aparajita"/>
              </a:rPr>
              <a:t>Injarapu</a:t>
            </a:r>
            <a:r>
              <a:rPr lang="en-US" sz="2800" dirty="0">
                <a:latin typeface="Aparajita"/>
                <a:cs typeface="Aparajita"/>
              </a:rPr>
              <a:t> Nikhil(210050069)</a:t>
            </a:r>
            <a:endParaRPr lang="en-US" sz="280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r>
              <a:rPr lang="en-US" sz="2800" dirty="0" err="1">
                <a:latin typeface="Aparajita"/>
                <a:cs typeface="Aparajita"/>
              </a:rPr>
              <a:t>Dittu</a:t>
            </a:r>
            <a:r>
              <a:rPr lang="en-US" sz="2800" dirty="0">
                <a:latin typeface="Aparajita"/>
                <a:cs typeface="Aparajita"/>
              </a:rPr>
              <a:t> Akanksh(210050079)</a:t>
            </a:r>
            <a:endParaRPr lang="en-US" sz="280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r>
              <a:rPr lang="en-US" sz="2800" dirty="0">
                <a:latin typeface="Aparajita"/>
                <a:cs typeface="Aparajita"/>
              </a:rPr>
              <a:t>Divakar Sai(210050143)</a:t>
            </a:r>
            <a:endParaRPr lang="en-US" sz="2800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1" dirty="0"/>
              <a:t>Memory/Cache hierarchy Optimizations for SAT 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2E39-96DC-BF03-7142-4B18238D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465667"/>
            <a:ext cx="10769377" cy="952500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 of inclusive policy(from NINE)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4F0C-AC84-A4D5-2FCB-0DF6080C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8167"/>
            <a:ext cx="5147399" cy="4685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If the block is evicted from L2 or LLC then the block should also be evicted from all the upper level caches to preserve inclusivity. This step is called back-invalidation step.</a:t>
            </a:r>
            <a:endParaRPr lang="en-US">
              <a:solidFill>
                <a:srgbClr val="FFFFFF">
                  <a:alpha val="70000"/>
                </a:srgbClr>
              </a:solidFill>
              <a:latin typeface="Avenir Next LT Pro"/>
              <a:cs typeface="Aparajita"/>
            </a:endParaRP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When implementing back-invalidation the dirty blocks should be taken care of and should be sent to lower level WQ.</a:t>
            </a:r>
            <a:endParaRPr lang="en-US" dirty="0">
              <a:latin typeface="Aparajita"/>
              <a:cs typeface="Aparajita"/>
            </a:endParaRPr>
          </a:p>
          <a:p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Graphical user interface, diagram, Teams&#10;&#10;Description automatically generated">
            <a:extLst>
              <a:ext uri="{FF2B5EF4-FFF2-40B4-BE49-F238E27FC236}">
                <a16:creationId xmlns:a16="http://schemas.microsoft.com/office/drawing/2014/main" id="{4E793713-7230-4556-77F5-226702DA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15" y="1458315"/>
            <a:ext cx="4106778" cy="45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6C9-67BA-33D3-3121-0DD423F5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022685"/>
          </a:xfrm>
        </p:spPr>
        <p:txBody>
          <a:bodyPr/>
          <a:lstStyle/>
          <a:p>
            <a:r>
              <a:rPr lang="en-GB" dirty="0"/>
              <a:t>Exclusion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9A3D-887C-262F-7474-2156C0B6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5395"/>
            <a:ext cx="10908631" cy="4048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An exclusive cache does not include any replicated block from the lower level.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Let us say there is a block X in L1 then it 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   will not be present in L2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In this case the converse is also true.</a:t>
            </a:r>
          </a:p>
          <a:p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C88A1-3BBA-80AA-BA45-CF8132EC9D27}"/>
              </a:ext>
            </a:extLst>
          </p:cNvPr>
          <p:cNvSpPr/>
          <p:nvPr/>
        </p:nvSpPr>
        <p:spPr>
          <a:xfrm>
            <a:off x="7509710" y="3429000"/>
            <a:ext cx="1774657" cy="1724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L1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A26C16-6353-BD49-1D93-EDC35D3945D8}"/>
              </a:ext>
            </a:extLst>
          </p:cNvPr>
          <p:cNvSpPr/>
          <p:nvPr/>
        </p:nvSpPr>
        <p:spPr>
          <a:xfrm>
            <a:off x="9705472" y="3368841"/>
            <a:ext cx="1905000" cy="175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60829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AD9B-8F0A-2375-ECD0-18928B92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Exclusive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2336-6846-57AB-C643-6B841E1D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497053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When a data is extracted from memory, it is placed directly in the L1 cache(not in others</a:t>
            </a:r>
            <a:r>
              <a:rPr lang="en-GB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).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While writing this block into L1 the victim block should be added to the WQ of lower level.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If there is no space left in lower level and the victim block is dirty, then it</a:t>
            </a:r>
            <a:r>
              <a:rPr lang="en-GB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 cannot be replaced.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16426AE-A9BB-B45B-A887-BED3421E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32" y="2033930"/>
            <a:ext cx="3344778" cy="37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84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5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7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BBB8-C254-78A2-9E75-213622C8092B}"/>
              </a:ext>
            </a:extLst>
          </p:cNvPr>
          <p:cNvSpPr txBox="1"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Trade off between different cache inclusive policies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CB5C14-8200-4B24-B628-92FFCCFFD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7584"/>
              </p:ext>
            </p:extLst>
          </p:nvPr>
        </p:nvGraphicFramePr>
        <p:xfrm>
          <a:off x="6487583" y="1248833"/>
          <a:ext cx="5555801" cy="504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394797655"/>
                    </a:ext>
                  </a:extLst>
                </a:gridCol>
                <a:gridCol w="1439332">
                  <a:extLst>
                    <a:ext uri="{9D8B030D-6E8A-4147-A177-3AD203B41FA5}">
                      <a16:colId xmlns:a16="http://schemas.microsoft.com/office/drawing/2014/main" val="526986924"/>
                    </a:ext>
                  </a:extLst>
                </a:gridCol>
                <a:gridCol w="1153583">
                  <a:extLst>
                    <a:ext uri="{9D8B030D-6E8A-4147-A177-3AD203B41FA5}">
                      <a16:colId xmlns:a16="http://schemas.microsoft.com/office/drawing/2014/main" val="4202569247"/>
                    </a:ext>
                  </a:extLst>
                </a:gridCol>
                <a:gridCol w="1364803">
                  <a:extLst>
                    <a:ext uri="{9D8B030D-6E8A-4147-A177-3AD203B41FA5}">
                      <a16:colId xmlns:a16="http://schemas.microsoft.com/office/drawing/2014/main" val="911787871"/>
                    </a:ext>
                  </a:extLst>
                </a:gridCol>
              </a:tblGrid>
              <a:tr h="755996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Inclusive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NINE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Exclusive</a:t>
                      </a:r>
                    </a:p>
                  </a:txBody>
                  <a:tcPr marL="75730" marR="75730" marT="37865" marB="37865"/>
                </a:tc>
                <a:extLst>
                  <a:ext uri="{0D108BD9-81ED-4DB2-BD59-A6C34878D82A}">
                    <a16:rowId xmlns:a16="http://schemas.microsoft.com/office/drawing/2014/main" val="3896871234"/>
                  </a:ext>
                </a:extLst>
              </a:tr>
              <a:tr h="109329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parajita"/>
                        </a:rPr>
                        <a:t>Data replication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Always present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May or may not be present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None</a:t>
                      </a:r>
                    </a:p>
                  </a:txBody>
                  <a:tcPr marL="75730" marR="75730" marT="37865" marB="37865"/>
                </a:tc>
                <a:extLst>
                  <a:ext uri="{0D108BD9-81ED-4DB2-BD59-A6C34878D82A}">
                    <a16:rowId xmlns:a16="http://schemas.microsoft.com/office/drawing/2014/main" val="2735536076"/>
                  </a:ext>
                </a:extLst>
              </a:tr>
              <a:tr h="1430580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Aparajita"/>
                        </a:rPr>
                        <a:t>Benefits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Simple coherence, no copy back necessary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Simple to implement 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Highest effective capacity</a:t>
                      </a:r>
                    </a:p>
                  </a:txBody>
                  <a:tcPr marL="75730" marR="75730" marT="37865" marB="37865"/>
                </a:tc>
                <a:extLst>
                  <a:ext uri="{0D108BD9-81ED-4DB2-BD59-A6C34878D82A}">
                    <a16:rowId xmlns:a16="http://schemas.microsoft.com/office/drawing/2014/main" val="2695799203"/>
                  </a:ext>
                </a:extLst>
              </a:tr>
              <a:tr h="1767871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Aparajita"/>
                        </a:rPr>
                        <a:t>Drawbacks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Wastes cache space, back invalidations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Data replication on a miss, complex coherence</a:t>
                      </a:r>
                    </a:p>
                  </a:txBody>
                  <a:tcPr marL="75730" marR="75730" marT="37865" marB="3786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parajita"/>
                        </a:rPr>
                        <a:t>More complex on a LLC hit</a:t>
                      </a:r>
                    </a:p>
                  </a:txBody>
                  <a:tcPr marL="75730" marR="75730" marT="37865" marB="37865"/>
                </a:tc>
                <a:extLst>
                  <a:ext uri="{0D108BD9-81ED-4DB2-BD59-A6C34878D82A}">
                    <a16:rowId xmlns:a16="http://schemas.microsoft.com/office/drawing/2014/main" val="404424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0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37BAF3A-E879-4EBA-DBCB-AD273B43C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" r="33171" b="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9F26-2E2B-AFAD-7E5D-AA04E78A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334" y="1714500"/>
            <a:ext cx="6138332" cy="43815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 dirty="0">
                <a:latin typeface="Aparajita"/>
                <a:cs typeface="Aparajita"/>
              </a:rPr>
              <a:t>These are the rules which are used to find the victim for evictions inside the cache. Some of the replacement policies are:</a:t>
            </a:r>
            <a:endParaRPr lang="en-GB" sz="2400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LRU – Least Recently used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LFU – Least frequently used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FIFO – First In First out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RAND – Random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GB" dirty="0">
                <a:latin typeface="Aparajita"/>
                <a:cs typeface="Aparajita"/>
              </a:rPr>
              <a:t>All these replacement policies implementation </a:t>
            </a:r>
            <a:r>
              <a:rPr lang="en-GB" dirty="0" err="1">
                <a:latin typeface="Aparajita"/>
                <a:cs typeface="Aparajita"/>
              </a:rPr>
              <a:t>i.e</a:t>
            </a:r>
            <a:r>
              <a:rPr lang="en-GB" dirty="0">
                <a:latin typeface="Aparajita"/>
                <a:cs typeface="Aparajita"/>
              </a:rPr>
              <a:t> code part was already done in Lab5 which we will be using here.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41A5-4F90-40EC-C4D4-11BADB50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878417"/>
          </a:xfrm>
        </p:spPr>
        <p:txBody>
          <a:bodyPr>
            <a:normAutofit/>
          </a:bodyPr>
          <a:lstStyle/>
          <a:p>
            <a:r>
              <a:rPr lang="en-GB" sz="3200"/>
              <a:t>Cache replacement policies</a:t>
            </a:r>
          </a:p>
        </p:txBody>
      </p:sp>
    </p:spTree>
    <p:extLst>
      <p:ext uri="{BB962C8B-B14F-4D97-AF65-F5344CB8AC3E}">
        <p14:creationId xmlns:p14="http://schemas.microsoft.com/office/powerpoint/2010/main" val="266348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EE7B770E-C2FA-5967-173A-3E593CB60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8" r="7" b="389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81E0D-1F7D-6D73-0768-ADCEE747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27" y="1454111"/>
            <a:ext cx="9998812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Computing the values of interest ( IPC, miss rate) </a:t>
            </a:r>
            <a:r>
              <a:rPr lang="en-US" sz="4000" dirty="0"/>
              <a:t>and generating graphs using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the above implementations</a:t>
            </a:r>
            <a:r>
              <a:rPr lang="en-US" sz="4000" dirty="0"/>
              <a:t> 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14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AD52-BECD-9C59-3D09-A85A5B9A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99584"/>
            <a:ext cx="10668000" cy="52044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The following is the result obtained  for various inclusion policies and replacement policies with a fixed cache size of 2048 x 16 for a specific trace:</a:t>
            </a:r>
          </a:p>
          <a:p>
            <a:endParaRPr lang="en-GB" dirty="0">
              <a:solidFill>
                <a:schemeClr val="tx1"/>
              </a:solidFill>
              <a:latin typeface="Aparajita"/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00C80E-C21D-639D-0599-B810BF4C3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26211"/>
              </p:ext>
            </p:extLst>
          </p:nvPr>
        </p:nvGraphicFramePr>
        <p:xfrm>
          <a:off x="1608666" y="2561166"/>
          <a:ext cx="8771900" cy="288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380">
                  <a:extLst>
                    <a:ext uri="{9D8B030D-6E8A-4147-A177-3AD203B41FA5}">
                      <a16:colId xmlns:a16="http://schemas.microsoft.com/office/drawing/2014/main" val="3062599934"/>
                    </a:ext>
                  </a:extLst>
                </a:gridCol>
                <a:gridCol w="1754380">
                  <a:extLst>
                    <a:ext uri="{9D8B030D-6E8A-4147-A177-3AD203B41FA5}">
                      <a16:colId xmlns:a16="http://schemas.microsoft.com/office/drawing/2014/main" val="1207350281"/>
                    </a:ext>
                  </a:extLst>
                </a:gridCol>
                <a:gridCol w="1754380">
                  <a:extLst>
                    <a:ext uri="{9D8B030D-6E8A-4147-A177-3AD203B41FA5}">
                      <a16:colId xmlns:a16="http://schemas.microsoft.com/office/drawing/2014/main" val="1629566921"/>
                    </a:ext>
                  </a:extLst>
                </a:gridCol>
                <a:gridCol w="1754380">
                  <a:extLst>
                    <a:ext uri="{9D8B030D-6E8A-4147-A177-3AD203B41FA5}">
                      <a16:colId xmlns:a16="http://schemas.microsoft.com/office/drawing/2014/main" val="2956126709"/>
                    </a:ext>
                  </a:extLst>
                </a:gridCol>
                <a:gridCol w="1754380">
                  <a:extLst>
                    <a:ext uri="{9D8B030D-6E8A-4147-A177-3AD203B41FA5}">
                      <a16:colId xmlns:a16="http://schemas.microsoft.com/office/drawing/2014/main" val="1048305390"/>
                    </a:ext>
                  </a:extLst>
                </a:gridCol>
              </a:tblGrid>
              <a:tr h="7304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54727"/>
                  </a:ext>
                </a:extLst>
              </a:tr>
              <a:tr h="719594">
                <a:tc>
                  <a:txBody>
                    <a:bodyPr/>
                    <a:lstStyle/>
                    <a:p>
                      <a:r>
                        <a:rPr lang="en-GB" b="1" dirty="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0.302844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0.301763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77509"/>
                  </a:ext>
                </a:extLst>
              </a:tr>
              <a:tr h="719594">
                <a:tc>
                  <a:txBody>
                    <a:bodyPr/>
                    <a:lstStyle/>
                    <a:p>
                      <a:r>
                        <a:rPr lang="en-GB" b="1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0.304609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0.303095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0.304812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375237"/>
                  </a:ext>
                </a:extLst>
              </a:tr>
              <a:tr h="719594">
                <a:tc>
                  <a:txBody>
                    <a:bodyPr/>
                    <a:lstStyle/>
                    <a:p>
                      <a:r>
                        <a:rPr lang="en-GB" b="1" dirty="0"/>
                        <a:t>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0.305799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0.304157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0.304898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0.304251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9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4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CD4B-2836-65F0-A721-80D1DF9F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5084"/>
            <a:ext cx="10668000" cy="564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latin typeface="Aparajita"/>
                <a:ea typeface="+mn-lt"/>
                <a:cs typeface="+mn-lt"/>
              </a:rPr>
              <a:t>The results obtained by running the code for different traces are:</a:t>
            </a:r>
          </a:p>
          <a:p>
            <a:pPr marL="0" indent="0">
              <a:buNone/>
            </a:pPr>
            <a:endParaRPr lang="en-GB" sz="3200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endParaRPr lang="en-GB" sz="3200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8B9EB88-C1E9-A58D-880D-5D62F8A3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7" y="1606553"/>
            <a:ext cx="5547781" cy="4205814"/>
          </a:xfrm>
          <a:prstGeom prst="rect">
            <a:avLst/>
          </a:prstGeom>
        </p:spPr>
      </p:pic>
      <p:pic>
        <p:nvPicPr>
          <p:cNvPr id="7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5FCBA52-4FD2-F33F-C2A8-F070C305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11" y="1608666"/>
            <a:ext cx="5577609" cy="41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7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53EF95-5DD8-EBFE-C34E-3447C6B0F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446" y="1037168"/>
            <a:ext cx="6445443" cy="4834082"/>
          </a:xfrm>
        </p:spPr>
      </p:pic>
    </p:spTree>
    <p:extLst>
      <p:ext uri="{BB962C8B-B14F-4D97-AF65-F5344CB8AC3E}">
        <p14:creationId xmlns:p14="http://schemas.microsoft.com/office/powerpoint/2010/main" val="161900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F49A-8990-E108-B6B6-1E03D98F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84" y="666750"/>
            <a:ext cx="10784416" cy="543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The bar graphs outcomes obtained by changing the cache size and cache inclusion policies while maintaining a specific replacement policy(</a:t>
            </a:r>
            <a:r>
              <a:rPr lang="en-GB" dirty="0" err="1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fifo</a:t>
            </a:r>
            <a:r>
              <a:rPr lang="en-GB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) are as follows:</a:t>
            </a:r>
            <a:endParaRPr lang="en-GB" dirty="0">
              <a:solidFill>
                <a:schemeClr val="tx1"/>
              </a:solidFill>
              <a:latin typeface="Aparajita"/>
              <a:ea typeface="+mn-lt"/>
              <a:cs typeface="Aparajita"/>
            </a:endParaRPr>
          </a:p>
          <a:p>
            <a:endParaRPr lang="en-GB" dirty="0">
              <a:solidFill>
                <a:schemeClr val="tx1"/>
              </a:solidFill>
              <a:latin typeface="Aparajita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F73BA07-A0DB-6F43-B8F6-5B496D9E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1976967"/>
            <a:ext cx="5198533" cy="3888315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1F37FD6-4E8E-CB3A-E405-1A8F6BC4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34" y="1976967"/>
            <a:ext cx="5209116" cy="38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E3573516-198A-CB04-3F30-8BC0B7380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3" r="21012" b="3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DD20-15BD-C888-437F-4B4DB561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25053"/>
            <a:ext cx="5334000" cy="4170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parajita"/>
                <a:cs typeface="Angsana New"/>
              </a:rPr>
              <a:t>Analysing CPU performance by varying: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ngsana New"/>
            </a:endParaRPr>
          </a:p>
          <a:p>
            <a:pPr lvl="1"/>
            <a:r>
              <a:rPr lang="en-GB" sz="2800" dirty="0">
                <a:solidFill>
                  <a:srgbClr val="FFFFFF">
                    <a:alpha val="70000"/>
                  </a:srgbClr>
                </a:solidFill>
                <a:latin typeface="Aparajita"/>
                <a:cs typeface="Angsana New"/>
              </a:rPr>
              <a:t>Cache inclusion policies</a:t>
            </a:r>
          </a:p>
          <a:p>
            <a:pPr lvl="1"/>
            <a:r>
              <a:rPr lang="en-GB" sz="2800" dirty="0">
                <a:solidFill>
                  <a:srgbClr val="FFFFFF">
                    <a:alpha val="70000"/>
                  </a:srgbClr>
                </a:solidFill>
                <a:latin typeface="Aparajita"/>
                <a:cs typeface="Angsana New"/>
              </a:rPr>
              <a:t>Replacement policies</a:t>
            </a:r>
          </a:p>
          <a:p>
            <a:pPr lvl="1"/>
            <a:r>
              <a:rPr lang="en-GB" sz="2800" dirty="0">
                <a:solidFill>
                  <a:srgbClr val="FFFFFF">
                    <a:alpha val="70000"/>
                  </a:srgbClr>
                </a:solidFill>
                <a:latin typeface="Aparajita"/>
                <a:cs typeface="Angsana New"/>
              </a:rPr>
              <a:t>Cache sizes</a:t>
            </a:r>
          </a:p>
          <a:p>
            <a:r>
              <a:rPr lang="en-GB" dirty="0">
                <a:latin typeface="Aparajita"/>
                <a:cs typeface="Aparajita"/>
              </a:rPr>
              <a:t>Comparing these values with baseline cache hierarchies</a:t>
            </a:r>
            <a:endParaRPr lang="en-GB" dirty="0" err="1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endParaRPr lang="en-GB" sz="2400"/>
          </a:p>
          <a:p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AF7A-B53B-35AD-345F-FA3536F6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 dirty="0"/>
              <a:t>Main Motive of this project?</a:t>
            </a:r>
          </a:p>
        </p:txBody>
      </p:sp>
    </p:spTree>
    <p:extLst>
      <p:ext uri="{BB962C8B-B14F-4D97-AF65-F5344CB8AC3E}">
        <p14:creationId xmlns:p14="http://schemas.microsoft.com/office/powerpoint/2010/main" val="262339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EE959E7-1DC2-2FB5-0F8B-9B8E428C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7" y="1051792"/>
            <a:ext cx="6170083" cy="4624916"/>
          </a:xfrm>
        </p:spPr>
      </p:pic>
    </p:spTree>
    <p:extLst>
      <p:ext uri="{BB962C8B-B14F-4D97-AF65-F5344CB8AC3E}">
        <p14:creationId xmlns:p14="http://schemas.microsoft.com/office/powerpoint/2010/main" val="255788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66A4565-262F-F48C-22E4-CD0EAFF7B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" r="7" b="1506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5463D-4BAA-7AE4-D467-AE5FB43C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428625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Analyzing the </a:t>
            </a:r>
            <a:r>
              <a:rPr lang="en-US" dirty="0"/>
              <a:t>Results</a:t>
            </a:r>
            <a:r>
              <a:rPr lang="en-US" kern="1200" dirty="0">
                <a:latin typeface="+mj-lt"/>
                <a:ea typeface="+mj-ea"/>
                <a:cs typeface="+mj-cs"/>
              </a:rPr>
              <a:t> obtained</a:t>
            </a:r>
          </a:p>
        </p:txBody>
      </p:sp>
    </p:spTree>
    <p:extLst>
      <p:ext uri="{BB962C8B-B14F-4D97-AF65-F5344CB8AC3E}">
        <p14:creationId xmlns:p14="http://schemas.microsoft.com/office/powerpoint/2010/main" val="111613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D70F-C1F6-ED1D-1B84-2FAF3056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731500" cy="2540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parajita"/>
                <a:cs typeface="Aparajita"/>
              </a:rPr>
              <a:t>Observations about the </a:t>
            </a:r>
            <a:r>
              <a:rPr lang="en-GB" dirty="0" err="1">
                <a:latin typeface="Aparajita"/>
                <a:cs typeface="Aparajita"/>
              </a:rPr>
              <a:t>CaDiCal</a:t>
            </a:r>
            <a:r>
              <a:rPr lang="en-GB" dirty="0">
                <a:latin typeface="Aparajita"/>
                <a:cs typeface="Aparajita"/>
              </a:rPr>
              <a:t> SAT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B85-D9FE-3970-A170-9B51A8E8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1365251"/>
            <a:ext cx="5842000" cy="4982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Inclusive and NINE policies are more efficient than exclusive.</a:t>
            </a:r>
            <a:endParaRPr lang="en-US" sz="3200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r>
              <a:rPr lang="en-GB" sz="3200" dirty="0" err="1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Cadical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 sat solver uses a backtracking algorithm to solve SAT problems.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Inclusive and Non inclusive policies refer to the way that the solver handles the learned clauses.</a:t>
            </a:r>
          </a:p>
          <a:p>
            <a:endParaRPr lang="en-GB" sz="3200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BCDA6C-97D8-EEAD-5644-8C75B0C1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94" y="1471082"/>
            <a:ext cx="5069609" cy="41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9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4C1-6BEF-F00D-92C7-C3AA45C8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560917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parajita"/>
                <a:cs typeface="Aparajita"/>
              </a:rPr>
              <a:t>Observations about the </a:t>
            </a:r>
            <a:r>
              <a:rPr lang="en-GB" dirty="0" err="1">
                <a:latin typeface="Aparajita"/>
                <a:cs typeface="Aparajita"/>
              </a:rPr>
              <a:t>CaDiCal</a:t>
            </a:r>
            <a:r>
              <a:rPr lang="en-GB" dirty="0">
                <a:latin typeface="Aparajita"/>
                <a:cs typeface="Aparajita"/>
              </a:rPr>
              <a:t> SAT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ACED-36E5-3085-AEA7-10C3BBBA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5834"/>
            <a:ext cx="5852584" cy="47282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3200" dirty="0">
                <a:latin typeface="Aparajita"/>
                <a:ea typeface="+mn-lt"/>
                <a:cs typeface="+mn-lt"/>
              </a:rPr>
              <a:t>In exclusive policy solver immediately removes all the learned clauses that contains a literal that is assigned false.</a:t>
            </a:r>
            <a:endParaRPr lang="en-GB" sz="3200" dirty="0">
              <a:solidFill>
                <a:srgbClr val="FFFFFF">
                  <a:alpha val="70000"/>
                </a:srgbClr>
              </a:solidFill>
              <a:latin typeface="Aparajita"/>
              <a:ea typeface="+mn-lt"/>
              <a:cs typeface="+mn-lt"/>
            </a:endParaRP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Inclusive and NINE are more efficient because they allow the solver to keep more learned clauses in </a:t>
            </a:r>
            <a:r>
              <a:rPr lang="en-GB" sz="3200" dirty="0" err="1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cache.This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 </a:t>
            </a:r>
            <a:r>
              <a:rPr lang="en-GB" sz="3200" dirty="0" err="1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inturn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 reduces the miss rate.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83FFFA5-C06D-86D8-9A88-533CAF72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61" y="1608666"/>
            <a:ext cx="5037859" cy="4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7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E24D-EEC0-CD5C-4E9C-AEC53641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560917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parajita"/>
                <a:cs typeface="Aparajita"/>
              </a:rPr>
              <a:t>Observations about KISSAT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BCFE-352D-5C3F-2E02-D270C84D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54667"/>
            <a:ext cx="5672668" cy="50139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Exclusive and NINE policies are more efficient than inclusive policy for managing the cache of learned clauses.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Main advantage of exclusive and NINE  is that they reduce CACHE pollution.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They also reduce the memory 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  requirements of the Solver</a:t>
            </a:r>
            <a:endParaRPr lang="en-GB"/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12837FD-0DA6-F9E1-7934-26930BDA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47" y="1322918"/>
            <a:ext cx="5355360" cy="41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B059-2029-BE6A-B16F-47428373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624417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a typeface="+mj-lt"/>
                <a:cs typeface="+mj-lt"/>
              </a:rPr>
              <a:t>Observations about KISSAT solver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EFA6-1035-938D-E495-298FF8C7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3417"/>
            <a:ext cx="5535084" cy="4590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FIFO policy is more efficient than LRU because of the way the Solver </a:t>
            </a:r>
            <a:r>
              <a:rPr lang="en-GB" sz="3200" dirty="0" err="1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accesess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 and modifies data structures during its operations.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Due to Random access patterns LRU is not preferred.</a:t>
            </a: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AA05F0D-2B05-C6CA-460D-3C0CEE5C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14" y="1439335"/>
            <a:ext cx="5355360" cy="43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9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93F-7D97-8626-B2C1-C0DFDC16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518584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Aparajita"/>
                <a:cs typeface="Aparajita"/>
              </a:rPr>
              <a:t>Cadical</a:t>
            </a:r>
            <a:r>
              <a:rPr lang="en-GB" dirty="0">
                <a:latin typeface="Aparajita"/>
                <a:cs typeface="Aparajita"/>
              </a:rPr>
              <a:t> Solver vs </a:t>
            </a:r>
            <a:r>
              <a:rPr lang="en-GB" dirty="0" err="1">
                <a:latin typeface="Aparajita"/>
                <a:cs typeface="Aparajita"/>
              </a:rPr>
              <a:t>KISSat</a:t>
            </a:r>
            <a:r>
              <a:rPr lang="en-GB" dirty="0">
                <a:latin typeface="Aparajita"/>
                <a:cs typeface="Aparajita"/>
              </a:rPr>
              <a:t>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6BF7-1BA2-FF22-6B22-9F1D8868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19250"/>
            <a:ext cx="10668000" cy="44848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3200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The </a:t>
            </a:r>
            <a:r>
              <a:rPr lang="en-GB" sz="3200" dirty="0" err="1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Cadical</a:t>
            </a:r>
            <a:r>
              <a:rPr lang="en-GB" sz="3200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 solver accesses a greater amount of data than the </a:t>
            </a:r>
            <a:r>
              <a:rPr lang="en-GB" sz="3200" dirty="0" err="1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KISSat</a:t>
            </a:r>
            <a:r>
              <a:rPr lang="en-GB" sz="3200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 solver. As a result, if the cache size is increased, there will be a significant improvement in IPC in the </a:t>
            </a:r>
            <a:r>
              <a:rPr lang="en-GB" sz="3200" dirty="0" err="1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Cadical</a:t>
            </a:r>
            <a:r>
              <a:rPr lang="en-GB" sz="3200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 solver compared to the </a:t>
            </a:r>
            <a:r>
              <a:rPr lang="en-GB" sz="3200" dirty="0" err="1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KISSat</a:t>
            </a:r>
            <a:r>
              <a:rPr lang="en-GB" sz="3200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 solver.</a:t>
            </a:r>
          </a:p>
          <a:p>
            <a:r>
              <a:rPr lang="en-GB" sz="3200" dirty="0" err="1">
                <a:solidFill>
                  <a:schemeClr val="tx1"/>
                </a:solidFill>
                <a:latin typeface="Aparajita"/>
                <a:cs typeface="Aparajita"/>
              </a:rPr>
              <a:t>Cadical</a:t>
            </a:r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 solver accesses data with a high degree of spatial and temporal locality. Due to this cache memory is more effective.</a:t>
            </a:r>
          </a:p>
          <a:p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While </a:t>
            </a:r>
            <a:r>
              <a:rPr lang="en-GB" sz="3200" dirty="0" err="1">
                <a:solidFill>
                  <a:schemeClr val="tx1"/>
                </a:solidFill>
                <a:latin typeface="Aparajita"/>
                <a:cs typeface="Aparajita"/>
              </a:rPr>
              <a:t>KISSat</a:t>
            </a:r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 solver accesses data in a more Random </a:t>
            </a:r>
            <a:r>
              <a:rPr lang="en-GB" sz="3200" dirty="0" err="1">
                <a:solidFill>
                  <a:schemeClr val="tx1"/>
                </a:solidFill>
                <a:latin typeface="Aparajita"/>
                <a:cs typeface="Aparajita"/>
              </a:rPr>
              <a:t>way.Due</a:t>
            </a:r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 to this large cache size don’t benefit much.</a:t>
            </a:r>
          </a:p>
        </p:txBody>
      </p:sp>
    </p:spTree>
    <p:extLst>
      <p:ext uri="{BB962C8B-B14F-4D97-AF65-F5344CB8AC3E}">
        <p14:creationId xmlns:p14="http://schemas.microsoft.com/office/powerpoint/2010/main" val="45862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4858-E5B8-6529-AEEF-83F18CE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36084"/>
          </a:xfrm>
        </p:spPr>
        <p:txBody>
          <a:bodyPr/>
          <a:lstStyle/>
          <a:p>
            <a:r>
              <a:rPr lang="en-GB" dirty="0"/>
              <a:t>Inference about Cache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12EC-5D1C-9336-AB84-684E146F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714500"/>
            <a:ext cx="5662083" cy="4389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solidFill>
                  <a:schemeClr val="tx1"/>
                </a:solidFill>
                <a:latin typeface="Aparajita"/>
                <a:ea typeface="+mn-lt"/>
                <a:cs typeface="+mn-lt"/>
              </a:rPr>
              <a:t>When the cache size is increased, the IPC for both inclusive and NINE policies are almost same, regardless of the replacement policy used.</a:t>
            </a:r>
            <a:endParaRPr lang="en-GB" sz="3200" dirty="0">
              <a:solidFill>
                <a:schemeClr val="tx1"/>
              </a:solidFill>
              <a:latin typeface="Aparajita"/>
              <a:cs typeface="Aparajita"/>
            </a:endParaRPr>
          </a:p>
          <a:p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However in the exclusive part the IPC values follow the given order: </a:t>
            </a:r>
            <a:r>
              <a:rPr lang="en-GB" sz="3200" dirty="0" err="1">
                <a:solidFill>
                  <a:schemeClr val="tx1"/>
                </a:solidFill>
                <a:latin typeface="Aparajita"/>
                <a:cs typeface="Aparajita"/>
              </a:rPr>
              <a:t>fifo</a:t>
            </a:r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 &gt; </a:t>
            </a:r>
            <a:r>
              <a:rPr lang="en-GB" sz="3200" dirty="0" err="1">
                <a:solidFill>
                  <a:schemeClr val="tx1"/>
                </a:solidFill>
                <a:latin typeface="Aparajita"/>
                <a:cs typeface="Aparajita"/>
              </a:rPr>
              <a:t>lfu</a:t>
            </a:r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 &gt; </a:t>
            </a:r>
            <a:r>
              <a:rPr lang="en-GB" sz="3200" dirty="0" err="1">
                <a:solidFill>
                  <a:schemeClr val="tx1"/>
                </a:solidFill>
                <a:latin typeface="Aparajita"/>
                <a:cs typeface="Aparajita"/>
              </a:rPr>
              <a:t>lru</a:t>
            </a:r>
            <a:r>
              <a:rPr lang="en-GB" sz="3200" dirty="0">
                <a:solidFill>
                  <a:schemeClr val="tx1"/>
                </a:solidFill>
                <a:latin typeface="Aparajita"/>
                <a:cs typeface="Aparajita"/>
              </a:rPr>
              <a:t> &gt; rand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4D6CB10-8FA7-84DB-DC0C-513BB6A0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68" y="1797051"/>
            <a:ext cx="5198532" cy="38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A4D5-0464-34DC-72A2-A432F6D0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508000"/>
            <a:ext cx="10668000" cy="793750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Inference about Cache sizes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6ACE-D8F2-1D36-BAF2-621CF2F4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7" y="1397000"/>
            <a:ext cx="5577417" cy="41461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Aparajita"/>
                <a:ea typeface="+mn-lt"/>
                <a:cs typeface="+mn-lt"/>
              </a:rPr>
              <a:t>Memory Access Patterns: If the application or workload being executed on the processor exhibits a large working set size , increasing the size of the LLC can significantly reduce the number of cache misses and improve performance than that of L2C.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2A44E0F-2A26-2FCD-2BBE-704FB282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67" y="1966384"/>
            <a:ext cx="5135033" cy="38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5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6" name="Picture 3" descr="Magnifying glass on clear background">
            <a:extLst>
              <a:ext uri="{FF2B5EF4-FFF2-40B4-BE49-F238E27FC236}">
                <a16:creationId xmlns:a16="http://schemas.microsoft.com/office/drawing/2014/main" id="{D6B8AF75-B324-0F5E-1E0A-BE43D75C0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1583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7" name="Freeform: Shape 15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7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19EC-65CA-1AF9-C6AF-C22EA210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4108629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719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bstract steps on a light green pastel background">
            <a:extLst>
              <a:ext uri="{FF2B5EF4-FFF2-40B4-BE49-F238E27FC236}">
                <a16:creationId xmlns:a16="http://schemas.microsoft.com/office/drawing/2014/main" id="{AC4543AE-096F-5BD9-1B80-0D55BF3BD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66" r="7" b="3733"/>
          <a:stretch/>
        </p:blipFill>
        <p:spPr>
          <a:xfrm>
            <a:off x="-8739" y="11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B7D45-C98E-29EA-0ABB-40CA978A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/>
              <a:t>Steps to be implemented:</a:t>
            </a:r>
          </a:p>
        </p:txBody>
      </p:sp>
    </p:spTree>
    <p:extLst>
      <p:ext uri="{BB962C8B-B14F-4D97-AF65-F5344CB8AC3E}">
        <p14:creationId xmlns:p14="http://schemas.microsoft.com/office/powerpoint/2010/main" val="31249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DBAF5002-C55C-E18D-762B-B9530AFB8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3" r="23152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2091-2983-0296-6B2C-39DA2273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14237"/>
            <a:ext cx="5334000" cy="44817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Implementation of different cache inclusion policies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marL="514350" indent="-514350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Implementation of different replacement policies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marL="514350" indent="-514350">
              <a:lnSpc>
                <a:spcPct val="115000"/>
              </a:lnSpc>
            </a:pPr>
            <a:r>
              <a:rPr lang="en-GB" dirty="0">
                <a:latin typeface="Aparajita"/>
                <a:cs typeface="Aparajita"/>
              </a:rPr>
              <a:t>Compute the main parameters like IPC, miss rate for different combination with these policies .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marL="514350" indent="-514350">
              <a:lnSpc>
                <a:spcPct val="115000"/>
              </a:lnSpc>
            </a:pP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17759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DBAF5002-C55C-E18D-762B-B9530AFB8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2" r="23191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2091-2983-0296-6B2C-39DA2273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GB" sz="2400">
              <a:latin typeface="Aparajita"/>
              <a:cs typeface="Aparajita"/>
            </a:endParaRPr>
          </a:p>
          <a:p>
            <a:pPr marL="514350" indent="-514350"/>
            <a:r>
              <a:rPr lang="en-GB" dirty="0">
                <a:latin typeface="Aparajita"/>
                <a:cs typeface="Aparajita"/>
              </a:rPr>
              <a:t>Use different cache sizes and plot some insight graphs.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  <a:p>
            <a:pPr marL="514350" indent="-514350"/>
            <a:r>
              <a:rPr lang="en-GB" dirty="0">
                <a:latin typeface="Aparajita"/>
                <a:cs typeface="Aparajita"/>
              </a:rPr>
              <a:t>Analysing the changes in the values and draw conclusions regarding the cause.</a:t>
            </a:r>
            <a:endParaRPr lang="en-GB" dirty="0">
              <a:solidFill>
                <a:srgbClr val="FFFFFF">
                  <a:alpha val="70000"/>
                </a:srgbClr>
              </a:solidFill>
              <a:latin typeface="Aparajita"/>
              <a:cs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393583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White stones balanced in a stack">
            <a:extLst>
              <a:ext uri="{FF2B5EF4-FFF2-40B4-BE49-F238E27FC236}">
                <a16:creationId xmlns:a16="http://schemas.microsoft.com/office/drawing/2014/main" id="{466ABC4E-C722-0897-F1B9-42920F476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5" r="7" b="48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059E4-E6BD-99D3-CD4A-991BE6B9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38" y="1599121"/>
            <a:ext cx="7368109" cy="16266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What are cache inclusion policies</a:t>
            </a:r>
            <a:r>
              <a:rPr lang="en-US" dirty="0"/>
              <a:t> and cache hierarchies</a:t>
            </a:r>
            <a:r>
              <a:rPr lang="en-US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02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A77F-CF08-1CFD-0A13-085CED49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08" y="908538"/>
            <a:ext cx="10668000" cy="5097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Aparajita"/>
                <a:cs typeface="Aparajita"/>
              </a:rPr>
              <a:t>Cache inclusion policies are the rules by which a data block is stored inside the cache hierarchy.</a:t>
            </a:r>
          </a:p>
          <a:p>
            <a:r>
              <a:rPr lang="en-GB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Aparajita"/>
                <a:cs typeface="Aparajita"/>
              </a:rPr>
              <a:t>You will get this when we discuss some inclusion policies.</a:t>
            </a:r>
          </a:p>
          <a:p>
            <a:r>
              <a:rPr lang="en-GB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Aparajita"/>
                <a:cs typeface="Aparajita"/>
              </a:rPr>
              <a:t>The cache inclusion policies we will discuss are:</a:t>
            </a:r>
          </a:p>
          <a:p>
            <a:pPr lvl="1"/>
            <a:r>
              <a:rPr lang="en-GB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Aparajita"/>
                <a:cs typeface="Aparajita"/>
              </a:rPr>
              <a:t>Inclusive</a:t>
            </a:r>
          </a:p>
          <a:p>
            <a:pPr lvl="1"/>
            <a:r>
              <a:rPr lang="en-GB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Aparajita"/>
                <a:cs typeface="Aparajita"/>
              </a:rPr>
              <a:t>Exclusive </a:t>
            </a:r>
          </a:p>
          <a:p>
            <a:pPr lvl="1"/>
            <a:r>
              <a:rPr lang="en-GB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Aparajita"/>
                <a:cs typeface="Aparajita"/>
              </a:rPr>
              <a:t>Non Inclusive and Non Exclusive(NINE)</a:t>
            </a:r>
          </a:p>
          <a:p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9B7D-FF91-2E2F-60A8-13810663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2750"/>
            <a:ext cx="10668000" cy="1090084"/>
          </a:xfrm>
        </p:spPr>
        <p:txBody>
          <a:bodyPr/>
          <a:lstStyle/>
          <a:p>
            <a:r>
              <a:rPr lang="en-GB" dirty="0"/>
              <a:t>Non inclusion Non exclusion policy(NINE)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AE34-76C9-5FF0-6905-DE2630F5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07067"/>
            <a:ext cx="10668000" cy="459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NINE may or may not contain the blocks from lower levels.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We will be using </a:t>
            </a:r>
            <a:r>
              <a:rPr lang="en-GB" sz="3200" dirty="0" err="1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Champsim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 simulator which implements NINE 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  Policy as baseline.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To implement other policies we need do some small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   changes to the given code.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D8824A-5DF5-AC97-2D82-5958237934A8}"/>
              </a:ext>
            </a:extLst>
          </p:cNvPr>
          <p:cNvSpPr/>
          <p:nvPr/>
        </p:nvSpPr>
        <p:spPr>
          <a:xfrm>
            <a:off x="7969250" y="2846916"/>
            <a:ext cx="1726141" cy="16065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L1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1CCE28-6EFF-31B5-B1C4-DFEAEEAD3775}"/>
              </a:ext>
            </a:extLst>
          </p:cNvPr>
          <p:cNvSpPr/>
          <p:nvPr/>
        </p:nvSpPr>
        <p:spPr>
          <a:xfrm>
            <a:off x="9213850" y="2798233"/>
            <a:ext cx="1784350" cy="16562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281341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D498-B336-E660-FA37-A7F4418D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296333"/>
            <a:ext cx="10668000" cy="910167"/>
          </a:xfrm>
        </p:spPr>
        <p:txBody>
          <a:bodyPr/>
          <a:lstStyle/>
          <a:p>
            <a:r>
              <a:rPr lang="en-GB" dirty="0"/>
              <a:t>Inclusive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BFA4-53DC-F2FB-AE4F-735BB0FC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6502"/>
            <a:ext cx="11271250" cy="4897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An inclusive cache level contain all data blocks from lower levels plus some other blocks.</a:t>
            </a:r>
          </a:p>
          <a:p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  Let us say a data block X is present in L1, then it must be present in L2.</a:t>
            </a:r>
          </a:p>
          <a:p>
            <a:pPr marL="457200" indent="-457200"/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However, the vice versa of above statement need not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FFFF">
                    <a:alpha val="70000"/>
                  </a:srgbClr>
                </a:solidFill>
                <a:latin typeface="Aparajita"/>
                <a:cs typeface="Aparajita"/>
              </a:rPr>
              <a:t>     be always true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4E96C2-551A-91DE-4742-C3560DEA695A}"/>
              </a:ext>
            </a:extLst>
          </p:cNvPr>
          <p:cNvSpPr/>
          <p:nvPr/>
        </p:nvSpPr>
        <p:spPr>
          <a:xfrm>
            <a:off x="9260416" y="3661834"/>
            <a:ext cx="2211916" cy="20214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L2</a:t>
            </a:r>
          </a:p>
          <a:p>
            <a:pPr algn="ctr"/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2E8E19-09BA-F9B5-4F58-7131C6E20CDF}"/>
              </a:ext>
            </a:extLst>
          </p:cNvPr>
          <p:cNvSpPr/>
          <p:nvPr/>
        </p:nvSpPr>
        <p:spPr>
          <a:xfrm>
            <a:off x="9969500" y="4741334"/>
            <a:ext cx="889000" cy="941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5518867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PebbleVTI</vt:lpstr>
      <vt:lpstr>Memory/Cache hierarchy Optimizations for SAT solvers</vt:lpstr>
      <vt:lpstr>Main Motive of this project?</vt:lpstr>
      <vt:lpstr>Steps to be implemented:</vt:lpstr>
      <vt:lpstr>PowerPoint Presentation</vt:lpstr>
      <vt:lpstr>PowerPoint Presentation</vt:lpstr>
      <vt:lpstr>What are cache inclusion policies and cache hierarchies?</vt:lpstr>
      <vt:lpstr>PowerPoint Presentation</vt:lpstr>
      <vt:lpstr>Non inclusion Non exclusion policy(NINE)</vt:lpstr>
      <vt:lpstr>Inclusive policy</vt:lpstr>
      <vt:lpstr>Implementation of inclusive policy(from NINE)</vt:lpstr>
      <vt:lpstr>Exclusion policy</vt:lpstr>
      <vt:lpstr>Implementation of Exclusive policy</vt:lpstr>
      <vt:lpstr>PowerPoint Presentation</vt:lpstr>
      <vt:lpstr>Cache replacement policies</vt:lpstr>
      <vt:lpstr>Computing the values of interest ( IPC, miss rate) and generating graphs using the above implementations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the Results obtained</vt:lpstr>
      <vt:lpstr>Observations about the CaDiCal SAT solver</vt:lpstr>
      <vt:lpstr>Observations about the CaDiCal SAT solver</vt:lpstr>
      <vt:lpstr>Observations about KISSAT solver</vt:lpstr>
      <vt:lpstr>Observations about KISSAT solver</vt:lpstr>
      <vt:lpstr>Cadical Solver vs KISSat solver</vt:lpstr>
      <vt:lpstr>Inference about Cache sizes</vt:lpstr>
      <vt:lpstr>Inference about Cache sizes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1393</cp:revision>
  <dcterms:created xsi:type="dcterms:W3CDTF">2023-04-26T13:57:46Z</dcterms:created>
  <dcterms:modified xsi:type="dcterms:W3CDTF">2023-04-27T00:40:35Z</dcterms:modified>
</cp:coreProperties>
</file>