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78" r:id="rId7"/>
    <p:sldId id="279" r:id="rId8"/>
    <p:sldId id="280" r:id="rId9"/>
    <p:sldId id="277"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718"/>
  </p:normalViewPr>
  <p:slideViewPr>
    <p:cSldViewPr snapToGrid="0">
      <p:cViewPr varScale="1">
        <p:scale>
          <a:sx n="101" d="100"/>
          <a:sy n="101" d="100"/>
        </p:scale>
        <p:origin x="66" y="13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Deploying request of emergency for emergency contacts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App UI</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Designing lightly</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custT="1"/>
      <dgm:spPr>
        <a:solidFill>
          <a:schemeClr val="accent1"/>
        </a:solidFill>
        <a:ln>
          <a:noFill/>
        </a:ln>
      </dgm:spPr>
      <dgm:t>
        <a:bodyPr/>
        <a:lstStyle/>
        <a:p>
          <a:pPr marL="0" algn="ctr">
            <a:buNone/>
          </a:pPr>
          <a:r>
            <a:rPr lang="en-US" sz="2000" dirty="0">
              <a:latin typeface="Tenorite" pitchFamily="2" charset="0"/>
            </a:rPr>
            <a:t>Connecting</a:t>
          </a:r>
        </a:p>
        <a:p>
          <a:pPr marL="0" algn="ctr">
            <a:buNone/>
          </a:pPr>
          <a:r>
            <a:rPr lang="en-US" sz="2000" dirty="0">
              <a:latin typeface="Tenorite" pitchFamily="2" charset="0"/>
            </a:rPr>
            <a:t>Watch</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E9682B4F-0217-4B50-923E-C104AA24290F}">
      <dgm:prSet phldr="0" custT="1"/>
      <dgm:spPr>
        <a:solidFill>
          <a:schemeClr val="accent1"/>
        </a:solidFill>
        <a:ln>
          <a:noFill/>
        </a:ln>
      </dgm:spPr>
      <dgm:t>
        <a:bodyPr/>
        <a:lstStyle/>
        <a:p>
          <a:pPr marL="0" algn="ctr">
            <a:buNone/>
          </a:pPr>
          <a:r>
            <a:rPr lang="en-US" sz="2000" dirty="0">
              <a:latin typeface="Tenorite" pitchFamily="2" charset="0"/>
            </a:rPr>
            <a:t>Transferring</a:t>
          </a:r>
        </a:p>
        <a:p>
          <a:pPr marL="0" algn="ctr">
            <a:buNone/>
          </a:pPr>
          <a:r>
            <a:rPr lang="en-US" sz="2000" dirty="0">
              <a:latin typeface="Tenorite" pitchFamily="2" charset="0"/>
            </a:rPr>
            <a:t>information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Monitoring Heart Rate for abnormal rise</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custT="1"/>
      <dgm:spPr>
        <a:solidFill>
          <a:schemeClr val="accent1"/>
        </a:solidFill>
        <a:ln>
          <a:noFill/>
        </a:ln>
      </dgm:spPr>
      <dgm:t>
        <a:bodyPr/>
        <a:lstStyle/>
        <a:p>
          <a:pPr marL="0" algn="ctr"/>
          <a:r>
            <a:rPr lang="en-US" sz="2000" dirty="0">
              <a:latin typeface="Tenorite" pitchFamily="2" charset="0"/>
            </a:rPr>
            <a:t>Emergency</a:t>
          </a:r>
        </a:p>
        <a:p>
          <a:pPr marL="0" algn="ctr"/>
          <a:r>
            <a:rPr lang="en-US" sz="2000" dirty="0">
              <a:latin typeface="Tenorite" pitchFamily="2" charset="0"/>
            </a:rPr>
            <a:t>Services</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Monitoring</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err="1">
              <a:latin typeface="Tenorite" pitchFamily="2" charset="0"/>
            </a:rPr>
            <a:t>Blutooth</a:t>
          </a:r>
          <a:r>
            <a:rPr lang="en-US" sz="1400" dirty="0">
              <a:latin typeface="Tenorite" pitchFamily="2" charset="0"/>
            </a:rPr>
            <a:t> device and smartphone real time for </a:t>
          </a:r>
          <a:r>
            <a:rPr lang="en-US" sz="1400" dirty="0" err="1">
              <a:latin typeface="Tenorite" pitchFamily="2" charset="0"/>
            </a:rPr>
            <a:t>HeartRate</a:t>
          </a:r>
          <a:r>
            <a:rPr lang="en-US" sz="1400" dirty="0">
              <a:latin typeface="Tenorite" pitchFamily="2" charset="0"/>
            </a:rPr>
            <a:t> updates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37A2CCF1-1B21-48B8-ADAA-BCFC73BCFAFA}">
      <dgm:prSet custT="1"/>
      <dgm:spPr>
        <a:solidFill>
          <a:schemeClr val="accent1"/>
        </a:solidFill>
        <a:ln>
          <a:noFill/>
        </a:ln>
      </dgm:spPr>
      <dgm:t>
        <a:bodyPr/>
        <a:lstStyle/>
        <a:p>
          <a:pPr marL="0" algn="ctr">
            <a:buNone/>
          </a:pPr>
          <a:r>
            <a:rPr lang="en-US" sz="1400" dirty="0">
              <a:latin typeface="Tenorite" pitchFamily="2" charset="0"/>
            </a:rPr>
            <a:t>For </a:t>
          </a:r>
          <a:r>
            <a:rPr lang="en-US" sz="1400" dirty="0" err="1">
              <a:latin typeface="Tenorite" pitchFamily="2" charset="0"/>
            </a:rPr>
            <a:t>everyones</a:t>
          </a:r>
          <a:r>
            <a:rPr lang="en-US" sz="1400" dirty="0">
              <a:latin typeface="Tenorite" pitchFamily="2" charset="0"/>
            </a:rPr>
            <a:t> ease</a:t>
          </a:r>
        </a:p>
      </dgm:t>
    </dgm:pt>
    <dgm:pt modelId="{977FEB31-2D23-4F05-9E3A-6B1190B64777}" type="parTrans" cxnId="{5AA08F29-56D5-44D9-96C3-F5C3A6B90A32}">
      <dgm:prSet/>
      <dgm:spPr/>
      <dgm:t>
        <a:bodyPr/>
        <a:lstStyle/>
        <a:p>
          <a:endParaRPr lang="en-IN"/>
        </a:p>
      </dgm:t>
    </dgm:pt>
    <dgm:pt modelId="{2E750889-4999-4643-B660-4604DE87D917}" type="sibTrans" cxnId="{5AA08F29-56D5-44D9-96C3-F5C3A6B90A32}">
      <dgm:prSet/>
      <dgm:spPr/>
      <dgm:t>
        <a:bodyPr/>
        <a:lstStyle/>
        <a:p>
          <a:endParaRPr lang="en-IN"/>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Using Bluetooth </a:t>
          </a:r>
        </a:p>
      </dgm:t>
    </dgm:pt>
    <dgm:pt modelId="{1D87A0A5-8024-4710-846B-D5BFAC785107}" type="sibTrans" cxnId="{5A5BA622-5DEB-48B9-88D9-C1DE36C711E5}">
      <dgm:prSet/>
      <dgm:spPr/>
      <dgm:t>
        <a:bodyPr/>
        <a:lstStyle/>
        <a:p>
          <a:endParaRPr lang="en-US">
            <a:latin typeface="Tenorite" pitchFamily="2" charset="0"/>
          </a:endParaRPr>
        </a:p>
      </dgm:t>
    </dgm:pt>
    <dgm:pt modelId="{D5A17F6B-93F5-442B-938A-0F38C281BE88}" type="parTrans" cxnId="{5A5BA622-5DEB-48B9-88D9-C1DE36C711E5}">
      <dgm:prSet/>
      <dgm:spPr/>
      <dgm:t>
        <a:bodyPr/>
        <a:lstStyle/>
        <a:p>
          <a:endParaRPr lang="en-US">
            <a:latin typeface="Tenorite" pitchFamily="2" charset="0"/>
          </a:endParaRPr>
        </a:p>
      </dgm:t>
    </dgm:pt>
    <dgm:pt modelId="{371B4533-99BF-4853-8F64-CD6AC30D16F4}">
      <dgm:prSet custT="1"/>
      <dgm:spPr>
        <a:solidFill>
          <a:schemeClr val="accent1"/>
        </a:solidFill>
        <a:ln>
          <a:noFill/>
        </a:ln>
      </dgm:spPr>
      <dgm:t>
        <a:bodyPr/>
        <a:lstStyle/>
        <a:p>
          <a:pPr marL="0" algn="ctr">
            <a:buNone/>
          </a:pPr>
          <a:r>
            <a:rPr lang="en-US" sz="1400" dirty="0">
              <a:latin typeface="Tenorite" pitchFamily="2" charset="0"/>
            </a:rPr>
            <a:t>To establish connection</a:t>
          </a:r>
        </a:p>
      </dgm:t>
    </dgm:pt>
    <dgm:pt modelId="{29EA534C-778C-4EC8-AB0A-7157AFD19E4C}" type="parTrans" cxnId="{6F4743D7-A224-4FE7-BFF7-EE5B8A6062D6}">
      <dgm:prSet/>
      <dgm:spPr/>
      <dgm:t>
        <a:bodyPr/>
        <a:lstStyle/>
        <a:p>
          <a:endParaRPr lang="en-IN"/>
        </a:p>
      </dgm:t>
    </dgm:pt>
    <dgm:pt modelId="{0B98B7F6-9AD3-4471-9C90-68D4526A0EC8}" type="sibTrans" cxnId="{6F4743D7-A224-4FE7-BFF7-EE5B8A6062D6}">
      <dgm:prSet/>
      <dgm:spPr/>
      <dgm:t>
        <a:bodyPr/>
        <a:lstStyle/>
        <a:p>
          <a:endParaRPr lang="en-IN"/>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800D8E1A-2DBF-499A-86BD-06D3173E9530}" type="presOf" srcId="{37A2CCF1-1B21-48B8-ADAA-BCFC73BCFAFA}" destId="{8F8B275D-8553-0846-A316-484B7B291C97}" srcOrd="0" destOrd="2"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5AA08F29-56D5-44D9-96C3-F5C3A6B90A32}" srcId="{73D947E0-108F-4D20-A71E-3CF329F97212}" destId="{37A2CCF1-1B21-48B8-ADAA-BCFC73BCFAFA}" srcOrd="1" destOrd="0" parTransId="{977FEB31-2D23-4F05-9E3A-6B1190B64777}" sibTransId="{2E750889-4999-4643-B660-4604DE87D91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B9AD6F64-BE33-423F-8311-71F1A2F5E741}" type="presOf" srcId="{371B4533-99BF-4853-8F64-CD6AC30D16F4}" destId="{BA2077AD-A827-784F-87A6-E8E29A836D84}" srcOrd="1" destOrd="2"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6F4743D7-A224-4FE7-BFF7-EE5B8A6062D6}" srcId="{B1AFA1AF-0FF8-45B3-A6D0-0E255A2F637D}" destId="{371B4533-99BF-4853-8F64-CD6AC30D16F4}" srcOrd="1" destOrd="0" parTransId="{29EA534C-778C-4EC8-AB0A-7157AFD19E4C}" sibTransId="{0B98B7F6-9AD3-4471-9C90-68D4526A0EC8}"/>
    <dgm:cxn modelId="{F1B56DD8-8FEA-344A-B6E7-D10401E3F2E3}" type="presOf" srcId="{B8632E42-D7EB-4C31-877E-6F1B2801851A}" destId="{9BFD88E3-0F90-7143-8807-6B030CF54283}" srcOrd="0" destOrd="0" presId="urn:microsoft.com/office/officeart/2005/8/layout/hList7"/>
    <dgm:cxn modelId="{892D55DB-5146-4636-BD79-6E7C087533A9}" type="presOf" srcId="{37A2CCF1-1B21-48B8-ADAA-BCFC73BCFAFA}" destId="{7DA281F5-0265-2048-A63A-727E19796F79}" srcOrd="1" destOrd="2" presId="urn:microsoft.com/office/officeart/2005/8/layout/hList7"/>
    <dgm:cxn modelId="{921076E0-4A47-034F-AF33-2E67CCE6BD8C}" type="presOf" srcId="{566CA0B6-95FF-3A46-BF54-8E3C5843F883}" destId="{BC636E4B-34B9-8543-A308-00E0D1B0D2F9}" srcOrd="1" destOrd="2" presId="urn:microsoft.com/office/officeart/2005/8/layout/hList7"/>
    <dgm:cxn modelId="{939C90E7-45A7-4370-A8F3-4AB01D8AD728}" type="presOf" srcId="{371B4533-99BF-4853-8F64-CD6AC30D16F4}" destId="{4DFF6703-D32F-9E47-96B8-A304C47CCB78}" srcOrd="0"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App UI</a:t>
          </a:r>
        </a:p>
        <a:p>
          <a:pPr marL="0" lvl="1" indent="-114300" algn="ctr" defTabSz="622300">
            <a:lnSpc>
              <a:spcPct val="90000"/>
            </a:lnSpc>
            <a:spcBef>
              <a:spcPct val="0"/>
            </a:spcBef>
            <a:spcAft>
              <a:spcPct val="15000"/>
            </a:spcAft>
            <a:buNone/>
          </a:pPr>
          <a:r>
            <a:rPr lang="en-US" sz="1400" kern="1200" dirty="0">
              <a:latin typeface="Tenorite" pitchFamily="2" charset="0"/>
            </a:rPr>
            <a:t>Designing lightly</a:t>
          </a:r>
        </a:p>
        <a:p>
          <a:pPr marL="0" lvl="1" indent="-114300" algn="ctr" defTabSz="622300">
            <a:lnSpc>
              <a:spcPct val="90000"/>
            </a:lnSpc>
            <a:spcBef>
              <a:spcPct val="0"/>
            </a:spcBef>
            <a:spcAft>
              <a:spcPct val="15000"/>
            </a:spcAft>
            <a:buNone/>
          </a:pPr>
          <a:r>
            <a:rPr lang="en-US" sz="1400" kern="1200" dirty="0">
              <a:latin typeface="Tenorite" pitchFamily="2" charset="0"/>
            </a:rPr>
            <a:t>For </a:t>
          </a:r>
          <a:r>
            <a:rPr lang="en-US" sz="1400" kern="1200" dirty="0" err="1">
              <a:latin typeface="Tenorite" pitchFamily="2" charset="0"/>
            </a:rPr>
            <a:t>everyones</a:t>
          </a:r>
          <a:r>
            <a:rPr lang="en-US" sz="1400" kern="1200" dirty="0">
              <a:latin typeface="Tenorite" pitchFamily="2" charset="0"/>
            </a:rPr>
            <a:t> ease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Connecting</a:t>
          </a:r>
        </a:p>
        <a:p>
          <a:pPr marL="0" lvl="0" indent="0" algn="ctr" defTabSz="889000">
            <a:lnSpc>
              <a:spcPct val="90000"/>
            </a:lnSpc>
            <a:spcBef>
              <a:spcPct val="0"/>
            </a:spcBef>
            <a:spcAft>
              <a:spcPct val="35000"/>
            </a:spcAft>
            <a:buNone/>
          </a:pPr>
          <a:r>
            <a:rPr lang="en-US" sz="2000" kern="1200" dirty="0">
              <a:latin typeface="Tenorite" pitchFamily="2" charset="0"/>
            </a:rPr>
            <a:t>Watch</a:t>
          </a:r>
        </a:p>
        <a:p>
          <a:pPr marL="0" lvl="1" indent="-114300" algn="ctr" defTabSz="622300">
            <a:lnSpc>
              <a:spcPct val="90000"/>
            </a:lnSpc>
            <a:spcBef>
              <a:spcPct val="0"/>
            </a:spcBef>
            <a:spcAft>
              <a:spcPct val="15000"/>
            </a:spcAft>
            <a:buNone/>
          </a:pPr>
          <a:r>
            <a:rPr lang="en-US" sz="1400" kern="1200" dirty="0">
              <a:latin typeface="Tenorite" pitchFamily="2" charset="0"/>
            </a:rPr>
            <a:t>Using Bluetooth </a:t>
          </a:r>
        </a:p>
        <a:p>
          <a:pPr marL="0" lvl="1" indent="-114300" algn="ctr" defTabSz="622300">
            <a:lnSpc>
              <a:spcPct val="90000"/>
            </a:lnSpc>
            <a:spcBef>
              <a:spcPct val="0"/>
            </a:spcBef>
            <a:spcAft>
              <a:spcPct val="15000"/>
            </a:spcAft>
            <a:buNone/>
          </a:pPr>
          <a:r>
            <a:rPr lang="en-US" sz="1400" kern="1200" dirty="0">
              <a:latin typeface="Tenorite" pitchFamily="2" charset="0"/>
            </a:rPr>
            <a:t>To establish connection</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Transferring</a:t>
          </a:r>
        </a:p>
        <a:p>
          <a:pPr marL="0" lvl="0" indent="0" algn="ctr" defTabSz="889000">
            <a:lnSpc>
              <a:spcPct val="90000"/>
            </a:lnSpc>
            <a:spcBef>
              <a:spcPct val="0"/>
            </a:spcBef>
            <a:spcAft>
              <a:spcPct val="35000"/>
            </a:spcAft>
            <a:buNone/>
          </a:pPr>
          <a:r>
            <a:rPr lang="en-US" sz="2000" kern="1200" dirty="0">
              <a:latin typeface="Tenorite" pitchFamily="2" charset="0"/>
            </a:rPr>
            <a:t>information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err="1">
              <a:latin typeface="Tenorite" pitchFamily="2" charset="0"/>
            </a:rPr>
            <a:t>Blutooth</a:t>
          </a:r>
          <a:r>
            <a:rPr lang="en-US" sz="1400" kern="1200" dirty="0">
              <a:latin typeface="Tenorite" pitchFamily="2" charset="0"/>
            </a:rPr>
            <a:t> device and smartphone real time for </a:t>
          </a:r>
          <a:r>
            <a:rPr lang="en-US" sz="1400" kern="1200" dirty="0" err="1">
              <a:latin typeface="Tenorite" pitchFamily="2" charset="0"/>
            </a:rPr>
            <a:t>HeartRate</a:t>
          </a:r>
          <a:r>
            <a:rPr lang="en-US" sz="1400" kern="1200" dirty="0">
              <a:latin typeface="Tenorite" pitchFamily="2" charset="0"/>
            </a:rPr>
            <a:t> updates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Monitoring</a:t>
          </a:r>
        </a:p>
        <a:p>
          <a:pPr marL="0" lvl="1" indent="-114300" algn="ctr" defTabSz="622300" rtl="0">
            <a:lnSpc>
              <a:spcPct val="90000"/>
            </a:lnSpc>
            <a:spcBef>
              <a:spcPct val="0"/>
            </a:spcBef>
            <a:spcAft>
              <a:spcPct val="15000"/>
            </a:spcAft>
            <a:buNone/>
          </a:pPr>
          <a:r>
            <a:rPr lang="en-US" sz="1400" kern="1200" dirty="0">
              <a:latin typeface="Tenorite" pitchFamily="2" charset="0"/>
            </a:rPr>
            <a:t>Monitoring Heart Rate for abnormal rise</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Emergency</a:t>
          </a:r>
        </a:p>
        <a:p>
          <a:pPr marL="0" lvl="0" indent="0" algn="ctr" defTabSz="889000">
            <a:lnSpc>
              <a:spcPct val="90000"/>
            </a:lnSpc>
            <a:spcBef>
              <a:spcPct val="0"/>
            </a:spcBef>
            <a:spcAft>
              <a:spcPct val="35000"/>
            </a:spcAft>
            <a:buNone/>
          </a:pPr>
          <a:r>
            <a:rPr lang="en-US" sz="2000" kern="1200" dirty="0">
              <a:latin typeface="Tenorite" pitchFamily="2" charset="0"/>
            </a:rPr>
            <a:t>Services</a:t>
          </a:r>
        </a:p>
        <a:p>
          <a:pPr marL="0" lvl="1" indent="-114300" algn="ctr" defTabSz="622300" rtl="0">
            <a:lnSpc>
              <a:spcPct val="90000"/>
            </a:lnSpc>
            <a:spcBef>
              <a:spcPct val="0"/>
            </a:spcBef>
            <a:spcAft>
              <a:spcPct val="15000"/>
            </a:spcAft>
            <a:buNone/>
          </a:pPr>
          <a:r>
            <a:rPr lang="en-US" sz="1400" kern="1200" dirty="0">
              <a:latin typeface="Tenorite" pitchFamily="2" charset="0"/>
            </a:rPr>
            <a:t>Deploying request of emergency for emergency contacts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HeartWatch</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GB"/>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GB"/>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GB"/>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GB"/>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GB"/>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GB"/>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GB"/>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GB"/>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GB"/>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GB"/>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GB"/>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GB"/>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GB"/>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GB"/>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GB"/>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GB"/>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err="1"/>
              <a:t>HeartRate</a:t>
            </a:r>
            <a:r>
              <a:rPr lang="en-US" dirty="0"/>
              <a:t> Monitor with Emergency Contact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429000"/>
            <a:ext cx="9500507" cy="806675"/>
          </a:xfrm>
        </p:spPr>
        <p:txBody>
          <a:bodyPr/>
          <a:lstStyle/>
          <a:p>
            <a:r>
              <a:rPr lang="en-US" dirty="0"/>
              <a:t>Healthcare &amp; Open innovation </a:t>
            </a:r>
          </a:p>
          <a:p>
            <a:r>
              <a:rPr lang="en-US" dirty="0"/>
              <a:t>Using Android app Development</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endParaRPr lang="en-US" dirty="0"/>
          </a:p>
          <a:p>
            <a:r>
              <a:rPr lang="en-GB" dirty="0"/>
              <a:t>The objective of this project is to develop an Android 12 app called "</a:t>
            </a:r>
            <a:r>
              <a:rPr lang="en-GB" dirty="0" err="1"/>
              <a:t>HeartWatch</a:t>
            </a:r>
            <a:r>
              <a:rPr lang="en-GB" dirty="0"/>
              <a:t>: Smart Heart Rate Monitor with Emergency Contact" that can monitor a user's heart rate using a Bluetooth smartwatch and notify them if their heart rate goes above a certain threshold. In addition, the app will allow the user to set up an emergency contact who will be notified via SMS if the user fails to respond to a notification within a certain time period.</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err="1"/>
              <a:t>HeartWatch</a:t>
            </a:r>
            <a:r>
              <a:rPr lang="en-US" dirty="0"/>
              <a:t>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8C8-DDEE-6036-59B9-D8874E6EE9C6}"/>
              </a:ext>
            </a:extLst>
          </p:cNvPr>
          <p:cNvSpPr>
            <a:spLocks noGrp="1"/>
          </p:cNvSpPr>
          <p:nvPr>
            <p:ph type="title"/>
          </p:nvPr>
        </p:nvSpPr>
        <p:spPr/>
        <p:txBody>
          <a:bodyPr/>
          <a:lstStyle/>
          <a:p>
            <a:r>
              <a:rPr lang="en-GB" dirty="0"/>
              <a:t>Description of  project idea</a:t>
            </a:r>
            <a:endParaRPr lang="en-IN" dirty="0"/>
          </a:p>
        </p:txBody>
      </p:sp>
      <p:sp>
        <p:nvSpPr>
          <p:cNvPr id="3" name="Content Placeholder 2">
            <a:extLst>
              <a:ext uri="{FF2B5EF4-FFF2-40B4-BE49-F238E27FC236}">
                <a16:creationId xmlns:a16="http://schemas.microsoft.com/office/drawing/2014/main" id="{479B79CD-D50D-7513-02FC-0C60AA6F7038}"/>
              </a:ext>
            </a:extLst>
          </p:cNvPr>
          <p:cNvSpPr>
            <a:spLocks noGrp="1"/>
          </p:cNvSpPr>
          <p:nvPr>
            <p:ph idx="1"/>
          </p:nvPr>
        </p:nvSpPr>
        <p:spPr/>
        <p:txBody>
          <a:bodyPr/>
          <a:lstStyle/>
          <a:p>
            <a:pPr marL="457200" indent="-457200">
              <a:buFont typeface="Arial" panose="020B0604020202020204" pitchFamily="34" charset="0"/>
              <a:buChar char="•"/>
            </a:pPr>
            <a:r>
              <a:rPr lang="en-GB" dirty="0"/>
              <a:t>The app uses Bluetooth connectivity to connect with a smartwatch and receive heart rate data.</a:t>
            </a:r>
          </a:p>
          <a:p>
            <a:pPr marL="457200" indent="-457200">
              <a:buFont typeface="Arial" panose="020B0604020202020204" pitchFamily="34" charset="0"/>
              <a:buChar char="•"/>
            </a:pPr>
            <a:r>
              <a:rPr lang="en-GB" dirty="0"/>
              <a:t>The heart rate data is displayed in real-time on the app's main screen, allowing users to monitor their heart rate easily.</a:t>
            </a:r>
          </a:p>
          <a:p>
            <a:pPr marL="457200" indent="-457200">
              <a:buFont typeface="Arial" panose="020B0604020202020204" pitchFamily="34" charset="0"/>
              <a:buChar char="•"/>
            </a:pPr>
            <a:r>
              <a:rPr lang="en-GB" dirty="0"/>
              <a:t>The app provides a "Start" button to begin monitoring the heart rate and a "Stop" button to end the monitoring process.</a:t>
            </a:r>
          </a:p>
          <a:p>
            <a:endParaRPr lang="en-IN" dirty="0"/>
          </a:p>
        </p:txBody>
      </p:sp>
      <p:sp>
        <p:nvSpPr>
          <p:cNvPr id="4" name="Date Placeholder 3">
            <a:extLst>
              <a:ext uri="{FF2B5EF4-FFF2-40B4-BE49-F238E27FC236}">
                <a16:creationId xmlns:a16="http://schemas.microsoft.com/office/drawing/2014/main" id="{B9A69F8F-AC66-9421-1900-E8E5274D4378}"/>
              </a:ext>
            </a:extLst>
          </p:cNvPr>
          <p:cNvSpPr>
            <a:spLocks noGrp="1"/>
          </p:cNvSpPr>
          <p:nvPr>
            <p:ph type="dt" sz="half" idx="2"/>
          </p:nvPr>
        </p:nvSpPr>
        <p:spPr/>
        <p:txBody>
          <a:bodyPr/>
          <a:lstStyle/>
          <a:p>
            <a:fld id="{8CE9AC2A-20AD-8C48-B5EB-B5322BDBCDEE}" type="datetime1">
              <a:rPr lang="en-US" smtClean="0"/>
              <a:pPr/>
              <a:t>4/13/2023</a:t>
            </a:fld>
            <a:endParaRPr lang="en-US" dirty="0"/>
          </a:p>
        </p:txBody>
      </p:sp>
      <p:sp>
        <p:nvSpPr>
          <p:cNvPr id="5" name="Footer Placeholder 4">
            <a:extLst>
              <a:ext uri="{FF2B5EF4-FFF2-40B4-BE49-F238E27FC236}">
                <a16:creationId xmlns:a16="http://schemas.microsoft.com/office/drawing/2014/main" id="{7D14EA49-54BD-2032-F788-1594DDD95F4B}"/>
              </a:ext>
            </a:extLst>
          </p:cNvPr>
          <p:cNvSpPr>
            <a:spLocks noGrp="1"/>
          </p:cNvSpPr>
          <p:nvPr>
            <p:ph type="ftr" sz="quarter" idx="3"/>
          </p:nvPr>
        </p:nvSpPr>
        <p:spPr/>
        <p:txBody>
          <a:bodyPr/>
          <a:lstStyle/>
          <a:p>
            <a:r>
              <a:rPr lang="en-US" dirty="0" err="1"/>
              <a:t>HeartWatch</a:t>
            </a:r>
            <a:endParaRPr lang="en-US" dirty="0"/>
          </a:p>
        </p:txBody>
      </p:sp>
      <p:sp>
        <p:nvSpPr>
          <p:cNvPr id="6" name="Slide Number Placeholder 5">
            <a:extLst>
              <a:ext uri="{FF2B5EF4-FFF2-40B4-BE49-F238E27FC236}">
                <a16:creationId xmlns:a16="http://schemas.microsoft.com/office/drawing/2014/main" id="{D0869232-C913-250A-9E03-23233D93B79F}"/>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730745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8C8-DDEE-6036-59B9-D8874E6EE9C6}"/>
              </a:ext>
            </a:extLst>
          </p:cNvPr>
          <p:cNvSpPr>
            <a:spLocks noGrp="1"/>
          </p:cNvSpPr>
          <p:nvPr>
            <p:ph type="title"/>
          </p:nvPr>
        </p:nvSpPr>
        <p:spPr/>
        <p:txBody>
          <a:bodyPr/>
          <a:lstStyle/>
          <a:p>
            <a:r>
              <a:rPr lang="en-GB" dirty="0"/>
              <a:t>Description of  project idea</a:t>
            </a:r>
            <a:endParaRPr lang="en-IN" dirty="0"/>
          </a:p>
        </p:txBody>
      </p:sp>
      <p:sp>
        <p:nvSpPr>
          <p:cNvPr id="3" name="Content Placeholder 2">
            <a:extLst>
              <a:ext uri="{FF2B5EF4-FFF2-40B4-BE49-F238E27FC236}">
                <a16:creationId xmlns:a16="http://schemas.microsoft.com/office/drawing/2014/main" id="{479B79CD-D50D-7513-02FC-0C60AA6F7038}"/>
              </a:ext>
            </a:extLst>
          </p:cNvPr>
          <p:cNvSpPr>
            <a:spLocks noGrp="1"/>
          </p:cNvSpPr>
          <p:nvPr>
            <p:ph idx="1"/>
          </p:nvPr>
        </p:nvSpPr>
        <p:spPr/>
        <p:txBody>
          <a:bodyPr/>
          <a:lstStyle/>
          <a:p>
            <a:pPr marL="457200" indent="-457200">
              <a:buFont typeface="Arial" panose="020B0604020202020204" pitchFamily="34" charset="0"/>
              <a:buChar char="•"/>
            </a:pPr>
            <a:r>
              <a:rPr lang="en-GB" dirty="0"/>
              <a:t>If the heart rate goes above 120 beats per minute, the app displays a notification with an alarming sound to alert the user.</a:t>
            </a:r>
          </a:p>
          <a:p>
            <a:pPr marL="457200" indent="-457200">
              <a:buFont typeface="Arial" panose="020B0604020202020204" pitchFamily="34" charset="0"/>
              <a:buChar char="•"/>
            </a:pPr>
            <a:r>
              <a:rPr lang="en-GB" dirty="0"/>
              <a:t>The notification includes a timer of 2 minutes and two buttons: "I am okay" and "I need help."</a:t>
            </a:r>
          </a:p>
          <a:p>
            <a:pPr marL="457200" indent="-457200">
              <a:buFont typeface="Arial" panose="020B0604020202020204" pitchFamily="34" charset="0"/>
              <a:buChar char="•"/>
            </a:pPr>
            <a:r>
              <a:rPr lang="en-GB" dirty="0"/>
              <a:t>If the user clicks "I am okay," the notification disappears, and no further action is taken.</a:t>
            </a:r>
          </a:p>
          <a:p>
            <a:pPr marL="457200" indent="-4572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B9A69F8F-AC66-9421-1900-E8E5274D4378}"/>
              </a:ext>
            </a:extLst>
          </p:cNvPr>
          <p:cNvSpPr>
            <a:spLocks noGrp="1"/>
          </p:cNvSpPr>
          <p:nvPr>
            <p:ph type="dt" sz="half" idx="2"/>
          </p:nvPr>
        </p:nvSpPr>
        <p:spPr/>
        <p:txBody>
          <a:bodyPr/>
          <a:lstStyle/>
          <a:p>
            <a:fld id="{8CE9AC2A-20AD-8C48-B5EB-B5322BDBCDEE}" type="datetime1">
              <a:rPr lang="en-US" smtClean="0"/>
              <a:pPr/>
              <a:t>4/13/2023</a:t>
            </a:fld>
            <a:endParaRPr lang="en-US" dirty="0"/>
          </a:p>
        </p:txBody>
      </p:sp>
      <p:sp>
        <p:nvSpPr>
          <p:cNvPr id="5" name="Footer Placeholder 4">
            <a:extLst>
              <a:ext uri="{FF2B5EF4-FFF2-40B4-BE49-F238E27FC236}">
                <a16:creationId xmlns:a16="http://schemas.microsoft.com/office/drawing/2014/main" id="{7D14EA49-54BD-2032-F788-1594DDD95F4B}"/>
              </a:ext>
            </a:extLst>
          </p:cNvPr>
          <p:cNvSpPr>
            <a:spLocks noGrp="1"/>
          </p:cNvSpPr>
          <p:nvPr>
            <p:ph type="ftr" sz="quarter" idx="3"/>
          </p:nvPr>
        </p:nvSpPr>
        <p:spPr/>
        <p:txBody>
          <a:bodyPr/>
          <a:lstStyle/>
          <a:p>
            <a:r>
              <a:rPr lang="en-US" dirty="0" err="1"/>
              <a:t>HeartWatch</a:t>
            </a:r>
            <a:endParaRPr lang="en-US" dirty="0"/>
          </a:p>
        </p:txBody>
      </p:sp>
      <p:sp>
        <p:nvSpPr>
          <p:cNvPr id="6" name="Slide Number Placeholder 5">
            <a:extLst>
              <a:ext uri="{FF2B5EF4-FFF2-40B4-BE49-F238E27FC236}">
                <a16:creationId xmlns:a16="http://schemas.microsoft.com/office/drawing/2014/main" id="{D0869232-C913-250A-9E03-23233D93B79F}"/>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182069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8C8-DDEE-6036-59B9-D8874E6EE9C6}"/>
              </a:ext>
            </a:extLst>
          </p:cNvPr>
          <p:cNvSpPr>
            <a:spLocks noGrp="1"/>
          </p:cNvSpPr>
          <p:nvPr>
            <p:ph type="title"/>
          </p:nvPr>
        </p:nvSpPr>
        <p:spPr/>
        <p:txBody>
          <a:bodyPr/>
          <a:lstStyle/>
          <a:p>
            <a:r>
              <a:rPr lang="en-GB" dirty="0"/>
              <a:t>Description of  project idea</a:t>
            </a:r>
            <a:endParaRPr lang="en-IN" dirty="0"/>
          </a:p>
        </p:txBody>
      </p:sp>
      <p:sp>
        <p:nvSpPr>
          <p:cNvPr id="3" name="Content Placeholder 2">
            <a:extLst>
              <a:ext uri="{FF2B5EF4-FFF2-40B4-BE49-F238E27FC236}">
                <a16:creationId xmlns:a16="http://schemas.microsoft.com/office/drawing/2014/main" id="{479B79CD-D50D-7513-02FC-0C60AA6F7038}"/>
              </a:ext>
            </a:extLst>
          </p:cNvPr>
          <p:cNvSpPr>
            <a:spLocks noGrp="1"/>
          </p:cNvSpPr>
          <p:nvPr>
            <p:ph idx="1"/>
          </p:nvPr>
        </p:nvSpPr>
        <p:spPr/>
        <p:txBody>
          <a:bodyPr/>
          <a:lstStyle/>
          <a:p>
            <a:pPr marL="457200" indent="-457200">
              <a:buFont typeface="Arial" panose="020B0604020202020204" pitchFamily="34" charset="0"/>
              <a:buChar char="•"/>
            </a:pPr>
            <a:r>
              <a:rPr lang="en-GB" dirty="0"/>
              <a:t>If the user clicks "I need help" or fails to respond to the notification within 2 minutes, the app sends an SMS to the user's emergency contact, including the user's location (if possible) and a message indicating that the user needs help.</a:t>
            </a:r>
          </a:p>
          <a:p>
            <a:pPr marL="457200" indent="-457200">
              <a:buFont typeface="Arial" panose="020B0604020202020204" pitchFamily="34" charset="0"/>
              <a:buChar char="•"/>
            </a:pPr>
            <a:r>
              <a:rPr lang="en-GB" dirty="0"/>
              <a:t>The app also includes a "Demo" button that allows users to test the notification feature.</a:t>
            </a:r>
          </a:p>
          <a:p>
            <a:pPr marL="457200" indent="-457200">
              <a:buFont typeface="Arial" panose="020B0604020202020204" pitchFamily="34" charset="0"/>
              <a:buChar char="•"/>
            </a:pPr>
            <a:r>
              <a:rPr lang="en-GB" dirty="0"/>
              <a:t>The user can set up their emergency contact information in the app's settings, making it easy to update the contact information as needed.</a:t>
            </a:r>
            <a:endParaRPr lang="en-IN" dirty="0"/>
          </a:p>
        </p:txBody>
      </p:sp>
      <p:sp>
        <p:nvSpPr>
          <p:cNvPr id="4" name="Date Placeholder 3">
            <a:extLst>
              <a:ext uri="{FF2B5EF4-FFF2-40B4-BE49-F238E27FC236}">
                <a16:creationId xmlns:a16="http://schemas.microsoft.com/office/drawing/2014/main" id="{B9A69F8F-AC66-9421-1900-E8E5274D4378}"/>
              </a:ext>
            </a:extLst>
          </p:cNvPr>
          <p:cNvSpPr>
            <a:spLocks noGrp="1"/>
          </p:cNvSpPr>
          <p:nvPr>
            <p:ph type="dt" sz="half" idx="2"/>
          </p:nvPr>
        </p:nvSpPr>
        <p:spPr/>
        <p:txBody>
          <a:bodyPr/>
          <a:lstStyle/>
          <a:p>
            <a:fld id="{8CE9AC2A-20AD-8C48-B5EB-B5322BDBCDEE}" type="datetime1">
              <a:rPr lang="en-US" smtClean="0"/>
              <a:pPr/>
              <a:t>4/13/2023</a:t>
            </a:fld>
            <a:endParaRPr lang="en-US" dirty="0"/>
          </a:p>
        </p:txBody>
      </p:sp>
      <p:sp>
        <p:nvSpPr>
          <p:cNvPr id="5" name="Footer Placeholder 4">
            <a:extLst>
              <a:ext uri="{FF2B5EF4-FFF2-40B4-BE49-F238E27FC236}">
                <a16:creationId xmlns:a16="http://schemas.microsoft.com/office/drawing/2014/main" id="{7D14EA49-54BD-2032-F788-1594DDD95F4B}"/>
              </a:ext>
            </a:extLst>
          </p:cNvPr>
          <p:cNvSpPr>
            <a:spLocks noGrp="1"/>
          </p:cNvSpPr>
          <p:nvPr>
            <p:ph type="ftr" sz="quarter" idx="3"/>
          </p:nvPr>
        </p:nvSpPr>
        <p:spPr/>
        <p:txBody>
          <a:bodyPr/>
          <a:lstStyle/>
          <a:p>
            <a:r>
              <a:rPr lang="en-US" dirty="0" err="1"/>
              <a:t>HeartWatch</a:t>
            </a:r>
            <a:endParaRPr lang="en-US" dirty="0"/>
          </a:p>
        </p:txBody>
      </p:sp>
      <p:sp>
        <p:nvSpPr>
          <p:cNvPr id="6" name="Slide Number Placeholder 5">
            <a:extLst>
              <a:ext uri="{FF2B5EF4-FFF2-40B4-BE49-F238E27FC236}">
                <a16:creationId xmlns:a16="http://schemas.microsoft.com/office/drawing/2014/main" id="{D0869232-C913-250A-9E03-23233D93B79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698550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How my idea accomplish the problem</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q"/>
            </a:pPr>
            <a:r>
              <a:rPr lang="en-GB" dirty="0"/>
              <a:t>The app will help users monitor their heart rate and take action in case of a critical situation. </a:t>
            </a:r>
          </a:p>
          <a:p>
            <a:pPr marL="457200" indent="-457200">
              <a:buFont typeface="Wingdings" panose="05000000000000000000" pitchFamily="2" charset="2"/>
              <a:buChar char="q"/>
            </a:pPr>
            <a:r>
              <a:rPr lang="en-GB" dirty="0"/>
              <a:t>It will be particularly useful for people with heart conditions or those who are engaged in physical activity that could cause their heart rate to increase.</a:t>
            </a:r>
          </a:p>
          <a:p>
            <a:endParaRPr lang="en-GB" dirty="0"/>
          </a:p>
          <a:p>
            <a:endParaRPr lang="en-GB" dirty="0"/>
          </a:p>
          <a:p>
            <a:endParaRPr lang="en-GB"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err="1"/>
              <a:t>HeartWatch</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319794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Idea Implementation process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290677868"/>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4/13/2023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err="1"/>
              <a:t>HeartWatch</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00209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Future Aspects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820865"/>
          </a:xfrm>
        </p:spPr>
        <p:txBody>
          <a:bodyPr vert="horz" lIns="91440" tIns="45720" rIns="91440" bIns="45720" rtlCol="0" anchor="t">
            <a:normAutofit fontScale="77500" lnSpcReduction="20000"/>
          </a:bodyPr>
          <a:lstStyle/>
          <a:p>
            <a:r>
              <a:rPr lang="en-US" dirty="0"/>
              <a:t>We are trying to make app to be compactable with budget smartwatches as they may require specialized APIs to access heart rate data and able to deploy emergency services based on priority</a:t>
            </a:r>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33</TotalTime>
  <Words>490</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Tenorite</vt:lpstr>
      <vt:lpstr>Wingdings</vt:lpstr>
      <vt:lpstr>Office Theme</vt:lpstr>
      <vt:lpstr>HeartRate Monitor with Emergency Contact</vt:lpstr>
      <vt:lpstr>Problem Statement</vt:lpstr>
      <vt:lpstr>Description of  project idea</vt:lpstr>
      <vt:lpstr>Description of  project idea</vt:lpstr>
      <vt:lpstr>Description of  project idea</vt:lpstr>
      <vt:lpstr>How my idea accomplish the problem</vt:lpstr>
      <vt:lpstr>Idea Implementation process</vt:lpstr>
      <vt:lpstr>Future Aspects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HeartRate Monitor with Emergency Contact</dc:title>
  <dc:creator>Nikhil Gokarakonda</dc:creator>
  <cp:lastModifiedBy>Nikhil Gokarakonda</cp:lastModifiedBy>
  <cp:revision>1</cp:revision>
  <dcterms:created xsi:type="dcterms:W3CDTF">2023-04-13T06:50:09Z</dcterms:created>
  <dcterms:modified xsi:type="dcterms:W3CDTF">2023-04-13T07:23:21Z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