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7" r:id="rId1"/>
  </p:sldMasterIdLst>
  <p:notesMasterIdLst>
    <p:notesMasterId r:id="rId12"/>
  </p:notesMasterIdLst>
  <p:sldIdLst>
    <p:sldId id="256" r:id="rId2"/>
    <p:sldId id="257" r:id="rId3"/>
    <p:sldId id="258" r:id="rId4"/>
    <p:sldId id="259" r:id="rId5"/>
    <p:sldId id="260" r:id="rId6"/>
    <p:sldId id="261" r:id="rId7"/>
    <p:sldId id="262" r:id="rId8"/>
    <p:sldId id="263" r:id="rId9"/>
    <p:sldId id="267" r:id="rId10"/>
    <p:sldId id="265"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Calibri Light" panose="020F0302020204030204" pitchFamily="34" charset="0"/>
      <p:regular r:id="rId17"/>
      <p: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496" autoAdjust="0"/>
  </p:normalViewPr>
  <p:slideViewPr>
    <p:cSldViewPr snapToGrid="0">
      <p:cViewPr varScale="1">
        <p:scale>
          <a:sx n="100" d="100"/>
          <a:sy n="100" d="100"/>
        </p:scale>
        <p:origin x="946"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8ff579ad6a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8ff579ad6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8ff579ad6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8ff579ad6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dataset contains a CSV file which predominantly consists of various jobs related to data science positions. </a:t>
            </a:r>
            <a:br>
              <a:rPr lang="en" dirty="0"/>
            </a:br>
            <a:r>
              <a:rPr lang="en" dirty="0"/>
              <a:t>It contains 3761 observations. It consists of 9 features including salary in USD, company size,  employment type, experience level etc.</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 will be analysing this dataset to find out the data backed range for negotiating salary for entry level full time positions.</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We can conclude few things using the first graph.</a:t>
            </a:r>
          </a:p>
          <a:p>
            <a:pPr marL="0" lvl="0" indent="0" algn="l" rtl="0">
              <a:spcBef>
                <a:spcPts val="0"/>
              </a:spcBef>
              <a:spcAft>
                <a:spcPts val="0"/>
              </a:spcAft>
              <a:buNone/>
            </a:pPr>
            <a:r>
              <a:rPr lang="en" dirty="0"/>
              <a:t>- Minimal change in 2020-21</a:t>
            </a:r>
          </a:p>
          <a:p>
            <a:pPr marL="0" lvl="0" indent="0" algn="l" rtl="0">
              <a:spcBef>
                <a:spcPts val="0"/>
              </a:spcBef>
              <a:spcAft>
                <a:spcPts val="0"/>
              </a:spcAft>
              <a:buNone/>
            </a:pPr>
            <a:r>
              <a:rPr lang="en" dirty="0"/>
              <a:t>- Continued fluctuations in 2021-23</a:t>
            </a:r>
          </a:p>
          <a:p>
            <a:pPr marL="0" lvl="0" indent="0" algn="l" rtl="0">
              <a:spcBef>
                <a:spcPts val="0"/>
              </a:spcBef>
              <a:spcAft>
                <a:spcPts val="0"/>
              </a:spcAft>
              <a:buNone/>
            </a:pPr>
            <a:r>
              <a:rPr lang="en-IN" dirty="0"/>
              <a:t>- Increase in salary post pandemic is obvious from the graph.</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8ff579ad6a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8ff579ad6a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Medium companies provide the highest average salary with the most number of outliers above max. It means medium sized companies are willing to pay way more than average salary to secure the individual.</a:t>
            </a:r>
          </a:p>
          <a:p>
            <a:pPr marL="0" lvl="0" indent="0" algn="l" rtl="0">
              <a:spcBef>
                <a:spcPts val="0"/>
              </a:spcBef>
              <a:spcAft>
                <a:spcPts val="0"/>
              </a:spcAft>
              <a:buNone/>
            </a:pPr>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8ff579ad6a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8ff579ad6a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As expected full time individuals are getting paid way more than other types of employment.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8ff579ad6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8ff579ad6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Market is looking for more senior level people now more than ever.</a:t>
            </a:r>
          </a:p>
          <a:p>
            <a:pPr marL="0" lvl="0" indent="0" algn="l" rtl="0">
              <a:spcBef>
                <a:spcPts val="0"/>
              </a:spcBef>
              <a:spcAft>
                <a:spcPts val="0"/>
              </a:spcAft>
              <a:buNone/>
            </a:pPr>
            <a:endParaRPr lang="en-I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8ff579ad6a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8ff579ad6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There are more number of jobs in medium sized companies in the past few years compared to large sized companies.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8ff579ad6a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8ff579ad6a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Medium size companies see the largest salary growth.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Large companies have stable salaries.</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8ff579ad6a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8ff579ad6a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 filtered the datasets to find number of jobs for students like me who are targeting full-time employment who have entry level experience.</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8ff579ad6a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8ff579ad6a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The highest paid job for a full-time entry level individual is Applied Scientist who is getting an annual income of $350k.</a:t>
            </a:r>
            <a:endParaRPr dirty="0"/>
          </a:p>
        </p:txBody>
      </p:sp>
    </p:spTree>
    <p:extLst>
      <p:ext uri="{BB962C8B-B14F-4D97-AF65-F5344CB8AC3E}">
        <p14:creationId xmlns:p14="http://schemas.microsoft.com/office/powerpoint/2010/main" val="351576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CEA9A-C240-ADF5-CF8E-32832543FFAC}"/>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50D582A4-3E44-DB4A-04AC-9150D6FF5F72}"/>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0AB3A4-70E8-5155-86D7-7E250EE1481E}"/>
              </a:ext>
            </a:extLst>
          </p:cNvPr>
          <p:cNvSpPr>
            <a:spLocks noGrp="1"/>
          </p:cNvSpPr>
          <p:nvPr>
            <p:ph type="dt" sz="half" idx="10"/>
          </p:nvPr>
        </p:nvSpPr>
        <p:spPr/>
        <p:txBody>
          <a:bodyPr/>
          <a:lstStyle/>
          <a:p>
            <a:fld id="{B61BEF0D-F0BB-DE4B-95CE-6DB70DBA9567}" type="datetimeFigureOut">
              <a:rPr lang="en-US" smtClean="0"/>
              <a:pPr/>
              <a:t>10/16/2023</a:t>
            </a:fld>
            <a:endParaRPr lang="en-US" dirty="0"/>
          </a:p>
        </p:txBody>
      </p:sp>
      <p:sp>
        <p:nvSpPr>
          <p:cNvPr id="5" name="Footer Placeholder 4">
            <a:extLst>
              <a:ext uri="{FF2B5EF4-FFF2-40B4-BE49-F238E27FC236}">
                <a16:creationId xmlns:a16="http://schemas.microsoft.com/office/drawing/2014/main" id="{5B0DBF8A-2FC9-E233-339C-9E3D72723AB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92BB0D9-C087-5255-E734-9AC2DCF633E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392933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601B-C7F5-E623-E87B-04451A3EBA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67F97D-3AA2-41D1-8004-07964DD3D2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BB9C91-5472-ED95-02A8-AACE686013D6}"/>
              </a:ext>
            </a:extLst>
          </p:cNvPr>
          <p:cNvSpPr>
            <a:spLocks noGrp="1"/>
          </p:cNvSpPr>
          <p:nvPr>
            <p:ph type="dt" sz="half" idx="10"/>
          </p:nvPr>
        </p:nvSpPr>
        <p:spPr/>
        <p:txBody>
          <a:bodyPr/>
          <a:lstStyle/>
          <a:p>
            <a:fld id="{55C6B4A9-1611-4792-9094-5F34BCA07E0B}" type="datetimeFigureOut">
              <a:rPr lang="en-US" smtClean="0"/>
              <a:t>10/16/2023</a:t>
            </a:fld>
            <a:endParaRPr lang="en-US" dirty="0"/>
          </a:p>
        </p:txBody>
      </p:sp>
      <p:sp>
        <p:nvSpPr>
          <p:cNvPr id="5" name="Footer Placeholder 4">
            <a:extLst>
              <a:ext uri="{FF2B5EF4-FFF2-40B4-BE49-F238E27FC236}">
                <a16:creationId xmlns:a16="http://schemas.microsoft.com/office/drawing/2014/main" id="{728CAA39-29AE-87C9-E34C-9D6CB081BA5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BD500F-40BD-5DCF-8F3B-E63F5F821B1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179145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97597B-25F8-948A-78BE-5AF16F2E2C68}"/>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6691BF-DBBD-7074-BB4E-A66A9779F4B9}"/>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FE481-8310-6D87-B7A8-C2C4C3BB2C08}"/>
              </a:ext>
            </a:extLst>
          </p:cNvPr>
          <p:cNvSpPr>
            <a:spLocks noGrp="1"/>
          </p:cNvSpPr>
          <p:nvPr>
            <p:ph type="dt" sz="half" idx="10"/>
          </p:nvPr>
        </p:nvSpPr>
        <p:spPr/>
        <p:txBody>
          <a:bodyPr/>
          <a:lstStyle/>
          <a:p>
            <a:fld id="{B61BEF0D-F0BB-DE4B-95CE-6DB70DBA9567}" type="datetimeFigureOut">
              <a:rPr lang="en-US" smtClean="0"/>
              <a:pPr/>
              <a:t>10/16/2023</a:t>
            </a:fld>
            <a:endParaRPr lang="en-US" dirty="0"/>
          </a:p>
        </p:txBody>
      </p:sp>
      <p:sp>
        <p:nvSpPr>
          <p:cNvPr id="5" name="Footer Placeholder 4">
            <a:extLst>
              <a:ext uri="{FF2B5EF4-FFF2-40B4-BE49-F238E27FC236}">
                <a16:creationId xmlns:a16="http://schemas.microsoft.com/office/drawing/2014/main" id="{9E8EEE85-556D-D66C-365F-A477E4CE4BB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7338AC-0F20-C46D-6AB1-3CE975912DB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563043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84149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C557-EF20-2C73-7FE6-710887D30E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09BAA4-C6E1-0B80-CD5B-055CE9AE93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F27CF7-5410-72AF-DD7F-87447E31E71A}"/>
              </a:ext>
            </a:extLst>
          </p:cNvPr>
          <p:cNvSpPr>
            <a:spLocks noGrp="1"/>
          </p:cNvSpPr>
          <p:nvPr>
            <p:ph type="dt" sz="half" idx="10"/>
          </p:nvPr>
        </p:nvSpPr>
        <p:spPr/>
        <p:txBody>
          <a:bodyPr/>
          <a:lstStyle/>
          <a:p>
            <a:fld id="{B61BEF0D-F0BB-DE4B-95CE-6DB70DBA9567}" type="datetimeFigureOut">
              <a:rPr lang="en-US" smtClean="0"/>
              <a:pPr/>
              <a:t>10/16/2023</a:t>
            </a:fld>
            <a:endParaRPr lang="en-US" dirty="0"/>
          </a:p>
        </p:txBody>
      </p:sp>
      <p:sp>
        <p:nvSpPr>
          <p:cNvPr id="5" name="Footer Placeholder 4">
            <a:extLst>
              <a:ext uri="{FF2B5EF4-FFF2-40B4-BE49-F238E27FC236}">
                <a16:creationId xmlns:a16="http://schemas.microsoft.com/office/drawing/2014/main" id="{BEC5AC82-9101-7BA2-9AA3-F01671412E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59F27E-93CA-082B-D25D-4AD32337D7F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3891408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23EE0-4E47-0BB0-D1F7-FA39A34C17F3}"/>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C672DA-5988-810C-9179-60BF5F2F3DD0}"/>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F7B722-C833-EDF8-6352-6B956A41DB68}"/>
              </a:ext>
            </a:extLst>
          </p:cNvPr>
          <p:cNvSpPr>
            <a:spLocks noGrp="1"/>
          </p:cNvSpPr>
          <p:nvPr>
            <p:ph type="dt" sz="half" idx="10"/>
          </p:nvPr>
        </p:nvSpPr>
        <p:spPr/>
        <p:txBody>
          <a:bodyPr/>
          <a:lstStyle/>
          <a:p>
            <a:fld id="{B61BEF0D-F0BB-DE4B-95CE-6DB70DBA9567}" type="datetimeFigureOut">
              <a:rPr lang="en-US" smtClean="0"/>
              <a:pPr/>
              <a:t>10/16/2023</a:t>
            </a:fld>
            <a:endParaRPr lang="en-US" dirty="0"/>
          </a:p>
        </p:txBody>
      </p:sp>
      <p:sp>
        <p:nvSpPr>
          <p:cNvPr id="5" name="Footer Placeholder 4">
            <a:extLst>
              <a:ext uri="{FF2B5EF4-FFF2-40B4-BE49-F238E27FC236}">
                <a16:creationId xmlns:a16="http://schemas.microsoft.com/office/drawing/2014/main" id="{477737B4-C559-C963-1BF2-7A79865C29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8BF91C-5A2B-68A6-D577-B20BC65E09E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4223064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2C60-8190-33B1-06DB-40ABA152A3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44CBF5-B746-74F5-548C-FD07993CC9CE}"/>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B35C82-FDFD-DF09-63C7-799465467D37}"/>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9BD9B9-17C9-C744-0304-5A9A87ABC18C}"/>
              </a:ext>
            </a:extLst>
          </p:cNvPr>
          <p:cNvSpPr>
            <a:spLocks noGrp="1"/>
          </p:cNvSpPr>
          <p:nvPr>
            <p:ph type="dt" sz="half" idx="10"/>
          </p:nvPr>
        </p:nvSpPr>
        <p:spPr/>
        <p:txBody>
          <a:bodyPr/>
          <a:lstStyle/>
          <a:p>
            <a:fld id="{EB712588-04B1-427B-82EE-E8DB90309F08}" type="datetimeFigureOut">
              <a:rPr lang="en-US" smtClean="0"/>
              <a:t>10/16/2023</a:t>
            </a:fld>
            <a:endParaRPr lang="en-US" dirty="0"/>
          </a:p>
        </p:txBody>
      </p:sp>
      <p:sp>
        <p:nvSpPr>
          <p:cNvPr id="6" name="Footer Placeholder 5">
            <a:extLst>
              <a:ext uri="{FF2B5EF4-FFF2-40B4-BE49-F238E27FC236}">
                <a16:creationId xmlns:a16="http://schemas.microsoft.com/office/drawing/2014/main" id="{980C920F-EE24-45AB-D6C2-5B259BC04C0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5A0CE2B-FC5B-846B-D4EA-4CDCFCF8C80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486995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81A9D-B122-EFBE-93EE-045CB43926A1}"/>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0FE28A-75B1-FD6C-CF22-71E069B9DB5D}"/>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F136F-69D0-9F92-8D2D-7C801B02F460}"/>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C6AE6D-D149-3FDC-E67A-7BE8AF21CD6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58FC68B-A0AC-7A6C-DF02-098FF91C6EF4}"/>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165C89-7430-6DEA-6838-F9B8AE3555B1}"/>
              </a:ext>
            </a:extLst>
          </p:cNvPr>
          <p:cNvSpPr>
            <a:spLocks noGrp="1"/>
          </p:cNvSpPr>
          <p:nvPr>
            <p:ph type="dt" sz="half" idx="10"/>
          </p:nvPr>
        </p:nvSpPr>
        <p:spPr/>
        <p:txBody>
          <a:bodyPr/>
          <a:lstStyle/>
          <a:p>
            <a:fld id="{B61BEF0D-F0BB-DE4B-95CE-6DB70DBA9567}" type="datetimeFigureOut">
              <a:rPr lang="en-US" smtClean="0"/>
              <a:pPr/>
              <a:t>10/16/2023</a:t>
            </a:fld>
            <a:endParaRPr lang="en-US" dirty="0"/>
          </a:p>
        </p:txBody>
      </p:sp>
      <p:sp>
        <p:nvSpPr>
          <p:cNvPr id="8" name="Footer Placeholder 7">
            <a:extLst>
              <a:ext uri="{FF2B5EF4-FFF2-40B4-BE49-F238E27FC236}">
                <a16:creationId xmlns:a16="http://schemas.microsoft.com/office/drawing/2014/main" id="{D3339114-E31A-D5F8-6481-1FFD05EB00B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F5C07D4-F8ED-5EC0-896A-96C6CF8FF7E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684943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06EC7-9E4F-99C7-731E-08A5950EDE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D9FDD4D-725B-2030-D5A2-B8A026A16C9E}"/>
              </a:ext>
            </a:extLst>
          </p:cNvPr>
          <p:cNvSpPr>
            <a:spLocks noGrp="1"/>
          </p:cNvSpPr>
          <p:nvPr>
            <p:ph type="dt" sz="half" idx="10"/>
          </p:nvPr>
        </p:nvSpPr>
        <p:spPr/>
        <p:txBody>
          <a:bodyPr/>
          <a:lstStyle/>
          <a:p>
            <a:fld id="{B61BEF0D-F0BB-DE4B-95CE-6DB70DBA9567}" type="datetimeFigureOut">
              <a:rPr lang="en-US" smtClean="0"/>
              <a:pPr/>
              <a:t>10/16/2023</a:t>
            </a:fld>
            <a:endParaRPr lang="en-US" dirty="0"/>
          </a:p>
        </p:txBody>
      </p:sp>
      <p:sp>
        <p:nvSpPr>
          <p:cNvPr id="4" name="Footer Placeholder 3">
            <a:extLst>
              <a:ext uri="{FF2B5EF4-FFF2-40B4-BE49-F238E27FC236}">
                <a16:creationId xmlns:a16="http://schemas.microsoft.com/office/drawing/2014/main" id="{18F34C47-22C9-FFCF-16E8-C1B9B880D7D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1172685-793C-FA2C-BE9B-A351505F4C0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829600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ED8EB5-FAE5-3A9C-380D-696D30C0AA92}"/>
              </a:ext>
            </a:extLst>
          </p:cNvPr>
          <p:cNvSpPr>
            <a:spLocks noGrp="1"/>
          </p:cNvSpPr>
          <p:nvPr>
            <p:ph type="dt" sz="half" idx="10"/>
          </p:nvPr>
        </p:nvSpPr>
        <p:spPr/>
        <p:txBody>
          <a:bodyPr/>
          <a:lstStyle/>
          <a:p>
            <a:fld id="{B61BEF0D-F0BB-DE4B-95CE-6DB70DBA9567}" type="datetimeFigureOut">
              <a:rPr lang="en-US" smtClean="0"/>
              <a:pPr/>
              <a:t>10/16/2023</a:t>
            </a:fld>
            <a:endParaRPr lang="en-US" dirty="0"/>
          </a:p>
        </p:txBody>
      </p:sp>
      <p:sp>
        <p:nvSpPr>
          <p:cNvPr id="3" name="Footer Placeholder 2">
            <a:extLst>
              <a:ext uri="{FF2B5EF4-FFF2-40B4-BE49-F238E27FC236}">
                <a16:creationId xmlns:a16="http://schemas.microsoft.com/office/drawing/2014/main" id="{40639588-274A-043F-77D5-134C810D3FB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D388874-B991-724A-84B2-0E48CA9422B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12359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C4515-A02F-1F5F-E6DE-1BA353E3B0D2}"/>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1AC22C-383B-B135-0E94-39C328939231}"/>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8B7B14-820F-0AE5-E01B-A2E13FF4108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E0158B0-AAB5-70E7-9F4B-6FCA5F72E71B}"/>
              </a:ext>
            </a:extLst>
          </p:cNvPr>
          <p:cNvSpPr>
            <a:spLocks noGrp="1"/>
          </p:cNvSpPr>
          <p:nvPr>
            <p:ph type="dt" sz="half" idx="10"/>
          </p:nvPr>
        </p:nvSpPr>
        <p:spPr/>
        <p:txBody>
          <a:bodyPr/>
          <a:lstStyle/>
          <a:p>
            <a:fld id="{42A54C80-263E-416B-A8E0-580EDEADCBDC}" type="datetimeFigureOut">
              <a:rPr lang="en-US" smtClean="0"/>
              <a:t>10/16/2023</a:t>
            </a:fld>
            <a:endParaRPr lang="en-US" dirty="0"/>
          </a:p>
        </p:txBody>
      </p:sp>
      <p:sp>
        <p:nvSpPr>
          <p:cNvPr id="6" name="Footer Placeholder 5">
            <a:extLst>
              <a:ext uri="{FF2B5EF4-FFF2-40B4-BE49-F238E27FC236}">
                <a16:creationId xmlns:a16="http://schemas.microsoft.com/office/drawing/2014/main" id="{C1BA8868-2254-C04F-5E33-116810177ED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D71A955-3572-14B3-0842-E353D8CBEEE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7249751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60365-6B48-6997-0741-EC2B0BD8A9C8}"/>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07E646-A9D2-356F-5E1A-EC50F35FD096}"/>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E1DA46EF-46A4-B216-03BA-F5638A07331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5B9147C-A57F-396F-00BA-8A0C0EA8A2AB}"/>
              </a:ext>
            </a:extLst>
          </p:cNvPr>
          <p:cNvSpPr>
            <a:spLocks noGrp="1"/>
          </p:cNvSpPr>
          <p:nvPr>
            <p:ph type="dt" sz="half" idx="10"/>
          </p:nvPr>
        </p:nvSpPr>
        <p:spPr/>
        <p:txBody>
          <a:bodyPr/>
          <a:lstStyle/>
          <a:p>
            <a:fld id="{B61BEF0D-F0BB-DE4B-95CE-6DB70DBA9567}" type="datetimeFigureOut">
              <a:rPr lang="en-US" smtClean="0"/>
              <a:pPr/>
              <a:t>10/16/2023</a:t>
            </a:fld>
            <a:endParaRPr lang="en-US" dirty="0"/>
          </a:p>
        </p:txBody>
      </p:sp>
      <p:sp>
        <p:nvSpPr>
          <p:cNvPr id="6" name="Footer Placeholder 5">
            <a:extLst>
              <a:ext uri="{FF2B5EF4-FFF2-40B4-BE49-F238E27FC236}">
                <a16:creationId xmlns:a16="http://schemas.microsoft.com/office/drawing/2014/main" id="{6705CAAB-9504-B3E6-01DB-FA7E163D2FC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7E558BC-0523-8297-80D0-ABB67F99F2B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7368236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85C3BE-8A00-D399-2840-0FBDCB239F26}"/>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00315A-26B3-D5E4-85FB-AAE5ECA9A4F6}"/>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761F9-48F3-1923-2B85-F3ADB67F6126}"/>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10/16/2023</a:t>
            </a:fld>
            <a:endParaRPr lang="en-US" dirty="0"/>
          </a:p>
        </p:txBody>
      </p:sp>
      <p:sp>
        <p:nvSpPr>
          <p:cNvPr id="5" name="Footer Placeholder 4">
            <a:extLst>
              <a:ext uri="{FF2B5EF4-FFF2-40B4-BE49-F238E27FC236}">
                <a16:creationId xmlns:a16="http://schemas.microsoft.com/office/drawing/2014/main" id="{724248F4-DCE6-0723-0CF9-C42F5A515912}"/>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37A9EDF-550D-77A3-D582-C13238D73B78}"/>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09723471"/>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6"/>
        <p:cNvGrpSpPr/>
        <p:nvPr/>
      </p:nvGrpSpPr>
      <p:grpSpPr>
        <a:xfrm>
          <a:off x="0" y="0"/>
          <a:ext cx="0" cy="0"/>
          <a:chOff x="0" y="0"/>
          <a:chExt cx="0" cy="0"/>
        </a:xfrm>
      </p:grpSpPr>
      <p:pic>
        <p:nvPicPr>
          <p:cNvPr id="70" name="Picture 69" descr="Network Technology Background">
            <a:extLst>
              <a:ext uri="{FF2B5EF4-FFF2-40B4-BE49-F238E27FC236}">
                <a16:creationId xmlns:a16="http://schemas.microsoft.com/office/drawing/2014/main" id="{18111A9E-3BCA-6584-05E4-4CAC36CC8D7F}"/>
              </a:ext>
            </a:extLst>
          </p:cNvPr>
          <p:cNvPicPr>
            <a:picLocks noChangeAspect="1"/>
          </p:cNvPicPr>
          <p:nvPr/>
        </p:nvPicPr>
        <p:blipFill rotWithShape="1">
          <a:blip r:embed="rId3"/>
          <a:srcRect b="3268"/>
          <a:stretch/>
        </p:blipFill>
        <p:spPr>
          <a:xfrm>
            <a:off x="20" y="-8796"/>
            <a:ext cx="9143980" cy="5152296"/>
          </a:xfrm>
          <a:prstGeom prst="rect">
            <a:avLst/>
          </a:prstGeom>
        </p:spPr>
      </p:pic>
      <p:sp>
        <p:nvSpPr>
          <p:cNvPr id="74" name="Rectangle 73">
            <a:extLst>
              <a:ext uri="{FF2B5EF4-FFF2-40B4-BE49-F238E27FC236}">
                <a16:creationId xmlns:a16="http://schemas.microsoft.com/office/drawing/2014/main" id="{53306540-870A-7346-8CFF-A1B08DE50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888672" y="-1106113"/>
            <a:ext cx="3366655" cy="9144000"/>
          </a:xfrm>
          <a:prstGeom prst="rect">
            <a:avLst/>
          </a:prstGeom>
          <a:gradFill>
            <a:gsLst>
              <a:gs pos="0">
                <a:srgbClr val="000000">
                  <a:alpha val="0"/>
                </a:srgbClr>
              </a:gs>
              <a:gs pos="98739">
                <a:srgbClr val="000000">
                  <a:alpha val="61000"/>
                </a:srgbClr>
              </a:gs>
              <a:gs pos="72000">
                <a:srgbClr val="000000">
                  <a:alpha val="43000"/>
                </a:srgbClr>
              </a:gs>
            </a:gsLst>
            <a:lin ang="10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Google Shape;67;p13"/>
          <p:cNvSpPr txBox="1">
            <a:spLocks noGrp="1"/>
          </p:cNvSpPr>
          <p:nvPr>
            <p:ph type="ctrTitle"/>
          </p:nvPr>
        </p:nvSpPr>
        <p:spPr>
          <a:xfrm>
            <a:off x="672083" y="2801436"/>
            <a:ext cx="6531181" cy="1435532"/>
          </a:xfrm>
          <a:prstGeom prst="rect">
            <a:avLst/>
          </a:prstGeom>
        </p:spPr>
        <p:txBody>
          <a:bodyPr spcFirstLastPara="1" lIns="91425" tIns="91425" rIns="91425" bIns="91425" anchorCtr="0">
            <a:normAutofit/>
          </a:bodyPr>
          <a:lstStyle/>
          <a:p>
            <a:pPr marL="0" lvl="0" indent="0" algn="l" rtl="0">
              <a:spcBef>
                <a:spcPts val="0"/>
              </a:spcBef>
              <a:spcAft>
                <a:spcPts val="0"/>
              </a:spcAft>
              <a:buNone/>
            </a:pPr>
            <a:r>
              <a:rPr lang="en-IN" sz="2700">
                <a:solidFill>
                  <a:srgbClr val="FFFFFF"/>
                </a:solidFill>
              </a:rPr>
              <a:t>Project 4</a:t>
            </a:r>
          </a:p>
        </p:txBody>
      </p:sp>
      <p:sp>
        <p:nvSpPr>
          <p:cNvPr id="68" name="Google Shape;68;p13"/>
          <p:cNvSpPr txBox="1">
            <a:spLocks noGrp="1"/>
          </p:cNvSpPr>
          <p:nvPr>
            <p:ph type="subTitle" idx="1"/>
          </p:nvPr>
        </p:nvSpPr>
        <p:spPr>
          <a:xfrm>
            <a:off x="672083" y="4242684"/>
            <a:ext cx="6531181" cy="581726"/>
          </a:xfrm>
          <a:prstGeom prst="rect">
            <a:avLst/>
          </a:prstGeom>
        </p:spPr>
        <p:txBody>
          <a:bodyPr spcFirstLastPara="1" lIns="91425" tIns="91425" rIns="91425" bIns="91425" anchorCtr="0">
            <a:normAutofit fontScale="92500" lnSpcReduction="10000"/>
          </a:bodyPr>
          <a:lstStyle/>
          <a:p>
            <a:pPr marL="0" lvl="0" indent="0" algn="l" rtl="0">
              <a:spcBef>
                <a:spcPts val="0"/>
              </a:spcBef>
              <a:spcAft>
                <a:spcPts val="600"/>
              </a:spcAft>
              <a:buNone/>
            </a:pPr>
            <a:r>
              <a:rPr lang="it-IT" sz="1100" dirty="0">
                <a:solidFill>
                  <a:srgbClr val="FFFFFF"/>
                </a:solidFill>
              </a:rPr>
              <a:t>EDA - Data science salaries 2020-2023</a:t>
            </a:r>
          </a:p>
          <a:p>
            <a:pPr marL="0" lvl="0" indent="0" algn="l" rtl="0">
              <a:spcBef>
                <a:spcPts val="0"/>
              </a:spcBef>
              <a:spcAft>
                <a:spcPts val="600"/>
              </a:spcAft>
              <a:buNone/>
            </a:pPr>
            <a:r>
              <a:rPr lang="it-IT" sz="1100" dirty="0">
                <a:solidFill>
                  <a:srgbClr val="FFFFFF"/>
                </a:solidFill>
              </a:rPr>
              <a:t>Nikhil Doye</a:t>
            </a:r>
          </a:p>
        </p:txBody>
      </p:sp>
      <p:grpSp>
        <p:nvGrpSpPr>
          <p:cNvPr id="76" name="Group 75">
            <a:extLst>
              <a:ext uri="{FF2B5EF4-FFF2-40B4-BE49-F238E27FC236}">
                <a16:creationId xmlns:a16="http://schemas.microsoft.com/office/drawing/2014/main" id="{A6A79260-DC16-1E89-E412-78DBD431A1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13168" y="3385"/>
            <a:ext cx="1880100" cy="1262540"/>
            <a:chOff x="9534627" y="4514"/>
            <a:chExt cx="2884678" cy="1937143"/>
          </a:xfrm>
        </p:grpSpPr>
        <p:sp>
          <p:nvSpPr>
            <p:cNvPr id="77" name="Freeform: Shape 76">
              <a:extLst>
                <a:ext uri="{FF2B5EF4-FFF2-40B4-BE49-F238E27FC236}">
                  <a16:creationId xmlns:a16="http://schemas.microsoft.com/office/drawing/2014/main" id="{121D6409-0F5D-2C86-7C2D-CD581A700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248279" flipH="1">
              <a:off x="11002552" y="1096525"/>
              <a:ext cx="1416753" cy="845132"/>
            </a:xfrm>
            <a:custGeom>
              <a:avLst/>
              <a:gdLst>
                <a:gd name="connsiteX0" fmla="*/ 0 w 1416753"/>
                <a:gd name="connsiteY0" fmla="*/ 623770 h 845132"/>
                <a:gd name="connsiteX1" fmla="*/ 375766 w 1416753"/>
                <a:gd name="connsiteY1" fmla="*/ 720266 h 845132"/>
                <a:gd name="connsiteX2" fmla="*/ 979113 w 1416753"/>
                <a:gd name="connsiteY2" fmla="*/ 845132 h 845132"/>
                <a:gd name="connsiteX3" fmla="*/ 1416753 w 1416753"/>
                <a:gd name="connsiteY3" fmla="*/ 338205 h 845132"/>
                <a:gd name="connsiteX4" fmla="*/ 1382623 w 1416753"/>
                <a:gd name="connsiteY4" fmla="*/ 291276 h 845132"/>
                <a:gd name="connsiteX5" fmla="*/ 1205515 w 1416753"/>
                <a:gd name="connsiteY5" fmla="*/ 112415 h 845132"/>
                <a:gd name="connsiteX6" fmla="*/ 867275 w 1416753"/>
                <a:gd name="connsiteY6" fmla="*/ 157 h 845132"/>
                <a:gd name="connsiteX7" fmla="*/ 386071 w 1416753"/>
                <a:gd name="connsiteY7" fmla="*/ 95930 h 845132"/>
                <a:gd name="connsiteX8" fmla="*/ 107879 w 1416753"/>
                <a:gd name="connsiteY8" fmla="*/ 390877 h 845132"/>
                <a:gd name="connsiteX9" fmla="*/ 0 w 1416753"/>
                <a:gd name="connsiteY9" fmla="*/ 623770 h 845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6753" h="845132">
                  <a:moveTo>
                    <a:pt x="0" y="623770"/>
                  </a:moveTo>
                  <a:cubicBezTo>
                    <a:pt x="121532" y="654592"/>
                    <a:pt x="234160" y="689669"/>
                    <a:pt x="375766" y="720266"/>
                  </a:cubicBezTo>
                  <a:lnTo>
                    <a:pt x="979113" y="845132"/>
                  </a:lnTo>
                  <a:lnTo>
                    <a:pt x="1416753" y="338205"/>
                  </a:lnTo>
                  <a:lnTo>
                    <a:pt x="1382623" y="291276"/>
                  </a:lnTo>
                  <a:cubicBezTo>
                    <a:pt x="1332671" y="227450"/>
                    <a:pt x="1275038" y="165108"/>
                    <a:pt x="1205515" y="112415"/>
                  </a:cubicBezTo>
                  <a:cubicBezTo>
                    <a:pt x="1159167" y="77287"/>
                    <a:pt x="1003849" y="2905"/>
                    <a:pt x="867275" y="157"/>
                  </a:cubicBezTo>
                  <a:cubicBezTo>
                    <a:pt x="730700" y="-2591"/>
                    <a:pt x="512636" y="30810"/>
                    <a:pt x="386071" y="95930"/>
                  </a:cubicBezTo>
                  <a:cubicBezTo>
                    <a:pt x="259506" y="161051"/>
                    <a:pt x="165229" y="266255"/>
                    <a:pt x="107879" y="390877"/>
                  </a:cubicBezTo>
                  <a:cubicBezTo>
                    <a:pt x="85997" y="439158"/>
                    <a:pt x="10951" y="584952"/>
                    <a:pt x="0" y="623770"/>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27FEF39C-B200-AB91-50E5-AA69C0462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248279" flipH="1">
              <a:off x="11002552" y="1096525"/>
              <a:ext cx="1416753" cy="845132"/>
            </a:xfrm>
            <a:custGeom>
              <a:avLst/>
              <a:gdLst>
                <a:gd name="connsiteX0" fmla="*/ 0 w 1416753"/>
                <a:gd name="connsiteY0" fmla="*/ 623770 h 845132"/>
                <a:gd name="connsiteX1" fmla="*/ 375767 w 1416753"/>
                <a:gd name="connsiteY1" fmla="*/ 720266 h 845132"/>
                <a:gd name="connsiteX2" fmla="*/ 979113 w 1416753"/>
                <a:gd name="connsiteY2" fmla="*/ 845132 h 845132"/>
                <a:gd name="connsiteX3" fmla="*/ 1416753 w 1416753"/>
                <a:gd name="connsiteY3" fmla="*/ 338205 h 845132"/>
                <a:gd name="connsiteX4" fmla="*/ 1382623 w 1416753"/>
                <a:gd name="connsiteY4" fmla="*/ 291276 h 845132"/>
                <a:gd name="connsiteX5" fmla="*/ 1205515 w 1416753"/>
                <a:gd name="connsiteY5" fmla="*/ 112415 h 845132"/>
                <a:gd name="connsiteX6" fmla="*/ 867275 w 1416753"/>
                <a:gd name="connsiteY6" fmla="*/ 157 h 845132"/>
                <a:gd name="connsiteX7" fmla="*/ 386071 w 1416753"/>
                <a:gd name="connsiteY7" fmla="*/ 95930 h 845132"/>
                <a:gd name="connsiteX8" fmla="*/ 107879 w 1416753"/>
                <a:gd name="connsiteY8" fmla="*/ 390877 h 845132"/>
                <a:gd name="connsiteX9" fmla="*/ 0 w 1416753"/>
                <a:gd name="connsiteY9" fmla="*/ 623770 h 845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6753" h="845132">
                  <a:moveTo>
                    <a:pt x="0" y="623770"/>
                  </a:moveTo>
                  <a:cubicBezTo>
                    <a:pt x="121532" y="654592"/>
                    <a:pt x="234160" y="689669"/>
                    <a:pt x="375767" y="720266"/>
                  </a:cubicBezTo>
                  <a:lnTo>
                    <a:pt x="979113" y="845132"/>
                  </a:lnTo>
                  <a:lnTo>
                    <a:pt x="1416753" y="338205"/>
                  </a:lnTo>
                  <a:lnTo>
                    <a:pt x="1382623" y="291276"/>
                  </a:lnTo>
                  <a:cubicBezTo>
                    <a:pt x="1332671" y="227450"/>
                    <a:pt x="1275038" y="165108"/>
                    <a:pt x="1205515" y="112415"/>
                  </a:cubicBezTo>
                  <a:cubicBezTo>
                    <a:pt x="1159167" y="77287"/>
                    <a:pt x="1003849" y="2905"/>
                    <a:pt x="867275" y="157"/>
                  </a:cubicBezTo>
                  <a:cubicBezTo>
                    <a:pt x="730700" y="-2591"/>
                    <a:pt x="512637" y="30809"/>
                    <a:pt x="386071" y="95930"/>
                  </a:cubicBezTo>
                  <a:cubicBezTo>
                    <a:pt x="259506" y="161051"/>
                    <a:pt x="165229" y="266254"/>
                    <a:pt x="107879" y="390877"/>
                  </a:cubicBezTo>
                  <a:cubicBezTo>
                    <a:pt x="85997" y="439158"/>
                    <a:pt x="10951" y="584952"/>
                    <a:pt x="0" y="623770"/>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C0F57CAB-3859-C6CD-2A74-2FE32FF2C5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5061467">
              <a:off x="10003253" y="-464112"/>
              <a:ext cx="1000157" cy="1937410"/>
            </a:xfrm>
            <a:custGeom>
              <a:avLst/>
              <a:gdLst>
                <a:gd name="connsiteX0" fmla="*/ 1000157 w 1000157"/>
                <a:gd name="connsiteY0" fmla="*/ 1102232 h 1937410"/>
                <a:gd name="connsiteX1" fmla="*/ 890809 w 1000157"/>
                <a:gd name="connsiteY1" fmla="*/ 1420244 h 1937410"/>
                <a:gd name="connsiteX2" fmla="*/ 830886 w 1000157"/>
                <a:gd name="connsiteY2" fmla="*/ 1430049 h 1937410"/>
                <a:gd name="connsiteX3" fmla="*/ 625381 w 1000157"/>
                <a:gd name="connsiteY3" fmla="*/ 1421725 h 1937410"/>
                <a:gd name="connsiteX4" fmla="*/ 394115 w 1000157"/>
                <a:gd name="connsiteY4" fmla="*/ 1353020 h 1937410"/>
                <a:gd name="connsiteX5" fmla="*/ 227806 w 1000157"/>
                <a:gd name="connsiteY5" fmla="*/ 1262595 h 1937410"/>
                <a:gd name="connsiteX6" fmla="*/ 222077 w 1000157"/>
                <a:gd name="connsiteY6" fmla="*/ 1293937 h 1937410"/>
                <a:gd name="connsiteX7" fmla="*/ 257021 w 1000157"/>
                <a:gd name="connsiteY7" fmla="*/ 1521425 h 1937410"/>
                <a:gd name="connsiteX8" fmla="*/ 329718 w 1000157"/>
                <a:gd name="connsiteY8" fmla="*/ 1788932 h 1937410"/>
                <a:gd name="connsiteX9" fmla="*/ 358171 w 1000157"/>
                <a:gd name="connsiteY9" fmla="*/ 1866810 h 1937410"/>
                <a:gd name="connsiteX10" fmla="*/ 162274 w 1000157"/>
                <a:gd name="connsiteY10" fmla="*/ 1937410 h 1937410"/>
                <a:gd name="connsiteX11" fmla="*/ 40999 w 1000157"/>
                <a:gd name="connsiteY11" fmla="*/ 1530780 h 1937410"/>
                <a:gd name="connsiteX12" fmla="*/ 130 w 1000157"/>
                <a:gd name="connsiteY12" fmla="*/ 1094879 h 1937410"/>
                <a:gd name="connsiteX13" fmla="*/ 77747 w 1000157"/>
                <a:gd name="connsiteY13" fmla="*/ 588060 h 1937410"/>
                <a:gd name="connsiteX14" fmla="*/ 199588 w 1000157"/>
                <a:gd name="connsiteY14" fmla="*/ 280523 h 1937410"/>
                <a:gd name="connsiteX15" fmla="*/ 306776 w 1000157"/>
                <a:gd name="connsiteY15" fmla="*/ 111727 h 1937410"/>
                <a:gd name="connsiteX16" fmla="*/ 416130 w 1000157"/>
                <a:gd name="connsiteY16" fmla="*/ 0 h 1937410"/>
                <a:gd name="connsiteX17" fmla="*/ 493343 w 1000157"/>
                <a:gd name="connsiteY17" fmla="*/ 215052 h 1937410"/>
                <a:gd name="connsiteX18" fmla="*/ 488736 w 1000157"/>
                <a:gd name="connsiteY18" fmla="*/ 439153 h 1937410"/>
                <a:gd name="connsiteX19" fmla="*/ 374038 w 1000157"/>
                <a:gd name="connsiteY19" fmla="*/ 651386 h 1937410"/>
                <a:gd name="connsiteX20" fmla="*/ 375640 w 1000157"/>
                <a:gd name="connsiteY20" fmla="*/ 679923 h 1937410"/>
                <a:gd name="connsiteX21" fmla="*/ 646830 w 1000157"/>
                <a:gd name="connsiteY21" fmla="*/ 526786 h 1937410"/>
                <a:gd name="connsiteX22" fmla="*/ 965722 w 1000157"/>
                <a:gd name="connsiteY22" fmla="*/ 454195 h 1937410"/>
                <a:gd name="connsiteX23" fmla="*/ 973884 w 1000157"/>
                <a:gd name="connsiteY23" fmla="*/ 458787 h 1937410"/>
                <a:gd name="connsiteX24" fmla="*/ 933346 w 1000157"/>
                <a:gd name="connsiteY24" fmla="*/ 595705 h 1937410"/>
                <a:gd name="connsiteX25" fmla="*/ 790087 w 1000157"/>
                <a:gd name="connsiteY25" fmla="*/ 785667 h 1937410"/>
                <a:gd name="connsiteX26" fmla="*/ 608178 w 1000157"/>
                <a:gd name="connsiteY26" fmla="*/ 939447 h 1937410"/>
                <a:gd name="connsiteX27" fmla="*/ 386518 w 1000157"/>
                <a:gd name="connsiteY27" fmla="*/ 1057102 h 1937410"/>
                <a:gd name="connsiteX28" fmla="*/ 496842 w 1000157"/>
                <a:gd name="connsiteY28" fmla="*/ 1070816 h 1937410"/>
                <a:gd name="connsiteX29" fmla="*/ 845020 w 1000157"/>
                <a:gd name="connsiteY29" fmla="*/ 1072001 h 1937410"/>
                <a:gd name="connsiteX30" fmla="*/ 985924 w 1000157"/>
                <a:gd name="connsiteY30" fmla="*/ 1097986 h 193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0157" h="1937410">
                  <a:moveTo>
                    <a:pt x="1000157" y="1102232"/>
                  </a:moveTo>
                  <a:lnTo>
                    <a:pt x="890809" y="1420244"/>
                  </a:lnTo>
                  <a:lnTo>
                    <a:pt x="830886" y="1430049"/>
                  </a:lnTo>
                  <a:cubicBezTo>
                    <a:pt x="753449" y="1439654"/>
                    <a:pt x="698175" y="1434563"/>
                    <a:pt x="625381" y="1421725"/>
                  </a:cubicBezTo>
                  <a:cubicBezTo>
                    <a:pt x="552586" y="1408887"/>
                    <a:pt x="460377" y="1379541"/>
                    <a:pt x="394115" y="1353020"/>
                  </a:cubicBezTo>
                  <a:cubicBezTo>
                    <a:pt x="327853" y="1326498"/>
                    <a:pt x="238957" y="1270351"/>
                    <a:pt x="227806" y="1262595"/>
                  </a:cubicBezTo>
                  <a:cubicBezTo>
                    <a:pt x="216655" y="1254837"/>
                    <a:pt x="217208" y="1250799"/>
                    <a:pt x="222077" y="1293937"/>
                  </a:cubicBezTo>
                  <a:cubicBezTo>
                    <a:pt x="226946" y="1337076"/>
                    <a:pt x="239081" y="1438925"/>
                    <a:pt x="257021" y="1521425"/>
                  </a:cubicBezTo>
                  <a:cubicBezTo>
                    <a:pt x="274961" y="1603924"/>
                    <a:pt x="302922" y="1709752"/>
                    <a:pt x="329718" y="1788932"/>
                  </a:cubicBezTo>
                  <a:lnTo>
                    <a:pt x="358171" y="1866810"/>
                  </a:lnTo>
                  <a:cubicBezTo>
                    <a:pt x="306835" y="1903850"/>
                    <a:pt x="211687" y="1922195"/>
                    <a:pt x="162274" y="1937410"/>
                  </a:cubicBezTo>
                  <a:cubicBezTo>
                    <a:pt x="110713" y="1802684"/>
                    <a:pt x="68023" y="1671202"/>
                    <a:pt x="40999" y="1530780"/>
                  </a:cubicBezTo>
                  <a:cubicBezTo>
                    <a:pt x="13975" y="1390358"/>
                    <a:pt x="-1594" y="1249608"/>
                    <a:pt x="130" y="1094879"/>
                  </a:cubicBezTo>
                  <a:cubicBezTo>
                    <a:pt x="1852" y="940150"/>
                    <a:pt x="44504" y="723786"/>
                    <a:pt x="77747" y="588060"/>
                  </a:cubicBezTo>
                  <a:cubicBezTo>
                    <a:pt x="110990" y="452334"/>
                    <a:pt x="161416" y="359911"/>
                    <a:pt x="199588" y="280523"/>
                  </a:cubicBezTo>
                  <a:cubicBezTo>
                    <a:pt x="237760" y="201134"/>
                    <a:pt x="268654" y="158777"/>
                    <a:pt x="306776" y="111727"/>
                  </a:cubicBezTo>
                  <a:cubicBezTo>
                    <a:pt x="340133" y="70559"/>
                    <a:pt x="385416" y="11405"/>
                    <a:pt x="416130" y="0"/>
                  </a:cubicBezTo>
                  <a:cubicBezTo>
                    <a:pt x="459534" y="74707"/>
                    <a:pt x="477949" y="136046"/>
                    <a:pt x="493343" y="215052"/>
                  </a:cubicBezTo>
                  <a:cubicBezTo>
                    <a:pt x="505787" y="309500"/>
                    <a:pt x="505983" y="354742"/>
                    <a:pt x="488736" y="439153"/>
                  </a:cubicBezTo>
                  <a:cubicBezTo>
                    <a:pt x="471153" y="525202"/>
                    <a:pt x="392887" y="611257"/>
                    <a:pt x="374038" y="651386"/>
                  </a:cubicBezTo>
                  <a:cubicBezTo>
                    <a:pt x="355188" y="691514"/>
                    <a:pt x="330175" y="700690"/>
                    <a:pt x="375640" y="679923"/>
                  </a:cubicBezTo>
                  <a:cubicBezTo>
                    <a:pt x="421105" y="659158"/>
                    <a:pt x="548483" y="564408"/>
                    <a:pt x="646830" y="526786"/>
                  </a:cubicBezTo>
                  <a:cubicBezTo>
                    <a:pt x="745176" y="489165"/>
                    <a:pt x="936630" y="451491"/>
                    <a:pt x="965722" y="454195"/>
                  </a:cubicBezTo>
                  <a:cubicBezTo>
                    <a:pt x="969359" y="454533"/>
                    <a:pt x="972038" y="456135"/>
                    <a:pt x="973884" y="458787"/>
                  </a:cubicBezTo>
                  <a:cubicBezTo>
                    <a:pt x="986811" y="477348"/>
                    <a:pt x="958960" y="547365"/>
                    <a:pt x="933346" y="595705"/>
                  </a:cubicBezTo>
                  <a:cubicBezTo>
                    <a:pt x="904074" y="650950"/>
                    <a:pt x="844282" y="728377"/>
                    <a:pt x="790087" y="785667"/>
                  </a:cubicBezTo>
                  <a:cubicBezTo>
                    <a:pt x="735893" y="842958"/>
                    <a:pt x="675440" y="894207"/>
                    <a:pt x="608178" y="939447"/>
                  </a:cubicBezTo>
                  <a:cubicBezTo>
                    <a:pt x="540917" y="984686"/>
                    <a:pt x="392691" y="1049620"/>
                    <a:pt x="386518" y="1057102"/>
                  </a:cubicBezTo>
                  <a:cubicBezTo>
                    <a:pt x="380344" y="1064584"/>
                    <a:pt x="420424" y="1068334"/>
                    <a:pt x="496842" y="1070816"/>
                  </a:cubicBezTo>
                  <a:cubicBezTo>
                    <a:pt x="573259" y="1073299"/>
                    <a:pt x="743805" y="1061595"/>
                    <a:pt x="845020" y="1072001"/>
                  </a:cubicBezTo>
                  <a:cubicBezTo>
                    <a:pt x="895627" y="1077203"/>
                    <a:pt x="942667" y="1086821"/>
                    <a:pt x="985924" y="1097986"/>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3647B7B6-B12B-DDFA-E170-0805D756F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478977">
              <a:off x="10058270" y="1322265"/>
              <a:ext cx="351312" cy="354664"/>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760044"/>
                <a:gd name="connsiteY0" fmla="*/ 300 h 4964247"/>
                <a:gd name="connsiteX1" fmla="*/ 3813909 w 4760044"/>
                <a:gd name="connsiteY1" fmla="*/ 619239 h 4964247"/>
                <a:gd name="connsiteX2" fmla="*/ 4735908 w 4760044"/>
                <a:gd name="connsiteY2" fmla="*/ 1906206 h 4964247"/>
                <a:gd name="connsiteX3" fmla="*/ 4451030 w 4760044"/>
                <a:gd name="connsiteY3" fmla="*/ 3809387 h 4964247"/>
                <a:gd name="connsiteX4" fmla="*/ 3419865 w 4760044"/>
                <a:gd name="connsiteY4" fmla="*/ 4845155 h 4964247"/>
                <a:gd name="connsiteX5" fmla="*/ 1074535 w 4760044"/>
                <a:gd name="connsiteY5" fmla="*/ 4657536 h 4964247"/>
                <a:gd name="connsiteX6" fmla="*/ 33359 w 4760044"/>
                <a:gd name="connsiteY6" fmla="*/ 2995965 h 4964247"/>
                <a:gd name="connsiteX7" fmla="*/ 592137 w 4760044"/>
                <a:gd name="connsiteY7" fmla="*/ 806156 h 4964247"/>
                <a:gd name="connsiteX8" fmla="*/ 2649000 w 4760044"/>
                <a:gd name="connsiteY8" fmla="*/ 300 h 4964247"/>
                <a:gd name="connsiteX0" fmla="*/ 2649000 w 4849477"/>
                <a:gd name="connsiteY0" fmla="*/ -2 h 4963945"/>
                <a:gd name="connsiteX1" fmla="*/ 4735908 w 4849477"/>
                <a:gd name="connsiteY1" fmla="*/ 1905904 h 4963945"/>
                <a:gd name="connsiteX2" fmla="*/ 4451030 w 4849477"/>
                <a:gd name="connsiteY2" fmla="*/ 3809085 h 4963945"/>
                <a:gd name="connsiteX3" fmla="*/ 3419865 w 4849477"/>
                <a:gd name="connsiteY3" fmla="*/ 4844853 h 4963945"/>
                <a:gd name="connsiteX4" fmla="*/ 1074535 w 4849477"/>
                <a:gd name="connsiteY4" fmla="*/ 4657234 h 4963945"/>
                <a:gd name="connsiteX5" fmla="*/ 33359 w 4849477"/>
                <a:gd name="connsiteY5" fmla="*/ 2995663 h 4963945"/>
                <a:gd name="connsiteX6" fmla="*/ 592137 w 4849477"/>
                <a:gd name="connsiteY6" fmla="*/ 805854 h 4963945"/>
                <a:gd name="connsiteX7" fmla="*/ 2649000 w 4849477"/>
                <a:gd name="connsiteY7" fmla="*/ -2 h 4963945"/>
                <a:gd name="connsiteX0" fmla="*/ 2649000 w 4859466"/>
                <a:gd name="connsiteY0" fmla="*/ -2 h 5536260"/>
                <a:gd name="connsiteX1" fmla="*/ 4735908 w 4859466"/>
                <a:gd name="connsiteY1" fmla="*/ 1905904 h 5536260"/>
                <a:gd name="connsiteX2" fmla="*/ 4451030 w 4859466"/>
                <a:gd name="connsiteY2" fmla="*/ 3809085 h 5536260"/>
                <a:gd name="connsiteX3" fmla="*/ 3067466 w 4859466"/>
                <a:gd name="connsiteY3" fmla="*/ 5491001 h 5536260"/>
                <a:gd name="connsiteX4" fmla="*/ 1074535 w 4859466"/>
                <a:gd name="connsiteY4" fmla="*/ 4657234 h 5536260"/>
                <a:gd name="connsiteX5" fmla="*/ 33359 w 4859466"/>
                <a:gd name="connsiteY5" fmla="*/ 2995663 h 5536260"/>
                <a:gd name="connsiteX6" fmla="*/ 592137 w 4859466"/>
                <a:gd name="connsiteY6" fmla="*/ 805854 h 5536260"/>
                <a:gd name="connsiteX7" fmla="*/ 2649000 w 4859466"/>
                <a:gd name="connsiteY7" fmla="*/ -2 h 5536260"/>
                <a:gd name="connsiteX0" fmla="*/ 2780481 w 4861205"/>
                <a:gd name="connsiteY0" fmla="*/ -2 h 5864449"/>
                <a:gd name="connsiteX1" fmla="*/ 4737647 w 4861205"/>
                <a:gd name="connsiteY1" fmla="*/ 2234093 h 5864449"/>
                <a:gd name="connsiteX2" fmla="*/ 4452769 w 4861205"/>
                <a:gd name="connsiteY2" fmla="*/ 4137274 h 5864449"/>
                <a:gd name="connsiteX3" fmla="*/ 3069205 w 4861205"/>
                <a:gd name="connsiteY3" fmla="*/ 5819190 h 5864449"/>
                <a:gd name="connsiteX4" fmla="*/ 1076274 w 4861205"/>
                <a:gd name="connsiteY4" fmla="*/ 4985423 h 5864449"/>
                <a:gd name="connsiteX5" fmla="*/ 35098 w 4861205"/>
                <a:gd name="connsiteY5" fmla="*/ 3323852 h 5864449"/>
                <a:gd name="connsiteX6" fmla="*/ 593876 w 4861205"/>
                <a:gd name="connsiteY6" fmla="*/ 1134043 h 5864449"/>
                <a:gd name="connsiteX7" fmla="*/ 2780481 w 4861205"/>
                <a:gd name="connsiteY7" fmla="*/ -2 h 5864449"/>
                <a:gd name="connsiteX0" fmla="*/ 2289077 w 4369801"/>
                <a:gd name="connsiteY0" fmla="*/ -2 h 5893101"/>
                <a:gd name="connsiteX1" fmla="*/ 4246243 w 4369801"/>
                <a:gd name="connsiteY1" fmla="*/ 2234093 h 5893101"/>
                <a:gd name="connsiteX2" fmla="*/ 3961365 w 4369801"/>
                <a:gd name="connsiteY2" fmla="*/ 4137274 h 5893101"/>
                <a:gd name="connsiteX3" fmla="*/ 2577801 w 4369801"/>
                <a:gd name="connsiteY3" fmla="*/ 5819190 h 5893101"/>
                <a:gd name="connsiteX4" fmla="*/ 584870 w 4369801"/>
                <a:gd name="connsiteY4" fmla="*/ 4985423 h 5893101"/>
                <a:gd name="connsiteX5" fmla="*/ 102472 w 4369801"/>
                <a:gd name="connsiteY5" fmla="*/ 1134043 h 5893101"/>
                <a:gd name="connsiteX6" fmla="*/ 2289077 w 4369801"/>
                <a:gd name="connsiteY6" fmla="*/ -2 h 5893101"/>
                <a:gd name="connsiteX0" fmla="*/ 2352777 w 4433501"/>
                <a:gd name="connsiteY0" fmla="*/ -2 h 5854124"/>
                <a:gd name="connsiteX1" fmla="*/ 4309943 w 4433501"/>
                <a:gd name="connsiteY1" fmla="*/ 2234093 h 5854124"/>
                <a:gd name="connsiteX2" fmla="*/ 4025065 w 4433501"/>
                <a:gd name="connsiteY2" fmla="*/ 4137274 h 5854124"/>
                <a:gd name="connsiteX3" fmla="*/ 2641501 w 4433501"/>
                <a:gd name="connsiteY3" fmla="*/ 5819190 h 5854124"/>
                <a:gd name="connsiteX4" fmla="*/ 430809 w 4433501"/>
                <a:gd name="connsiteY4" fmla="*/ 4389642 h 5854124"/>
                <a:gd name="connsiteX5" fmla="*/ 166172 w 4433501"/>
                <a:gd name="connsiteY5" fmla="*/ 1134043 h 5854124"/>
                <a:gd name="connsiteX6" fmla="*/ 2352777 w 4433501"/>
                <a:gd name="connsiteY6" fmla="*/ -2 h 5854124"/>
                <a:gd name="connsiteX0" fmla="*/ 2193618 w 4274342"/>
                <a:gd name="connsiteY0" fmla="*/ -2 h 5850779"/>
                <a:gd name="connsiteX1" fmla="*/ 4150784 w 4274342"/>
                <a:gd name="connsiteY1" fmla="*/ 2234093 h 5850779"/>
                <a:gd name="connsiteX2" fmla="*/ 3865906 w 4274342"/>
                <a:gd name="connsiteY2" fmla="*/ 4137274 h 5850779"/>
                <a:gd name="connsiteX3" fmla="*/ 2482342 w 4274342"/>
                <a:gd name="connsiteY3" fmla="*/ 5819190 h 5850779"/>
                <a:gd name="connsiteX4" fmla="*/ 271650 w 4274342"/>
                <a:gd name="connsiteY4" fmla="*/ 4389642 h 5850779"/>
                <a:gd name="connsiteX5" fmla="*/ 247914 w 4274342"/>
                <a:gd name="connsiteY5" fmla="*/ 1846756 h 5850779"/>
                <a:gd name="connsiteX6" fmla="*/ 2193618 w 4274342"/>
                <a:gd name="connsiteY6" fmla="*/ -2 h 5850779"/>
                <a:gd name="connsiteX0" fmla="*/ 1967294 w 4267345"/>
                <a:gd name="connsiteY0" fmla="*/ -3 h 5416782"/>
                <a:gd name="connsiteX1" fmla="*/ 4137681 w 4267345"/>
                <a:gd name="connsiteY1" fmla="*/ 1800096 h 5416782"/>
                <a:gd name="connsiteX2" fmla="*/ 3852803 w 4267345"/>
                <a:gd name="connsiteY2" fmla="*/ 3703277 h 5416782"/>
                <a:gd name="connsiteX3" fmla="*/ 2469239 w 4267345"/>
                <a:gd name="connsiteY3" fmla="*/ 5385193 h 5416782"/>
                <a:gd name="connsiteX4" fmla="*/ 258547 w 4267345"/>
                <a:gd name="connsiteY4" fmla="*/ 3955645 h 5416782"/>
                <a:gd name="connsiteX5" fmla="*/ 234811 w 4267345"/>
                <a:gd name="connsiteY5" fmla="*/ 1412759 h 5416782"/>
                <a:gd name="connsiteX6" fmla="*/ 1967294 w 4267345"/>
                <a:gd name="connsiteY6" fmla="*/ -3 h 5416782"/>
                <a:gd name="connsiteX0" fmla="*/ 1967294 w 3964997"/>
                <a:gd name="connsiteY0" fmla="*/ -3 h 5416782"/>
                <a:gd name="connsiteX1" fmla="*/ 3668011 w 3964997"/>
                <a:gd name="connsiteY1" fmla="*/ 1478862 h 5416782"/>
                <a:gd name="connsiteX2" fmla="*/ 3852803 w 3964997"/>
                <a:gd name="connsiteY2" fmla="*/ 3703277 h 5416782"/>
                <a:gd name="connsiteX3" fmla="*/ 2469239 w 3964997"/>
                <a:gd name="connsiteY3" fmla="*/ 5385193 h 5416782"/>
                <a:gd name="connsiteX4" fmla="*/ 258547 w 3964997"/>
                <a:gd name="connsiteY4" fmla="*/ 3955645 h 5416782"/>
                <a:gd name="connsiteX5" fmla="*/ 234811 w 3964997"/>
                <a:gd name="connsiteY5" fmla="*/ 1412759 h 5416782"/>
                <a:gd name="connsiteX6" fmla="*/ 1967294 w 3964997"/>
                <a:gd name="connsiteY6" fmla="*/ -3 h 5416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4997" h="5416782">
                  <a:moveTo>
                    <a:pt x="1967294" y="-3"/>
                  </a:moveTo>
                  <a:cubicBezTo>
                    <a:pt x="2657922" y="183339"/>
                    <a:pt x="3353760" y="861649"/>
                    <a:pt x="3668011" y="1478862"/>
                  </a:cubicBezTo>
                  <a:cubicBezTo>
                    <a:pt x="3982262" y="2096075"/>
                    <a:pt x="4052598" y="3052222"/>
                    <a:pt x="3852803" y="3703277"/>
                  </a:cubicBezTo>
                  <a:cubicBezTo>
                    <a:pt x="3653008" y="4354332"/>
                    <a:pt x="2782065" y="5270224"/>
                    <a:pt x="2469239" y="5385193"/>
                  </a:cubicBezTo>
                  <a:cubicBezTo>
                    <a:pt x="1758393" y="5606258"/>
                    <a:pt x="630952" y="4617717"/>
                    <a:pt x="258547" y="3955645"/>
                  </a:cubicBezTo>
                  <a:cubicBezTo>
                    <a:pt x="-113858" y="3293573"/>
                    <a:pt x="-49980" y="2072034"/>
                    <a:pt x="234811" y="1412759"/>
                  </a:cubicBezTo>
                  <a:cubicBezTo>
                    <a:pt x="519602" y="753484"/>
                    <a:pt x="1314621" y="30745"/>
                    <a:pt x="1967294" y="-3"/>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5"/>
        <p:cNvGrpSpPr/>
        <p:nvPr/>
      </p:nvGrpSpPr>
      <p:grpSpPr>
        <a:xfrm>
          <a:off x="0" y="0"/>
          <a:ext cx="0" cy="0"/>
          <a:chOff x="0" y="0"/>
          <a:chExt cx="0" cy="0"/>
        </a:xfrm>
      </p:grpSpPr>
      <p:sp useBgFill="1">
        <p:nvSpPr>
          <p:cNvPr id="123" name="Rectangle 122">
            <a:extLst>
              <a:ext uri="{FF2B5EF4-FFF2-40B4-BE49-F238E27FC236}">
                <a16:creationId xmlns:a16="http://schemas.microsoft.com/office/drawing/2014/main" id="{736CAB1F-557E-4FA4-81CC-DC491EF8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51434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2"/>
            <a:ext cx="6078068" cy="5143178"/>
          </a:xfrm>
          <a:prstGeom prst="rect">
            <a:avLst/>
          </a:prstGeom>
          <a:gradFill>
            <a:gsLst>
              <a:gs pos="0">
                <a:schemeClr val="accent1">
                  <a:lumMod val="75000"/>
                </a:schemeClr>
              </a:gs>
              <a:gs pos="100000">
                <a:srgbClr val="00000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05688" y="470796"/>
            <a:ext cx="3266695" cy="6078069"/>
          </a:xfrm>
          <a:prstGeom prst="rect">
            <a:avLst/>
          </a:prstGeom>
          <a:gradFill>
            <a:gsLst>
              <a:gs pos="0">
                <a:schemeClr val="accent1">
                  <a:lumMod val="50000"/>
                </a:schemeClr>
              </a:gs>
              <a:gs pos="91000">
                <a:schemeClr val="tx2">
                  <a:lumMod val="50000"/>
                  <a:alpha val="1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0"/>
            <a:ext cx="5735168" cy="5143500"/>
          </a:xfrm>
          <a:prstGeom prst="rect">
            <a:avLst/>
          </a:prstGeom>
          <a:gradFill>
            <a:gsLst>
              <a:gs pos="41000">
                <a:schemeClr val="accent1">
                  <a:lumMod val="75000"/>
                  <a:alpha val="52000"/>
                </a:schemeClr>
              </a:gs>
              <a:gs pos="95000">
                <a:srgbClr val="000000">
                  <a:alpha val="68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55550980-2AB6-4DE5-86DD-064ADF160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875838"/>
            <a:ext cx="6068838" cy="3248577"/>
          </a:xfrm>
          <a:prstGeom prst="rect">
            <a:avLst/>
          </a:prstGeom>
          <a:gradFill>
            <a:gsLst>
              <a:gs pos="0">
                <a:srgbClr val="000000">
                  <a:alpha val="16000"/>
                </a:srgbClr>
              </a:gs>
              <a:gs pos="91000">
                <a:schemeClr val="accent1">
                  <a:alpha val="3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EDF4B167-8E82-4458-AE55-88B683EBF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696" y="-2"/>
            <a:ext cx="6068838" cy="5143499"/>
          </a:xfrm>
          <a:prstGeom prst="rect">
            <a:avLst/>
          </a:prstGeom>
          <a:gradFill>
            <a:gsLst>
              <a:gs pos="0">
                <a:schemeClr val="accent1">
                  <a:lumMod val="75000"/>
                  <a:alpha val="6000"/>
                </a:schemeClr>
              </a:gs>
              <a:gs pos="99000">
                <a:srgbClr val="000000">
                  <a:alpha val="57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576307" y="524975"/>
            <a:ext cx="3840944" cy="4093550"/>
          </a:xfrm>
          <a:prstGeom prst="ellipse">
            <a:avLst/>
          </a:prstGeom>
          <a:gradFill>
            <a:gsLst>
              <a:gs pos="3000">
                <a:schemeClr val="accent1">
                  <a:lumMod val="50000"/>
                  <a:alpha val="0"/>
                </a:schemeClr>
              </a:gs>
              <a:gs pos="100000">
                <a:schemeClr val="accent1">
                  <a:lumMod val="60000"/>
                  <a:lumOff val="40000"/>
                  <a:alpha val="17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Google Shape;116;p22"/>
          <p:cNvSpPr txBox="1">
            <a:spLocks noGrp="1"/>
          </p:cNvSpPr>
          <p:nvPr>
            <p:ph type="title"/>
          </p:nvPr>
        </p:nvSpPr>
        <p:spPr>
          <a:xfrm>
            <a:off x="876843" y="2190658"/>
            <a:ext cx="4389921" cy="2244432"/>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3600" dirty="0">
                <a:solidFill>
                  <a:srgbClr val="FFFFFF"/>
                </a:solidFill>
              </a:rPr>
              <a:t>References</a:t>
            </a:r>
            <a:br>
              <a:rPr lang="en-US" sz="3600" dirty="0">
                <a:solidFill>
                  <a:srgbClr val="FFFFFF"/>
                </a:solidFill>
              </a:rPr>
            </a:br>
            <a:r>
              <a:rPr lang="en-US" sz="3600" dirty="0">
                <a:solidFill>
                  <a:srgbClr val="FFFFFF"/>
                </a:solidFill>
              </a:rPr>
              <a:t>- R documentation</a:t>
            </a:r>
            <a:br>
              <a:rPr lang="en-US" sz="3600" dirty="0">
                <a:solidFill>
                  <a:srgbClr val="FFFFFF"/>
                </a:solidFill>
              </a:rPr>
            </a:br>
            <a:r>
              <a:rPr lang="en-US" sz="3600" dirty="0">
                <a:solidFill>
                  <a:srgbClr val="FFFFFF"/>
                </a:solidFill>
              </a:rPr>
              <a:t>- </a:t>
            </a:r>
          </a:p>
        </p:txBody>
      </p:sp>
      <p:pic>
        <p:nvPicPr>
          <p:cNvPr id="119" name="Picture 118" descr="Glasses on top of a book">
            <a:extLst>
              <a:ext uri="{FF2B5EF4-FFF2-40B4-BE49-F238E27FC236}">
                <a16:creationId xmlns:a16="http://schemas.microsoft.com/office/drawing/2014/main" id="{A5508757-1710-EF4F-0109-DDA83C454186}"/>
              </a:ext>
            </a:extLst>
          </p:cNvPr>
          <p:cNvPicPr>
            <a:picLocks noChangeAspect="1"/>
          </p:cNvPicPr>
          <p:nvPr/>
        </p:nvPicPr>
        <p:blipFill rotWithShape="1">
          <a:blip r:embed="rId3"/>
          <a:srcRect l="17531" r="42862" b="-2"/>
          <a:stretch/>
        </p:blipFill>
        <p:spPr>
          <a:xfrm>
            <a:off x="6078069" y="10"/>
            <a:ext cx="3074893" cy="51434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2"/>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2" name="Rectangle 8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125"/>
            <a:ext cx="9143999" cy="5143500"/>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76" y="-1125"/>
            <a:ext cx="6089949" cy="5143500"/>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7D0659F6-0853-468D-B1B2-44FDBE98B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54" y="-2250"/>
            <a:ext cx="9150948" cy="5144625"/>
          </a:xfrm>
          <a:prstGeom prst="rect">
            <a:avLst/>
          </a:prstGeom>
          <a:gradFill>
            <a:gsLst>
              <a:gs pos="0">
                <a:srgbClr val="000000">
                  <a:alpha val="71765"/>
                </a:srgbClr>
              </a:gs>
              <a:gs pos="100000">
                <a:schemeClr val="accent1">
                  <a:alpha val="24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58902" y="0"/>
            <a:ext cx="8788573" cy="5143500"/>
          </a:xfrm>
          <a:prstGeom prst="rect">
            <a:avLst/>
          </a:prstGeom>
          <a:gradFill>
            <a:gsLst>
              <a:gs pos="19000">
                <a:srgbClr val="000000">
                  <a:alpha val="62000"/>
                </a:srgbClr>
              </a:gs>
              <a:gs pos="100000">
                <a:schemeClr val="accent1">
                  <a:lumMod val="75000"/>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Google Shape;73;p14"/>
          <p:cNvSpPr txBox="1">
            <a:spLocks noGrp="1"/>
          </p:cNvSpPr>
          <p:nvPr>
            <p:ph type="title"/>
          </p:nvPr>
        </p:nvSpPr>
        <p:spPr>
          <a:xfrm>
            <a:off x="856979" y="420902"/>
            <a:ext cx="7449518" cy="874497"/>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sz="3600">
                <a:solidFill>
                  <a:srgbClr val="FFFFFF"/>
                </a:solidFill>
              </a:rPr>
              <a:t>Introduction</a:t>
            </a:r>
          </a:p>
        </p:txBody>
      </p:sp>
      <p:sp>
        <p:nvSpPr>
          <p:cNvPr id="90" name="Rectangle 89">
            <a:extLst>
              <a:ext uri="{FF2B5EF4-FFF2-40B4-BE49-F238E27FC236}">
                <a16:creationId xmlns:a16="http://schemas.microsoft.com/office/drawing/2014/main" id="{977ACDD7-882D-4B81-A213-84C82B96B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2166255"/>
            <a:ext cx="9152864" cy="2976119"/>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Google Shape;75;p14"/>
          <p:cNvPicPr preferRelativeResize="0"/>
          <p:nvPr/>
        </p:nvPicPr>
        <p:blipFill>
          <a:blip r:embed="rId3"/>
          <a:stretch>
            <a:fillRect/>
          </a:stretch>
        </p:blipFill>
        <p:spPr>
          <a:xfrm>
            <a:off x="1048747" y="1600318"/>
            <a:ext cx="3336807" cy="2426769"/>
          </a:xfrm>
          <a:prstGeom prst="rect">
            <a:avLst/>
          </a:prstGeom>
          <a:noFill/>
        </p:spPr>
      </p:pic>
      <p:pic>
        <p:nvPicPr>
          <p:cNvPr id="74" name="Google Shape;74;p14"/>
          <p:cNvPicPr preferRelativeResize="0"/>
          <p:nvPr/>
        </p:nvPicPr>
        <p:blipFill>
          <a:blip r:embed="rId4"/>
          <a:stretch>
            <a:fillRect/>
          </a:stretch>
        </p:blipFill>
        <p:spPr>
          <a:xfrm>
            <a:off x="4776889" y="1600200"/>
            <a:ext cx="3336968" cy="242688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9"/>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999963" y="-1999641"/>
            <a:ext cx="51435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5143179"/>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737118" y="-1264380"/>
            <a:ext cx="3670923"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Google Shape;80;p15"/>
          <p:cNvPicPr preferRelativeResize="0"/>
          <p:nvPr/>
        </p:nvPicPr>
        <p:blipFill>
          <a:blip r:embed="rId3"/>
          <a:stretch>
            <a:fillRect/>
          </a:stretch>
        </p:blipFill>
        <p:spPr>
          <a:xfrm>
            <a:off x="1507331" y="342900"/>
            <a:ext cx="6129337" cy="44577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4"/>
        <p:cNvGrpSpPr/>
        <p:nvPr/>
      </p:nvGrpSpPr>
      <p:grpSpPr>
        <a:xfrm>
          <a:off x="0" y="0"/>
          <a:ext cx="0" cy="0"/>
          <a:chOff x="0" y="0"/>
          <a:chExt cx="0" cy="0"/>
        </a:xfrm>
      </p:grpSpPr>
      <p:sp useBgFill="1">
        <p:nvSpPr>
          <p:cNvPr id="129" name="Rectangle 12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999963" y="-1999641"/>
            <a:ext cx="51435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5143179"/>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737118" y="-1264380"/>
            <a:ext cx="3670923"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colored squares and lines&#10;&#10;Description automatically generated with medium confidence">
            <a:extLst>
              <a:ext uri="{FF2B5EF4-FFF2-40B4-BE49-F238E27FC236}">
                <a16:creationId xmlns:a16="http://schemas.microsoft.com/office/drawing/2014/main" id="{C6AC882F-EA3A-A6B2-33B2-699EA9338A8F}"/>
              </a:ext>
            </a:extLst>
          </p:cNvPr>
          <p:cNvPicPr>
            <a:picLocks noChangeAspect="1"/>
          </p:cNvPicPr>
          <p:nvPr/>
        </p:nvPicPr>
        <p:blipFill>
          <a:blip r:embed="rId3"/>
          <a:stretch>
            <a:fillRect/>
          </a:stretch>
        </p:blipFill>
        <p:spPr>
          <a:xfrm>
            <a:off x="1508289" y="342900"/>
            <a:ext cx="6127422" cy="44577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9"/>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78886" y="479460"/>
            <a:ext cx="51435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94905" y="296405"/>
            <a:ext cx="4759657"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46680" y="2114225"/>
            <a:ext cx="1876484"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18752" y="639595"/>
            <a:ext cx="51435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614065" y="846373"/>
            <a:ext cx="3238727"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Google Shape;90;p17"/>
          <p:cNvSpPr txBox="1">
            <a:spLocks noGrp="1"/>
          </p:cNvSpPr>
          <p:nvPr>
            <p:ph type="title"/>
          </p:nvPr>
        </p:nvSpPr>
        <p:spPr>
          <a:xfrm>
            <a:off x="495031" y="668739"/>
            <a:ext cx="3309016" cy="2273043"/>
          </a:xfrm>
          <a:prstGeom prst="rect">
            <a:avLst/>
          </a:prstGeom>
        </p:spPr>
        <p:txBody>
          <a:bodyPr spcFirstLastPara="1" vert="horz" lIns="91440" tIns="45720" rIns="91440" bIns="45720" rtlCol="0" anchor="b" anchorCtr="0">
            <a:normAutofit/>
          </a:bodyPr>
          <a:lstStyle/>
          <a:p>
            <a:pPr marL="0" lvl="0" indent="0" algn="r" defTabSz="914400">
              <a:spcBef>
                <a:spcPct val="0"/>
              </a:spcBef>
              <a:spcAft>
                <a:spcPts val="0"/>
              </a:spcAft>
            </a:pPr>
            <a:r>
              <a:rPr lang="en-US" sz="3000" kern="1200">
                <a:solidFill>
                  <a:srgbClr val="FFFFFF"/>
                </a:solidFill>
                <a:latin typeface="+mj-lt"/>
                <a:ea typeface="+mj-ea"/>
                <a:cs typeface="+mj-cs"/>
              </a:rPr>
              <a:t>Job split according to experience</a:t>
            </a:r>
          </a:p>
        </p:txBody>
      </p:sp>
      <p:pic>
        <p:nvPicPr>
          <p:cNvPr id="91" name="Google Shape;91;p17"/>
          <p:cNvPicPr preferRelativeResize="0"/>
          <p:nvPr/>
        </p:nvPicPr>
        <p:blipFill>
          <a:blip r:embed="rId3"/>
          <a:stretch>
            <a:fillRect/>
          </a:stretch>
        </p:blipFill>
        <p:spPr>
          <a:xfrm>
            <a:off x="4572000" y="1025539"/>
            <a:ext cx="4206240" cy="305908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8950" y="0"/>
            <a:ext cx="6118093" cy="51435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5902" y="1379913"/>
            <a:ext cx="6118095" cy="3763265"/>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047384" y="-24848"/>
            <a:ext cx="5143499" cy="5192552"/>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Google Shape;96;p18"/>
          <p:cNvPicPr preferRelativeResize="0"/>
          <p:nvPr/>
        </p:nvPicPr>
        <p:blipFill>
          <a:blip r:embed="rId3"/>
          <a:stretch>
            <a:fillRect/>
          </a:stretch>
        </p:blipFill>
        <p:spPr>
          <a:xfrm>
            <a:off x="1507331" y="342900"/>
            <a:ext cx="6129337" cy="44577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0"/>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999963" y="-1999641"/>
            <a:ext cx="51435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5143179"/>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737118" y="-1264380"/>
            <a:ext cx="3670923"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Google Shape;101;p19"/>
          <p:cNvPicPr preferRelativeResize="0"/>
          <p:nvPr/>
        </p:nvPicPr>
        <p:blipFill>
          <a:blip r:embed="rId3"/>
          <a:stretch>
            <a:fillRect/>
          </a:stretch>
        </p:blipFill>
        <p:spPr>
          <a:xfrm>
            <a:off x="1507331" y="342900"/>
            <a:ext cx="6129337" cy="44577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5"/>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8950" y="0"/>
            <a:ext cx="6118093" cy="51435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5902" y="1379913"/>
            <a:ext cx="6118095" cy="3763265"/>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047384" y="-24848"/>
            <a:ext cx="5143499" cy="5192552"/>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DA2766F-08DD-032D-B7E3-18FF72DC6FA8}"/>
              </a:ext>
            </a:extLst>
          </p:cNvPr>
          <p:cNvPicPr>
            <a:picLocks noChangeAspect="1"/>
          </p:cNvPicPr>
          <p:nvPr/>
        </p:nvPicPr>
        <p:blipFill>
          <a:blip r:embed="rId3"/>
          <a:srcRect/>
          <a:stretch/>
        </p:blipFill>
        <p:spPr>
          <a:xfrm>
            <a:off x="1507331" y="342900"/>
            <a:ext cx="6129337" cy="4457699"/>
          </a:xfrm>
          <a:prstGeom prst="rect">
            <a:avLst/>
          </a:prstGeom>
        </p:spPr>
      </p:pic>
      <p:sp>
        <p:nvSpPr>
          <p:cNvPr id="2" name="AutoShape 2">
            <a:extLst>
              <a:ext uri="{FF2B5EF4-FFF2-40B4-BE49-F238E27FC236}">
                <a16:creationId xmlns:a16="http://schemas.microsoft.com/office/drawing/2014/main" id="{3CDCDE64-1C4A-8FAD-24C9-1BA5F3A343B6}"/>
              </a:ext>
            </a:extLst>
          </p:cNvPr>
          <p:cNvSpPr>
            <a:spLocks noChangeAspect="1" noChangeArrowheads="1"/>
          </p:cNvSpPr>
          <p:nvPr/>
        </p:nvSpPr>
        <p:spPr bwMode="auto">
          <a:xfrm>
            <a:off x="3298031" y="1347788"/>
            <a:ext cx="3088482" cy="30884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5"/>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8950" y="0"/>
            <a:ext cx="6118093" cy="51435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5902" y="1379913"/>
            <a:ext cx="6118095" cy="3763265"/>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047384" y="-24848"/>
            <a:ext cx="5143499" cy="5192552"/>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DA2766F-08DD-032D-B7E3-18FF72DC6FA8}"/>
              </a:ext>
            </a:extLst>
          </p:cNvPr>
          <p:cNvPicPr>
            <a:picLocks noChangeAspect="1"/>
          </p:cNvPicPr>
          <p:nvPr/>
        </p:nvPicPr>
        <p:blipFill>
          <a:blip r:embed="rId3"/>
          <a:stretch>
            <a:fillRect/>
          </a:stretch>
        </p:blipFill>
        <p:spPr>
          <a:xfrm>
            <a:off x="1507331" y="342900"/>
            <a:ext cx="6129337" cy="4457700"/>
          </a:xfrm>
          <a:prstGeom prst="rect">
            <a:avLst/>
          </a:prstGeom>
        </p:spPr>
      </p:pic>
      <p:sp>
        <p:nvSpPr>
          <p:cNvPr id="2" name="AutoShape 2">
            <a:extLst>
              <a:ext uri="{FF2B5EF4-FFF2-40B4-BE49-F238E27FC236}">
                <a16:creationId xmlns:a16="http://schemas.microsoft.com/office/drawing/2014/main" id="{3CDCDE64-1C4A-8FAD-24C9-1BA5F3A343B6}"/>
              </a:ext>
            </a:extLst>
          </p:cNvPr>
          <p:cNvSpPr>
            <a:spLocks noChangeAspect="1" noChangeArrowheads="1"/>
          </p:cNvSpPr>
          <p:nvPr/>
        </p:nvSpPr>
        <p:spPr bwMode="auto">
          <a:xfrm>
            <a:off x="3298031" y="1347788"/>
            <a:ext cx="3088482" cy="30884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739564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TotalTime>
  <Words>269</Words>
  <Application>Microsoft Office PowerPoint</Application>
  <PresentationFormat>On-screen Show (16:9)</PresentationFormat>
  <Paragraphs>22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Arial</vt:lpstr>
      <vt:lpstr>Calibri Light</vt:lpstr>
      <vt:lpstr>Office Theme</vt:lpstr>
      <vt:lpstr>Project 4</vt:lpstr>
      <vt:lpstr>Introduction</vt:lpstr>
      <vt:lpstr>PowerPoint Presentation</vt:lpstr>
      <vt:lpstr>PowerPoint Presentation</vt:lpstr>
      <vt:lpstr>Job split according to experience</vt:lpstr>
      <vt:lpstr>PowerPoint Presentation</vt:lpstr>
      <vt:lpstr>PowerPoint Presentation</vt:lpstr>
      <vt:lpstr>PowerPoint Presentation</vt:lpstr>
      <vt:lpstr>PowerPoint Presentation</vt:lpstr>
      <vt:lpstr>References - R documentation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dc:title>
  <cp:lastModifiedBy>Nikhil Doye</cp:lastModifiedBy>
  <cp:revision>4</cp:revision>
  <dcterms:modified xsi:type="dcterms:W3CDTF">2023-10-17T00:13:04Z</dcterms:modified>
</cp:coreProperties>
</file>