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8" r:id="rId1"/>
  </p:sldMasterIdLst>
  <p:sldIdLst>
    <p:sldId id="279" r:id="rId2"/>
    <p:sldId id="280" r:id="rId3"/>
    <p:sldId id="257" r:id="rId4"/>
    <p:sldId id="270" r:id="rId5"/>
    <p:sldId id="271" r:id="rId6"/>
    <p:sldId id="272" r:id="rId7"/>
    <p:sldId id="266" r:id="rId8"/>
    <p:sldId id="273" r:id="rId9"/>
    <p:sldId id="275" r:id="rId10"/>
    <p:sldId id="27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CCEB"/>
    <a:srgbClr val="FF3300"/>
    <a:srgbClr val="00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F5357B-B6A6-4B1A-B5B3-6448FFE98160}" type="datetimeFigureOut">
              <a:rPr lang="en-IN" smtClean="0"/>
              <a:t>24-09-2023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5248C68-AE7A-450C-AB33-307BFB083E27}" type="slidenum">
              <a:rPr lang="en-IN" smtClean="0"/>
              <a:t>‹#›</a:t>
            </a:fld>
            <a:endParaRPr lang="en-IN"/>
          </a:p>
        </p:txBody>
      </p:sp>
    </p:spTree>
    <p:extLst>
      <p:ext uri="{BB962C8B-B14F-4D97-AF65-F5344CB8AC3E}">
        <p14:creationId xmlns:p14="http://schemas.microsoft.com/office/powerpoint/2010/main" val="2201106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F5357B-B6A6-4B1A-B5B3-6448FFE98160}" type="datetimeFigureOut">
              <a:rPr lang="en-IN" smtClean="0"/>
              <a:t>24-09-2023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248C68-AE7A-450C-AB33-307BFB083E27}" type="slidenum">
              <a:rPr lang="en-IN" smtClean="0"/>
              <a:t>‹#›</a:t>
            </a:fld>
            <a:endParaRPr lang="en-IN"/>
          </a:p>
        </p:txBody>
      </p:sp>
    </p:spTree>
    <p:extLst>
      <p:ext uri="{BB962C8B-B14F-4D97-AF65-F5344CB8AC3E}">
        <p14:creationId xmlns:p14="http://schemas.microsoft.com/office/powerpoint/2010/main" val="4111766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F5357B-B6A6-4B1A-B5B3-6448FFE98160}" type="datetimeFigureOut">
              <a:rPr lang="en-IN" smtClean="0"/>
              <a:t>24-09-2023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248C68-AE7A-450C-AB33-307BFB083E2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7162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1F5357B-B6A6-4B1A-B5B3-6448FFE98160}" type="datetimeFigureOut">
              <a:rPr lang="en-IN" smtClean="0"/>
              <a:t>24-09-2023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248C68-AE7A-450C-AB33-307BFB083E27}" type="slidenum">
              <a:rPr lang="en-IN" smtClean="0"/>
              <a:t>‹#›</a:t>
            </a:fld>
            <a:endParaRPr lang="en-IN"/>
          </a:p>
        </p:txBody>
      </p:sp>
    </p:spTree>
    <p:extLst>
      <p:ext uri="{BB962C8B-B14F-4D97-AF65-F5344CB8AC3E}">
        <p14:creationId xmlns:p14="http://schemas.microsoft.com/office/powerpoint/2010/main" val="3147134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1F5357B-B6A6-4B1A-B5B3-6448FFE98160}" type="datetimeFigureOut">
              <a:rPr lang="en-IN" smtClean="0"/>
              <a:t>24-09-2023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248C68-AE7A-450C-AB33-307BFB083E2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88347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1F5357B-B6A6-4B1A-B5B3-6448FFE98160}" type="datetimeFigureOut">
              <a:rPr lang="en-IN" smtClean="0"/>
              <a:t>24-09-2023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248C68-AE7A-450C-AB33-307BFB083E27}" type="slidenum">
              <a:rPr lang="en-IN" smtClean="0"/>
              <a:t>‹#›</a:t>
            </a:fld>
            <a:endParaRPr lang="en-IN"/>
          </a:p>
        </p:txBody>
      </p:sp>
    </p:spTree>
    <p:extLst>
      <p:ext uri="{BB962C8B-B14F-4D97-AF65-F5344CB8AC3E}">
        <p14:creationId xmlns:p14="http://schemas.microsoft.com/office/powerpoint/2010/main" val="29408534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F5357B-B6A6-4B1A-B5B3-6448FFE98160}" type="datetimeFigureOut">
              <a:rPr lang="en-IN" smtClean="0"/>
              <a:t>24-09-2023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248C68-AE7A-450C-AB33-307BFB083E27}" type="slidenum">
              <a:rPr lang="en-IN" smtClean="0"/>
              <a:t>‹#›</a:t>
            </a:fld>
            <a:endParaRPr lang="en-IN"/>
          </a:p>
        </p:txBody>
      </p:sp>
    </p:spTree>
    <p:extLst>
      <p:ext uri="{BB962C8B-B14F-4D97-AF65-F5344CB8AC3E}">
        <p14:creationId xmlns:p14="http://schemas.microsoft.com/office/powerpoint/2010/main" val="954809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F5357B-B6A6-4B1A-B5B3-6448FFE98160}" type="datetimeFigureOut">
              <a:rPr lang="en-IN" smtClean="0"/>
              <a:t>24-09-2023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248C68-AE7A-450C-AB33-307BFB083E27}" type="slidenum">
              <a:rPr lang="en-IN" smtClean="0"/>
              <a:t>‹#›</a:t>
            </a:fld>
            <a:endParaRPr lang="en-IN"/>
          </a:p>
        </p:txBody>
      </p:sp>
    </p:spTree>
    <p:extLst>
      <p:ext uri="{BB962C8B-B14F-4D97-AF65-F5344CB8AC3E}">
        <p14:creationId xmlns:p14="http://schemas.microsoft.com/office/powerpoint/2010/main" val="521566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F5357B-B6A6-4B1A-B5B3-6448FFE98160}" type="datetimeFigureOut">
              <a:rPr lang="en-IN" smtClean="0"/>
              <a:t>24-09-2023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248C68-AE7A-450C-AB33-307BFB083E27}" type="slidenum">
              <a:rPr lang="en-IN" smtClean="0"/>
              <a:t>‹#›</a:t>
            </a:fld>
            <a:endParaRPr lang="en-IN"/>
          </a:p>
        </p:txBody>
      </p:sp>
    </p:spTree>
    <p:extLst>
      <p:ext uri="{BB962C8B-B14F-4D97-AF65-F5344CB8AC3E}">
        <p14:creationId xmlns:p14="http://schemas.microsoft.com/office/powerpoint/2010/main" val="620643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F5357B-B6A6-4B1A-B5B3-6448FFE98160}" type="datetimeFigureOut">
              <a:rPr lang="en-IN" smtClean="0"/>
              <a:t>24-09-2023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248C68-AE7A-450C-AB33-307BFB083E27}" type="slidenum">
              <a:rPr lang="en-IN" smtClean="0"/>
              <a:t>‹#›</a:t>
            </a:fld>
            <a:endParaRPr lang="en-IN"/>
          </a:p>
        </p:txBody>
      </p:sp>
    </p:spTree>
    <p:extLst>
      <p:ext uri="{BB962C8B-B14F-4D97-AF65-F5344CB8AC3E}">
        <p14:creationId xmlns:p14="http://schemas.microsoft.com/office/powerpoint/2010/main" val="1491484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F5357B-B6A6-4B1A-B5B3-6448FFE98160}" type="datetimeFigureOut">
              <a:rPr lang="en-IN" smtClean="0"/>
              <a:t>24-09-2023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5248C68-AE7A-450C-AB33-307BFB083E27}" type="slidenum">
              <a:rPr lang="en-IN" smtClean="0"/>
              <a:t>‹#›</a:t>
            </a:fld>
            <a:endParaRPr lang="en-IN"/>
          </a:p>
        </p:txBody>
      </p:sp>
    </p:spTree>
    <p:extLst>
      <p:ext uri="{BB962C8B-B14F-4D97-AF65-F5344CB8AC3E}">
        <p14:creationId xmlns:p14="http://schemas.microsoft.com/office/powerpoint/2010/main" val="4190908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F5357B-B6A6-4B1A-B5B3-6448FFE98160}" type="datetimeFigureOut">
              <a:rPr lang="en-IN" smtClean="0"/>
              <a:t>24-09-2023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5248C68-AE7A-450C-AB33-307BFB083E27}" type="slidenum">
              <a:rPr lang="en-IN" smtClean="0"/>
              <a:t>‹#›</a:t>
            </a:fld>
            <a:endParaRPr lang="en-IN"/>
          </a:p>
        </p:txBody>
      </p:sp>
    </p:spTree>
    <p:extLst>
      <p:ext uri="{BB962C8B-B14F-4D97-AF65-F5344CB8AC3E}">
        <p14:creationId xmlns:p14="http://schemas.microsoft.com/office/powerpoint/2010/main" val="1481913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F5357B-B6A6-4B1A-B5B3-6448FFE98160}" type="datetimeFigureOut">
              <a:rPr lang="en-IN" smtClean="0"/>
              <a:t>24-09-2023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5248C68-AE7A-450C-AB33-307BFB083E27}" type="slidenum">
              <a:rPr lang="en-IN" smtClean="0"/>
              <a:t>‹#›</a:t>
            </a:fld>
            <a:endParaRPr lang="en-IN"/>
          </a:p>
        </p:txBody>
      </p:sp>
    </p:spTree>
    <p:extLst>
      <p:ext uri="{BB962C8B-B14F-4D97-AF65-F5344CB8AC3E}">
        <p14:creationId xmlns:p14="http://schemas.microsoft.com/office/powerpoint/2010/main" val="2494335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F5357B-B6A6-4B1A-B5B3-6448FFE98160}" type="datetimeFigureOut">
              <a:rPr lang="en-IN" smtClean="0"/>
              <a:t>24-09-2023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5248C68-AE7A-450C-AB33-307BFB083E27}" type="slidenum">
              <a:rPr lang="en-IN" smtClean="0"/>
              <a:t>‹#›</a:t>
            </a:fld>
            <a:endParaRPr lang="en-IN"/>
          </a:p>
        </p:txBody>
      </p:sp>
    </p:spTree>
    <p:extLst>
      <p:ext uri="{BB962C8B-B14F-4D97-AF65-F5344CB8AC3E}">
        <p14:creationId xmlns:p14="http://schemas.microsoft.com/office/powerpoint/2010/main" val="65700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F5357B-B6A6-4B1A-B5B3-6448FFE98160}" type="datetimeFigureOut">
              <a:rPr lang="en-IN" smtClean="0"/>
              <a:t>24-09-2023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5248C68-AE7A-450C-AB33-307BFB083E27}" type="slidenum">
              <a:rPr lang="en-IN" smtClean="0"/>
              <a:t>‹#›</a:t>
            </a:fld>
            <a:endParaRPr lang="en-IN"/>
          </a:p>
        </p:txBody>
      </p:sp>
    </p:spTree>
    <p:extLst>
      <p:ext uri="{BB962C8B-B14F-4D97-AF65-F5344CB8AC3E}">
        <p14:creationId xmlns:p14="http://schemas.microsoft.com/office/powerpoint/2010/main" val="917432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F5357B-B6A6-4B1A-B5B3-6448FFE98160}" type="datetimeFigureOut">
              <a:rPr lang="en-IN" smtClean="0"/>
              <a:t>24-09-2023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248C68-AE7A-450C-AB33-307BFB083E27}" type="slidenum">
              <a:rPr lang="en-IN" smtClean="0"/>
              <a:t>‹#›</a:t>
            </a:fld>
            <a:endParaRPr lang="en-IN"/>
          </a:p>
        </p:txBody>
      </p:sp>
    </p:spTree>
    <p:extLst>
      <p:ext uri="{BB962C8B-B14F-4D97-AF65-F5344CB8AC3E}">
        <p14:creationId xmlns:p14="http://schemas.microsoft.com/office/powerpoint/2010/main" val="441772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1F5357B-B6A6-4B1A-B5B3-6448FFE98160}" type="datetimeFigureOut">
              <a:rPr lang="en-IN" smtClean="0"/>
              <a:t>24-09-2023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5248C68-AE7A-450C-AB33-307BFB083E27}" type="slidenum">
              <a:rPr lang="en-IN" smtClean="0"/>
              <a:t>‹#›</a:t>
            </a:fld>
            <a:endParaRPr lang="en-IN"/>
          </a:p>
        </p:txBody>
      </p:sp>
    </p:spTree>
    <p:extLst>
      <p:ext uri="{BB962C8B-B14F-4D97-AF65-F5344CB8AC3E}">
        <p14:creationId xmlns:p14="http://schemas.microsoft.com/office/powerpoint/2010/main" val="2217281351"/>
      </p:ext>
    </p:extLst>
  </p:cSld>
  <p:clrMap bg1="lt1" tx1="dk1" bg2="lt2" tx2="dk2" accent1="accent1" accent2="accent2" accent3="accent3" accent4="accent4" accent5="accent5" accent6="accent6" hlink="hlink" folHlink="folHlink"/>
  <p:sldLayoutIdLst>
    <p:sldLayoutId id="2147484239" r:id="rId1"/>
    <p:sldLayoutId id="2147484240" r:id="rId2"/>
    <p:sldLayoutId id="2147484241" r:id="rId3"/>
    <p:sldLayoutId id="2147484242" r:id="rId4"/>
    <p:sldLayoutId id="2147484243" r:id="rId5"/>
    <p:sldLayoutId id="2147484244" r:id="rId6"/>
    <p:sldLayoutId id="2147484245" r:id="rId7"/>
    <p:sldLayoutId id="2147484246" r:id="rId8"/>
    <p:sldLayoutId id="2147484247" r:id="rId9"/>
    <p:sldLayoutId id="2147484248" r:id="rId10"/>
    <p:sldLayoutId id="2147484249" r:id="rId11"/>
    <p:sldLayoutId id="2147484250" r:id="rId12"/>
    <p:sldLayoutId id="2147484251" r:id="rId13"/>
    <p:sldLayoutId id="2147484252" r:id="rId14"/>
    <p:sldLayoutId id="2147484253" r:id="rId15"/>
    <p:sldLayoutId id="214748425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4EB76-AD01-EF16-0F24-79BD00B103A3}"/>
              </a:ext>
            </a:extLst>
          </p:cNvPr>
          <p:cNvSpPr>
            <a:spLocks noGrp="1"/>
          </p:cNvSpPr>
          <p:nvPr>
            <p:ph type="title"/>
          </p:nvPr>
        </p:nvSpPr>
        <p:spPr>
          <a:xfrm>
            <a:off x="839755" y="93306"/>
            <a:ext cx="11681925" cy="3153747"/>
          </a:xfrm>
        </p:spPr>
        <p:txBody>
          <a:bodyPr>
            <a:normAutofit fontScale="90000"/>
          </a:bodyPr>
          <a:lstStyle/>
          <a:p>
            <a:r>
              <a:rPr lang="en-US" sz="2700" b="1" dirty="0">
                <a:solidFill>
                  <a:srgbClr val="FF0000"/>
                </a:solidFill>
                <a:latin typeface="Times New Roman" panose="02020603050405020304" pitchFamily="18" charset="0"/>
                <a:cs typeface="Times New Roman" panose="02020603050405020304" pitchFamily="18" charset="0"/>
              </a:rPr>
              <a:t>                            SRI INDU COLLEGE OF ENGINEERING AND TECHNOLOGY </a:t>
            </a: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r>
              <a:rPr lang="en-US" sz="2700" b="1" dirty="0">
                <a:solidFill>
                  <a:srgbClr val="FF0000"/>
                </a:solidFill>
                <a:latin typeface="Times New Roman" panose="02020603050405020304" pitchFamily="18" charset="0"/>
                <a:cs typeface="Times New Roman" panose="02020603050405020304" pitchFamily="18" charset="0"/>
              </a:rPr>
              <a:t>                                </a:t>
            </a:r>
            <a:r>
              <a:rPr lang="en-US" sz="2200" b="1" dirty="0">
                <a:solidFill>
                  <a:srgbClr val="FF3300"/>
                </a:solidFill>
                <a:latin typeface="Times New Roman" panose="02020603050405020304" pitchFamily="18" charset="0"/>
                <a:cs typeface="Times New Roman" panose="02020603050405020304" pitchFamily="18" charset="0"/>
              </a:rPr>
              <a:t>DEPARTMENT OF COMPUTER SCIENCE AND ENGINEERING </a:t>
            </a:r>
            <a:br>
              <a:rPr lang="en-US" sz="2200" b="1" dirty="0">
                <a:solidFill>
                  <a:srgbClr val="FF3300"/>
                </a:solidFill>
                <a:latin typeface="Times New Roman" panose="02020603050405020304" pitchFamily="18" charset="0"/>
                <a:cs typeface="Times New Roman" panose="02020603050405020304" pitchFamily="18" charset="0"/>
              </a:rPr>
            </a:br>
            <a:br>
              <a:rPr lang="en-US" sz="2200" b="1" dirty="0">
                <a:solidFill>
                  <a:srgbClr val="FF3300"/>
                </a:solidFill>
                <a:latin typeface="Times New Roman" panose="02020603050405020304" pitchFamily="18" charset="0"/>
                <a:cs typeface="Times New Roman" panose="02020603050405020304" pitchFamily="18" charset="0"/>
              </a:rPr>
            </a:br>
            <a:r>
              <a:rPr lang="en-US" sz="2200" b="1" dirty="0">
                <a:solidFill>
                  <a:srgbClr val="FF3300"/>
                </a:solidFill>
                <a:latin typeface="Times New Roman" panose="02020603050405020304" pitchFamily="18" charset="0"/>
                <a:cs typeface="Times New Roman" panose="02020603050405020304" pitchFamily="18" charset="0"/>
              </a:rPr>
              <a:t>                                                                      BATCH: 2020-2024</a:t>
            </a:r>
            <a:br>
              <a:rPr lang="en-US" sz="2200" b="1" dirty="0">
                <a:solidFill>
                  <a:srgbClr val="FF3300"/>
                </a:solidFill>
                <a:latin typeface="Times New Roman" panose="02020603050405020304" pitchFamily="18" charset="0"/>
                <a:cs typeface="Times New Roman" panose="02020603050405020304" pitchFamily="18" charset="0"/>
              </a:rPr>
            </a:br>
            <a:r>
              <a:rPr lang="en-US" sz="2200" b="1" dirty="0">
                <a:solidFill>
                  <a:srgbClr val="FF3300"/>
                </a:solidFill>
                <a:latin typeface="Times New Roman" panose="02020603050405020304" pitchFamily="18" charset="0"/>
                <a:cs typeface="Times New Roman" panose="02020603050405020304" pitchFamily="18" charset="0"/>
              </a:rPr>
              <a:t> </a:t>
            </a:r>
            <a:br>
              <a:rPr lang="en-US" sz="2200" b="1" dirty="0">
                <a:solidFill>
                  <a:srgbClr val="FF3300"/>
                </a:solidFill>
                <a:latin typeface="Times New Roman" panose="02020603050405020304" pitchFamily="18" charset="0"/>
                <a:cs typeface="Times New Roman" panose="02020603050405020304" pitchFamily="18" charset="0"/>
              </a:rPr>
            </a:br>
            <a:r>
              <a:rPr lang="en-US" sz="2200" b="1" dirty="0">
                <a:solidFill>
                  <a:srgbClr val="FF3300"/>
                </a:solidFill>
                <a:latin typeface="Times New Roman" panose="02020603050405020304" pitchFamily="18" charset="0"/>
                <a:cs typeface="Times New Roman" panose="02020603050405020304" pitchFamily="18" charset="0"/>
              </a:rPr>
              <a:t>                                                           MINI PROJECT-</a:t>
            </a:r>
            <a:r>
              <a:rPr lang="en-IN" sz="2200" b="1" dirty="0">
                <a:solidFill>
                  <a:srgbClr val="FF3300"/>
                </a:solidFill>
                <a:latin typeface="Times New Roman" panose="02020603050405020304" pitchFamily="18" charset="0"/>
                <a:cs typeface="Times New Roman" panose="02020603050405020304" pitchFamily="18" charset="0"/>
              </a:rPr>
              <a:t>TITLE:</a:t>
            </a:r>
            <a:br>
              <a:rPr lang="en-IN" sz="2200" b="1" dirty="0">
                <a:solidFill>
                  <a:srgbClr val="FF3300"/>
                </a:solidFill>
                <a:latin typeface="Times New Roman" panose="02020603050405020304" pitchFamily="18" charset="0"/>
                <a:cs typeface="Times New Roman" panose="02020603050405020304" pitchFamily="18" charset="0"/>
              </a:rPr>
            </a:br>
            <a:br>
              <a:rPr lang="en-IN" sz="2200" b="1" dirty="0">
                <a:solidFill>
                  <a:srgbClr val="FF3300"/>
                </a:solidFill>
                <a:latin typeface="Times New Roman" panose="02020603050405020304" pitchFamily="18" charset="0"/>
                <a:cs typeface="Times New Roman" panose="02020603050405020304" pitchFamily="18" charset="0"/>
              </a:rPr>
            </a:br>
            <a:r>
              <a:rPr lang="en-IN" sz="2200" b="1" dirty="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PROTECTING CLOUD DATA WITH DYNAMIC SECURITY VIA NETWORK CODING</a:t>
            </a:r>
            <a:br>
              <a:rPr lang="en-IN" sz="2200" b="1" dirty="0">
                <a:solidFill>
                  <a:srgbClr val="FFC000"/>
                </a:solidFill>
                <a:latin typeface="Times New Roman" panose="02020603050405020304" pitchFamily="18" charset="0"/>
                <a:cs typeface="Times New Roman" panose="02020603050405020304" pitchFamily="18" charset="0"/>
              </a:rPr>
            </a:br>
            <a:endParaRPr lang="en-IN" sz="2200" dirty="0">
              <a:solidFill>
                <a:srgbClr val="FFC000"/>
              </a:solidFill>
            </a:endParaRPr>
          </a:p>
        </p:txBody>
      </p:sp>
      <p:sp>
        <p:nvSpPr>
          <p:cNvPr id="3" name="Content Placeholder 2">
            <a:extLst>
              <a:ext uri="{FF2B5EF4-FFF2-40B4-BE49-F238E27FC236}">
                <a16:creationId xmlns:a16="http://schemas.microsoft.com/office/drawing/2014/main" id="{5DF1DE0F-A248-5A60-882C-E38F215F68F0}"/>
              </a:ext>
            </a:extLst>
          </p:cNvPr>
          <p:cNvSpPr>
            <a:spLocks noGrp="1"/>
          </p:cNvSpPr>
          <p:nvPr>
            <p:ph idx="1"/>
          </p:nvPr>
        </p:nvSpPr>
        <p:spPr>
          <a:xfrm>
            <a:off x="1091682" y="3428999"/>
            <a:ext cx="11100318" cy="3229947"/>
          </a:xfrm>
        </p:spPr>
        <p:txBody>
          <a:bodyPr>
            <a:normAutofit/>
          </a:bodyPr>
          <a:lstStyle/>
          <a:p>
            <a:pPr marL="0" indent="0">
              <a:buNone/>
            </a:pPr>
            <a:r>
              <a:rPr lang="en-IN" sz="1800" b="1" dirty="0">
                <a:solidFill>
                  <a:schemeClr val="tx1"/>
                </a:solidFill>
                <a:latin typeface="Times New Roman" panose="02020603050405020304" pitchFamily="18" charset="0"/>
                <a:cs typeface="Times New Roman" panose="02020603050405020304" pitchFamily="18" charset="0"/>
              </a:rPr>
              <a:t>                                                                                                                   BATCH-09</a:t>
            </a:r>
          </a:p>
          <a:p>
            <a:pPr marL="0" indent="0">
              <a:buNone/>
            </a:pPr>
            <a:r>
              <a:rPr lang="en-IN" sz="1800" b="1" dirty="0">
                <a:solidFill>
                  <a:schemeClr val="tx1"/>
                </a:solidFill>
                <a:latin typeface="Times New Roman" panose="02020603050405020304" pitchFamily="18" charset="0"/>
                <a:cs typeface="Times New Roman" panose="02020603050405020304" pitchFamily="18" charset="0"/>
              </a:rPr>
              <a:t>                                                                                                                   TEAM MEMBERS:</a:t>
            </a:r>
          </a:p>
          <a:p>
            <a:pPr marL="0" indent="0">
              <a:buNone/>
            </a:pPr>
            <a:r>
              <a:rPr lang="en-IN" dirty="0">
                <a:solidFill>
                  <a:schemeClr val="tx1"/>
                </a:solidFill>
                <a:latin typeface="Times New Roman" panose="02020603050405020304" pitchFamily="18" charset="0"/>
                <a:cs typeface="Times New Roman" panose="02020603050405020304" pitchFamily="18" charset="0"/>
              </a:rPr>
              <a:t>                                                                                                                  </a:t>
            </a:r>
            <a:r>
              <a:rPr lang="en-IN" sz="2000" b="1" dirty="0">
                <a:solidFill>
                  <a:schemeClr val="tx1"/>
                </a:solidFill>
                <a:latin typeface="Times New Roman" panose="02020603050405020304" pitchFamily="18" charset="0"/>
                <a:cs typeface="Times New Roman" panose="02020603050405020304" pitchFamily="18" charset="0"/>
              </a:rPr>
              <a:t>20D41A0595:K.VANDANA</a:t>
            </a:r>
          </a:p>
          <a:p>
            <a:pPr marL="0" indent="0">
              <a:buNone/>
            </a:pPr>
            <a:r>
              <a:rPr lang="en-IN" sz="2000" b="1" dirty="0">
                <a:solidFill>
                  <a:schemeClr val="tx1"/>
                </a:solidFill>
                <a:latin typeface="Times New Roman" panose="02020603050405020304" pitchFamily="18" charset="0"/>
                <a:cs typeface="Times New Roman" panose="02020603050405020304" pitchFamily="18" charset="0"/>
              </a:rPr>
              <a:t>                                                                                                     20D41A05A6:K.KRISHNA BABU</a:t>
            </a:r>
          </a:p>
          <a:p>
            <a:pPr marL="0" indent="0">
              <a:buNone/>
            </a:pPr>
            <a:r>
              <a:rPr lang="en-IN" sz="2000" b="1" dirty="0">
                <a:solidFill>
                  <a:schemeClr val="tx1"/>
                </a:solidFill>
                <a:latin typeface="Times New Roman" panose="02020603050405020304" pitchFamily="18" charset="0"/>
                <a:cs typeface="Times New Roman" panose="02020603050405020304" pitchFamily="18" charset="0"/>
              </a:rPr>
              <a:t>                                                                                                     20D41A0568:G.REVANTH</a:t>
            </a:r>
            <a:endParaRPr lang="en-IN" dirty="0">
              <a:solidFill>
                <a:schemeClr val="tx1"/>
              </a:solidFill>
              <a:latin typeface="Times New Roman" panose="02020603050405020304" pitchFamily="18" charset="0"/>
              <a:cs typeface="Times New Roman" panose="02020603050405020304" pitchFamily="18" charset="0"/>
            </a:endParaRPr>
          </a:p>
          <a:p>
            <a:pPr marL="0" indent="0">
              <a:buNone/>
            </a:pPr>
            <a:r>
              <a:rPr lang="en-US" sz="2000" dirty="0">
                <a:solidFill>
                  <a:srgbClr val="FF0000"/>
                </a:solidFill>
                <a:latin typeface="Times New Roman" panose="02020603050405020304" pitchFamily="18" charset="0"/>
                <a:cs typeface="Times New Roman" panose="02020603050405020304" pitchFamily="18" charset="0"/>
              </a:rPr>
              <a:t>         UNDER THE GUIDANCE OF:</a:t>
            </a:r>
          </a:p>
          <a:p>
            <a:pPr marL="0" indent="0">
              <a:buNone/>
            </a:pPr>
            <a:r>
              <a:rPr lang="en-US" sz="2000" dirty="0">
                <a:solidFill>
                  <a:srgbClr val="FF0000"/>
                </a:solidFill>
                <a:latin typeface="Times New Roman" panose="02020603050405020304" pitchFamily="18" charset="0"/>
                <a:cs typeface="Times New Roman" panose="02020603050405020304" pitchFamily="18" charset="0"/>
              </a:rPr>
              <a:t>        Mr. B.SURESH  (ASSISTANT </a:t>
            </a:r>
            <a:r>
              <a:rPr lang="en-IN" sz="2000" dirty="0">
                <a:solidFill>
                  <a:srgbClr val="FF0000"/>
                </a:solidFill>
                <a:latin typeface="Times New Roman" panose="02020603050405020304" pitchFamily="18" charset="0"/>
                <a:cs typeface="Times New Roman" panose="02020603050405020304" pitchFamily="18" charset="0"/>
              </a:rPr>
              <a:t>PROFESSOR</a:t>
            </a:r>
            <a:r>
              <a:rPr lang="en-US" sz="2000" dirty="0">
                <a:solidFill>
                  <a:srgbClr val="FF0000"/>
                </a:solidFill>
                <a:latin typeface="Times New Roman" panose="02020603050405020304" pitchFamily="18" charset="0"/>
                <a:cs typeface="Times New Roman" panose="02020603050405020304" pitchFamily="18" charset="0"/>
              </a:rPr>
              <a:t>)</a:t>
            </a:r>
          </a:p>
          <a:p>
            <a:endParaRPr lang="en-IN" dirty="0"/>
          </a:p>
        </p:txBody>
      </p:sp>
      <p:pic>
        <p:nvPicPr>
          <p:cNvPr id="4" name="Picture 3">
            <a:extLst>
              <a:ext uri="{FF2B5EF4-FFF2-40B4-BE49-F238E27FC236}">
                <a16:creationId xmlns:a16="http://schemas.microsoft.com/office/drawing/2014/main" id="{64A7A124-5534-D5B0-D2E6-50B448BA5064}"/>
              </a:ext>
            </a:extLst>
          </p:cNvPr>
          <p:cNvPicPr>
            <a:picLocks noChangeAspect="1"/>
          </p:cNvPicPr>
          <p:nvPr/>
        </p:nvPicPr>
        <p:blipFill>
          <a:blip r:embed="rId2"/>
          <a:stretch>
            <a:fillRect/>
          </a:stretch>
        </p:blipFill>
        <p:spPr>
          <a:xfrm>
            <a:off x="1680483" y="199054"/>
            <a:ext cx="1323975" cy="1323975"/>
          </a:xfrm>
          <a:prstGeom prst="rect">
            <a:avLst/>
          </a:prstGeom>
        </p:spPr>
      </p:pic>
    </p:spTree>
    <p:extLst>
      <p:ext uri="{BB962C8B-B14F-4D97-AF65-F5344CB8AC3E}">
        <p14:creationId xmlns:p14="http://schemas.microsoft.com/office/powerpoint/2010/main" val="3075236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BD720-7CB2-5C51-B8BC-0A9FF72E07EA}"/>
              </a:ext>
            </a:extLst>
          </p:cNvPr>
          <p:cNvSpPr>
            <a:spLocks noGrp="1"/>
          </p:cNvSpPr>
          <p:nvPr>
            <p:ph type="title"/>
          </p:nvPr>
        </p:nvSpPr>
        <p:spPr>
          <a:xfrm>
            <a:off x="597159" y="429207"/>
            <a:ext cx="11252719" cy="5831633"/>
          </a:xfrm>
        </p:spPr>
        <p:txBody>
          <a:bodyPr>
            <a:normAutofit/>
          </a:bodyPr>
          <a:lstStyle/>
          <a:p>
            <a:br>
              <a:rPr lang="en-IN" sz="9600" dirty="0">
                <a:solidFill>
                  <a:srgbClr val="FF0000"/>
                </a:solidFill>
                <a:latin typeface="Times New Roman" panose="02020603050405020304" pitchFamily="18" charset="0"/>
                <a:cs typeface="Times New Roman" panose="02020603050405020304" pitchFamily="18" charset="0"/>
              </a:rPr>
            </a:br>
            <a:r>
              <a:rPr lang="en-IN" sz="9600" dirty="0">
                <a:solidFill>
                  <a:srgbClr val="FF0000"/>
                </a:solidFill>
                <a:latin typeface="Times New Roman" panose="02020603050405020304" pitchFamily="18" charset="0"/>
                <a:cs typeface="Times New Roman" panose="02020603050405020304" pitchFamily="18" charset="0"/>
              </a:rPr>
              <a:t>        </a:t>
            </a:r>
            <a:r>
              <a:rPr lang="en-IN" sz="9600" dirty="0">
                <a:solidFill>
                  <a:srgbClr val="FF0000"/>
                </a:solidFill>
                <a:latin typeface="Algerian" panose="04020705040A02060702" pitchFamily="82" charset="0"/>
                <a:cs typeface="Times New Roman" panose="02020603050405020304" pitchFamily="18" charset="0"/>
              </a:rPr>
              <a:t>Thank you</a:t>
            </a:r>
          </a:p>
        </p:txBody>
      </p:sp>
    </p:spTree>
    <p:extLst>
      <p:ext uri="{BB962C8B-B14F-4D97-AF65-F5344CB8AC3E}">
        <p14:creationId xmlns:p14="http://schemas.microsoft.com/office/powerpoint/2010/main" val="517357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DE710-CE2F-2B0E-763D-DC2002AA6A36}"/>
              </a:ext>
            </a:extLst>
          </p:cNvPr>
          <p:cNvSpPr>
            <a:spLocks noGrp="1"/>
          </p:cNvSpPr>
          <p:nvPr>
            <p:ph type="title"/>
          </p:nvPr>
        </p:nvSpPr>
        <p:spPr/>
        <p:txBody>
          <a:bodyPr>
            <a:normAutofit fontScale="90000"/>
          </a:bodyPr>
          <a:lstStyle/>
          <a:p>
            <a:r>
              <a:rPr lang="en-US" sz="4400" u="sng" dirty="0">
                <a:solidFill>
                  <a:srgbClr val="00B0F0"/>
                </a:solidFill>
                <a:latin typeface="Times New Roman" panose="02020603050405020304" pitchFamily="18" charset="0"/>
                <a:cs typeface="Times New Roman" panose="02020603050405020304" pitchFamily="18" charset="0"/>
              </a:rPr>
              <a:t>CONTENTS:</a:t>
            </a:r>
            <a:br>
              <a:rPr lang="en-US" sz="4400" dirty="0">
                <a:solidFill>
                  <a:schemeClr val="accent5">
                    <a:lumMod val="50000"/>
                  </a:schemeClr>
                </a:solidFill>
                <a:latin typeface="Times New Roman" panose="02020603050405020304" pitchFamily="18" charset="0"/>
                <a:cs typeface="Times New Roman" panose="02020603050405020304" pitchFamily="18" charset="0"/>
              </a:rPr>
            </a:br>
            <a:endParaRPr lang="en-IN" dirty="0">
              <a:solidFill>
                <a:schemeClr val="accent5">
                  <a:lumMod val="50000"/>
                </a:schemeClr>
              </a:solidFill>
            </a:endParaRPr>
          </a:p>
        </p:txBody>
      </p:sp>
      <p:sp>
        <p:nvSpPr>
          <p:cNvPr id="3" name="Content Placeholder 2">
            <a:extLst>
              <a:ext uri="{FF2B5EF4-FFF2-40B4-BE49-F238E27FC236}">
                <a16:creationId xmlns:a16="http://schemas.microsoft.com/office/drawing/2014/main" id="{3B4B25BD-8253-C85F-E463-4E92EE31968F}"/>
              </a:ext>
            </a:extLst>
          </p:cNvPr>
          <p:cNvSpPr>
            <a:spLocks noGrp="1"/>
          </p:cNvSpPr>
          <p:nvPr>
            <p:ph idx="1"/>
          </p:nvPr>
        </p:nvSpPr>
        <p:spPr>
          <a:xfrm>
            <a:off x="2592925" y="1905000"/>
            <a:ext cx="10515600" cy="4667250"/>
          </a:xfrm>
        </p:spPr>
        <p:txBody>
          <a:bodyPr>
            <a:normAutofit fontScale="92500" lnSpcReduction="20000"/>
          </a:bodyPr>
          <a:lstStyle/>
          <a:p>
            <a:pPr>
              <a:buClr>
                <a:srgbClr val="002060"/>
              </a:buClr>
              <a:buFont typeface="Wingdings" panose="05000000000000000000" pitchFamily="2" charset="2"/>
              <a:buChar char="Ø"/>
            </a:pPr>
            <a:r>
              <a:rPr lang="en-US" sz="2800" dirty="0">
                <a:solidFill>
                  <a:srgbClr val="002060"/>
                </a:solidFill>
                <a:latin typeface="Times New Roman" panose="02020603050405020304" pitchFamily="18" charset="0"/>
                <a:cs typeface="Times New Roman" panose="02020603050405020304" pitchFamily="18" charset="0"/>
              </a:rPr>
              <a:t>ABSTRACT</a:t>
            </a:r>
          </a:p>
          <a:p>
            <a:pPr>
              <a:buClr>
                <a:srgbClr val="002060"/>
              </a:buClr>
              <a:buFont typeface="Wingdings" panose="05000000000000000000" pitchFamily="2" charset="2"/>
              <a:buChar char="Ø"/>
            </a:pPr>
            <a:r>
              <a:rPr lang="en-US" sz="2800" dirty="0">
                <a:solidFill>
                  <a:srgbClr val="002060"/>
                </a:solidFill>
                <a:latin typeface="Times New Roman" panose="02020603050405020304" pitchFamily="18" charset="0"/>
                <a:cs typeface="Times New Roman" panose="02020603050405020304" pitchFamily="18" charset="0"/>
              </a:rPr>
              <a:t>INTRODUCTION</a:t>
            </a:r>
          </a:p>
          <a:p>
            <a:pPr>
              <a:buClr>
                <a:srgbClr val="002060"/>
              </a:buClr>
              <a:buFont typeface="Wingdings" panose="05000000000000000000" pitchFamily="2" charset="2"/>
              <a:buChar char="Ø"/>
            </a:pPr>
            <a:r>
              <a:rPr lang="en-US" sz="2800" dirty="0">
                <a:solidFill>
                  <a:srgbClr val="002060"/>
                </a:solidFill>
                <a:latin typeface="Times New Roman" panose="02020603050405020304" pitchFamily="18" charset="0"/>
                <a:cs typeface="Times New Roman" panose="02020603050405020304" pitchFamily="18" charset="0"/>
              </a:rPr>
              <a:t>EXISTING SYSTEM</a:t>
            </a:r>
          </a:p>
          <a:p>
            <a:pPr>
              <a:buClr>
                <a:srgbClr val="002060"/>
              </a:buClr>
              <a:buFont typeface="Wingdings" panose="05000000000000000000" pitchFamily="2" charset="2"/>
              <a:buChar char="Ø"/>
            </a:pPr>
            <a:r>
              <a:rPr lang="en-IN" sz="2800" dirty="0">
                <a:solidFill>
                  <a:srgbClr val="002060"/>
                </a:solidFill>
                <a:latin typeface="Times New Roman" panose="02020603050405020304" pitchFamily="18" charset="0"/>
                <a:cs typeface="Times New Roman" panose="02020603050405020304" pitchFamily="18" charset="0"/>
              </a:rPr>
              <a:t>DISADVANTAGES </a:t>
            </a:r>
            <a:endParaRPr lang="en-US" sz="2800" dirty="0">
              <a:solidFill>
                <a:srgbClr val="002060"/>
              </a:solidFill>
              <a:latin typeface="Times New Roman" panose="02020603050405020304" pitchFamily="18" charset="0"/>
              <a:cs typeface="Times New Roman" panose="02020603050405020304" pitchFamily="18" charset="0"/>
            </a:endParaRPr>
          </a:p>
          <a:p>
            <a:pPr>
              <a:buClr>
                <a:srgbClr val="002060"/>
              </a:buClr>
              <a:buFont typeface="Wingdings" panose="05000000000000000000" pitchFamily="2" charset="2"/>
              <a:buChar char="Ø"/>
            </a:pPr>
            <a:r>
              <a:rPr lang="en-US" sz="2800" dirty="0">
                <a:solidFill>
                  <a:srgbClr val="002060"/>
                </a:solidFill>
                <a:latin typeface="Times New Roman" panose="02020603050405020304" pitchFamily="18" charset="0"/>
                <a:cs typeface="Times New Roman" panose="02020603050405020304" pitchFamily="18" charset="0"/>
              </a:rPr>
              <a:t>PROPOSED SYSTEM</a:t>
            </a:r>
          </a:p>
          <a:p>
            <a:pPr>
              <a:buClr>
                <a:srgbClr val="002060"/>
              </a:buClr>
              <a:buFont typeface="Wingdings" panose="05000000000000000000" pitchFamily="2" charset="2"/>
              <a:buChar char="Ø"/>
            </a:pPr>
            <a:r>
              <a:rPr lang="en-IN" sz="2800" dirty="0">
                <a:solidFill>
                  <a:srgbClr val="002060"/>
                </a:solidFill>
                <a:latin typeface="Times New Roman" panose="02020603050405020304" pitchFamily="18" charset="0"/>
                <a:cs typeface="Times New Roman" panose="02020603050405020304" pitchFamily="18" charset="0"/>
              </a:rPr>
              <a:t>ADVANTAGES </a:t>
            </a:r>
            <a:endParaRPr lang="en-US" sz="2800" dirty="0">
              <a:solidFill>
                <a:srgbClr val="002060"/>
              </a:solidFill>
              <a:latin typeface="Times New Roman" panose="02020603050405020304" pitchFamily="18" charset="0"/>
              <a:cs typeface="Times New Roman" panose="02020603050405020304" pitchFamily="18" charset="0"/>
            </a:endParaRPr>
          </a:p>
          <a:p>
            <a:pPr>
              <a:buClr>
                <a:srgbClr val="002060"/>
              </a:buClr>
              <a:buFont typeface="Wingdings" panose="05000000000000000000" pitchFamily="2" charset="2"/>
              <a:buChar char="Ø"/>
            </a:pPr>
            <a:r>
              <a:rPr lang="en-US" sz="2800" dirty="0">
                <a:solidFill>
                  <a:srgbClr val="002060"/>
                </a:solidFill>
                <a:latin typeface="Times New Roman" panose="02020603050405020304" pitchFamily="18" charset="0"/>
                <a:cs typeface="Times New Roman" panose="02020603050405020304" pitchFamily="18" charset="0"/>
              </a:rPr>
              <a:t>SYSTEM REQUIREMENT</a:t>
            </a:r>
          </a:p>
          <a:p>
            <a:pPr>
              <a:buClr>
                <a:srgbClr val="002060"/>
              </a:buClr>
              <a:buFont typeface="Wingdings" panose="05000000000000000000" pitchFamily="2" charset="2"/>
              <a:buChar char="Ø"/>
            </a:pPr>
            <a:r>
              <a:rPr lang="en-US" sz="2800" dirty="0">
                <a:solidFill>
                  <a:srgbClr val="002060"/>
                </a:solidFill>
                <a:latin typeface="Times New Roman" panose="02020603050405020304" pitchFamily="18" charset="0"/>
                <a:cs typeface="Times New Roman" panose="02020603050405020304" pitchFamily="18" charset="0"/>
              </a:rPr>
              <a:t>HARDWARE REQUIREMENT</a:t>
            </a:r>
          </a:p>
          <a:p>
            <a:pPr>
              <a:buClr>
                <a:srgbClr val="002060"/>
              </a:buClr>
              <a:buFont typeface="Wingdings" panose="05000000000000000000" pitchFamily="2" charset="2"/>
              <a:buChar char="Ø"/>
            </a:pPr>
            <a:r>
              <a:rPr lang="en-US" sz="2800" dirty="0">
                <a:solidFill>
                  <a:srgbClr val="002060"/>
                </a:solidFill>
                <a:latin typeface="Times New Roman" panose="02020603050405020304" pitchFamily="18" charset="0"/>
                <a:cs typeface="Times New Roman" panose="02020603050405020304" pitchFamily="18" charset="0"/>
              </a:rPr>
              <a:t>SOFTWARE REQUIREMENT</a:t>
            </a:r>
          </a:p>
          <a:p>
            <a:pPr>
              <a:buClr>
                <a:srgbClr val="002060"/>
              </a:buClr>
              <a:buFont typeface="Wingdings" panose="05000000000000000000" pitchFamily="2" charset="2"/>
              <a:buChar char="Ø"/>
            </a:pPr>
            <a:r>
              <a:rPr lang="en-US" sz="2800" dirty="0">
                <a:solidFill>
                  <a:srgbClr val="002060"/>
                </a:solidFill>
                <a:latin typeface="Times New Roman" panose="02020603050405020304" pitchFamily="18" charset="0"/>
                <a:cs typeface="Times New Roman" panose="02020603050405020304" pitchFamily="18" charset="0"/>
              </a:rPr>
              <a:t>MODULES</a:t>
            </a:r>
            <a:endParaRPr lang="en-IN" sz="2800" dirty="0">
              <a:solidFill>
                <a:srgbClr val="00206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8047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34C07F-77BB-014A-1EA9-2F492D64B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3535" y="1800807"/>
            <a:ext cx="3477638" cy="3769569"/>
          </a:xfrm>
          <a:prstGeom prst="rect">
            <a:avLst/>
          </a:prstGeom>
          <a:ln>
            <a:noFill/>
          </a:ln>
          <a:effectLst>
            <a:softEdge rad="112500"/>
          </a:effectLst>
        </p:spPr>
      </p:pic>
      <p:sp>
        <p:nvSpPr>
          <p:cNvPr id="2" name="Title 1">
            <a:extLst>
              <a:ext uri="{FF2B5EF4-FFF2-40B4-BE49-F238E27FC236}">
                <a16:creationId xmlns:a16="http://schemas.microsoft.com/office/drawing/2014/main" id="{0ACA87A5-3B44-DC89-CC08-88BD11F0F5CF}"/>
              </a:ext>
            </a:extLst>
          </p:cNvPr>
          <p:cNvSpPr>
            <a:spLocks noGrp="1"/>
          </p:cNvSpPr>
          <p:nvPr>
            <p:ph type="title"/>
          </p:nvPr>
        </p:nvSpPr>
        <p:spPr>
          <a:xfrm>
            <a:off x="1789924" y="607719"/>
            <a:ext cx="10515600" cy="1286394"/>
          </a:xfrm>
        </p:spPr>
        <p:txBody>
          <a:bodyPr>
            <a:normAutofit/>
          </a:bodyPr>
          <a:lstStyle/>
          <a:p>
            <a:r>
              <a:rPr lang="en-US" sz="3200" u="sng" dirty="0">
                <a:solidFill>
                  <a:srgbClr val="00B0F0"/>
                </a:solidFill>
                <a:latin typeface="Times New Roman" panose="02020603050405020304" pitchFamily="18" charset="0"/>
                <a:cs typeface="Times New Roman" panose="02020603050405020304" pitchFamily="18" charset="0"/>
              </a:rPr>
              <a:t>ABSTRACT:</a:t>
            </a:r>
            <a:br>
              <a:rPr lang="en-IN"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br>
            <a:endParaRPr lang="en-IN" dirty="0">
              <a:solidFill>
                <a:srgbClr val="00B0F0"/>
              </a:solidFill>
            </a:endParaRPr>
          </a:p>
        </p:txBody>
      </p:sp>
      <p:sp>
        <p:nvSpPr>
          <p:cNvPr id="3" name="Content Placeholder 2">
            <a:extLst>
              <a:ext uri="{FF2B5EF4-FFF2-40B4-BE49-F238E27FC236}">
                <a16:creationId xmlns:a16="http://schemas.microsoft.com/office/drawing/2014/main" id="{75ED35D1-DC3C-ED21-1586-E8305A532046}"/>
              </a:ext>
            </a:extLst>
          </p:cNvPr>
          <p:cNvSpPr>
            <a:spLocks noGrp="1"/>
          </p:cNvSpPr>
          <p:nvPr>
            <p:ph idx="1"/>
          </p:nvPr>
        </p:nvSpPr>
        <p:spPr>
          <a:xfrm>
            <a:off x="1789924" y="1894113"/>
            <a:ext cx="10059954" cy="4636081"/>
          </a:xfrm>
        </p:spPr>
        <p:txBody>
          <a:bodyPr>
            <a:normAutofit/>
          </a:bodyPr>
          <a:lstStyle/>
          <a:p>
            <a:pPr>
              <a:buFont typeface="Wingdings" panose="05000000000000000000" pitchFamily="2" charset="2"/>
              <a:buChar char="Ø"/>
            </a:pPr>
            <a:r>
              <a:rPr lang="en-US" sz="2000" i="1" dirty="0">
                <a:solidFill>
                  <a:schemeClr val="tx1"/>
                </a:solidFill>
                <a:latin typeface="Times New Roman" panose="02020603050405020304" pitchFamily="18" charset="0"/>
                <a:cs typeface="Times New Roman" panose="02020603050405020304" pitchFamily="18" charset="0"/>
              </a:rPr>
              <a:t> Propose to use secure network coding techniques </a:t>
            </a:r>
          </a:p>
          <a:p>
            <a:pPr marL="0" indent="0">
              <a:buNone/>
            </a:pPr>
            <a:r>
              <a:rPr lang="en-US" sz="2000" i="1" dirty="0">
                <a:solidFill>
                  <a:schemeClr val="tx1"/>
                </a:solidFill>
                <a:latin typeface="Times New Roman" panose="02020603050405020304" pitchFamily="18" charset="0"/>
                <a:cs typeface="Times New Roman" panose="02020603050405020304" pitchFamily="18" charset="0"/>
              </a:rPr>
              <a:t>to construct efficient and secure cloud storage protocols for</a:t>
            </a:r>
          </a:p>
          <a:p>
            <a:pPr marL="0" indent="0">
              <a:buNone/>
            </a:pPr>
            <a:r>
              <a:rPr lang="en-US" sz="2000" i="1" dirty="0">
                <a:solidFill>
                  <a:schemeClr val="tx1"/>
                </a:solidFill>
                <a:latin typeface="Times New Roman" panose="02020603050405020304" pitchFamily="18" charset="0"/>
                <a:cs typeface="Times New Roman" panose="02020603050405020304" pitchFamily="18" charset="0"/>
              </a:rPr>
              <a:t> dynamic data, which can be updated, deleted, or</a:t>
            </a:r>
          </a:p>
          <a:p>
            <a:pPr marL="0" indent="0">
              <a:buNone/>
            </a:pPr>
            <a:r>
              <a:rPr lang="en-US" sz="2000" i="1" dirty="0">
                <a:solidFill>
                  <a:schemeClr val="tx1"/>
                </a:solidFill>
                <a:latin typeface="Times New Roman" panose="02020603050405020304" pitchFamily="18" charset="0"/>
                <a:cs typeface="Times New Roman" panose="02020603050405020304" pitchFamily="18" charset="0"/>
              </a:rPr>
              <a:t> appended by the user</a:t>
            </a:r>
          </a:p>
          <a:p>
            <a:pPr>
              <a:buFont typeface="Wingdings" panose="05000000000000000000" pitchFamily="2" charset="2"/>
              <a:buChar char="Ø"/>
            </a:pPr>
            <a:r>
              <a:rPr lang="en-US" sz="2000" i="1" dirty="0">
                <a:solidFill>
                  <a:schemeClr val="tx1"/>
                </a:solidFill>
                <a:latin typeface="Times New Roman" panose="02020603050405020304" pitchFamily="18" charset="0"/>
                <a:cs typeface="Times New Roman" panose="02020603050405020304" pitchFamily="18" charset="0"/>
              </a:rPr>
              <a:t>In this two protocols, DSCS I and DSCS II, </a:t>
            </a:r>
          </a:p>
          <a:p>
            <a:pPr marL="0" indent="0">
              <a:buNone/>
            </a:pPr>
            <a:r>
              <a:rPr lang="en-US" sz="2000" i="1" dirty="0">
                <a:solidFill>
                  <a:schemeClr val="tx1"/>
                </a:solidFill>
                <a:latin typeface="Times New Roman" panose="02020603050405020304" pitchFamily="18" charset="0"/>
                <a:cs typeface="Times New Roman" panose="02020603050405020304" pitchFamily="18" charset="0"/>
              </a:rPr>
              <a:t>which are based on different secure network coding schemes</a:t>
            </a:r>
          </a:p>
          <a:p>
            <a:pPr marL="0" indent="0">
              <a:buNone/>
            </a:pPr>
            <a:r>
              <a:rPr lang="en-US" sz="2000" i="1" dirty="0">
                <a:solidFill>
                  <a:schemeClr val="tx1"/>
                </a:solidFill>
                <a:latin typeface="Times New Roman" panose="02020603050405020304" pitchFamily="18" charset="0"/>
                <a:cs typeface="Times New Roman" panose="02020603050405020304" pitchFamily="18" charset="0"/>
              </a:rPr>
              <a:t> and have different properties and applications</a:t>
            </a:r>
          </a:p>
          <a:p>
            <a:pPr>
              <a:buFont typeface="Wingdings" panose="05000000000000000000" pitchFamily="2" charset="2"/>
              <a:buChar char="Ø"/>
            </a:pPr>
            <a:r>
              <a:rPr lang="en-US" sz="2000" i="1" dirty="0">
                <a:solidFill>
                  <a:schemeClr val="tx1"/>
                </a:solidFill>
                <a:latin typeface="Times New Roman" panose="02020603050405020304" pitchFamily="18" charset="0"/>
                <a:cs typeface="Times New Roman" panose="02020603050405020304" pitchFamily="18" charset="0"/>
              </a:rPr>
              <a:t>To provide formal security proofs and prototype </a:t>
            </a:r>
          </a:p>
          <a:p>
            <a:pPr marL="0" indent="0">
              <a:buNone/>
            </a:pPr>
            <a:r>
              <a:rPr lang="en-US" sz="2000" i="1" dirty="0">
                <a:solidFill>
                  <a:schemeClr val="tx1"/>
                </a:solidFill>
                <a:latin typeface="Times New Roman" panose="02020603050405020304" pitchFamily="18" charset="0"/>
                <a:cs typeface="Times New Roman" panose="02020603050405020304" pitchFamily="18" charset="0"/>
              </a:rPr>
              <a:t>implementations for their protocols, and show that they have </a:t>
            </a:r>
          </a:p>
          <a:p>
            <a:pPr marL="0" indent="0">
              <a:buNone/>
            </a:pPr>
            <a:r>
              <a:rPr lang="en-US" sz="2000" i="1" dirty="0">
                <a:solidFill>
                  <a:schemeClr val="tx1"/>
                </a:solidFill>
                <a:latin typeface="Times New Roman" panose="02020603050405020304" pitchFamily="18" charset="0"/>
                <a:cs typeface="Times New Roman" panose="02020603050405020304" pitchFamily="18" charset="0"/>
              </a:rPr>
              <a:t>better performance than existing solutions.</a:t>
            </a:r>
            <a:endParaRPr lang="en-IN" sz="20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8509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B93BF-679E-2409-B686-6A65C0006BC4}"/>
              </a:ext>
            </a:extLst>
          </p:cNvPr>
          <p:cNvSpPr>
            <a:spLocks noGrp="1"/>
          </p:cNvSpPr>
          <p:nvPr>
            <p:ph type="title"/>
          </p:nvPr>
        </p:nvSpPr>
        <p:spPr>
          <a:xfrm>
            <a:off x="2238361" y="540135"/>
            <a:ext cx="8911687" cy="1280890"/>
          </a:xfrm>
        </p:spPr>
        <p:txBody>
          <a:bodyPr/>
          <a:lstStyle/>
          <a:p>
            <a:r>
              <a:rPr lang="en-US" sz="4400" u="sng" dirty="0">
                <a:solidFill>
                  <a:srgbClr val="00B0F0"/>
                </a:solidFill>
                <a:latin typeface="Times New Roman" panose="02020603050405020304" pitchFamily="18" charset="0"/>
                <a:cs typeface="Times New Roman" panose="02020603050405020304" pitchFamily="18" charset="0"/>
              </a:rPr>
              <a:t>INTRODUCTION:</a:t>
            </a:r>
            <a:endParaRPr lang="en-IN" dirty="0">
              <a:solidFill>
                <a:srgbClr val="00B0F0"/>
              </a:solidFill>
            </a:endParaRPr>
          </a:p>
        </p:txBody>
      </p:sp>
      <p:sp>
        <p:nvSpPr>
          <p:cNvPr id="3" name="Content Placeholder 2">
            <a:extLst>
              <a:ext uri="{FF2B5EF4-FFF2-40B4-BE49-F238E27FC236}">
                <a16:creationId xmlns:a16="http://schemas.microsoft.com/office/drawing/2014/main" id="{9C42C1F2-679B-7048-2534-C2A8866421C6}"/>
              </a:ext>
            </a:extLst>
          </p:cNvPr>
          <p:cNvSpPr>
            <a:spLocks noGrp="1"/>
          </p:cNvSpPr>
          <p:nvPr>
            <p:ph idx="1"/>
          </p:nvPr>
        </p:nvSpPr>
        <p:spPr>
          <a:xfrm>
            <a:off x="2238360" y="2105608"/>
            <a:ext cx="8846373" cy="3777622"/>
          </a:xfrm>
        </p:spPr>
        <p:txBody>
          <a:bodyPr>
            <a:normAutofit fontScale="85000" lnSpcReduction="10000"/>
          </a:bodyPr>
          <a:lstStyle/>
          <a:p>
            <a:pPr>
              <a:buFont typeface="Wingdings" panose="05000000000000000000" pitchFamily="2" charset="2"/>
              <a:buChar char="Ø"/>
            </a:pPr>
            <a:r>
              <a:rPr lang="en-US" i="1" dirty="0">
                <a:solidFill>
                  <a:schemeClr val="tx1"/>
                </a:solidFill>
              </a:rPr>
              <a:t> </a:t>
            </a:r>
            <a:r>
              <a:rPr lang="en-US" i="1" dirty="0">
                <a:solidFill>
                  <a:schemeClr val="tx1"/>
                </a:solidFill>
                <a:latin typeface="Times New Roman" panose="02020603050405020304" pitchFamily="18" charset="0"/>
                <a:cs typeface="Times New Roman" panose="02020603050405020304" pitchFamily="18" charset="0"/>
              </a:rPr>
              <a:t>Introduce the problem of secure cloud storage for</a:t>
            </a:r>
          </a:p>
          <a:p>
            <a:pPr marL="0" indent="0">
              <a:buNone/>
            </a:pPr>
            <a:r>
              <a:rPr lang="en-US" i="1" dirty="0">
                <a:solidFill>
                  <a:schemeClr val="tx1"/>
                </a:solidFill>
                <a:latin typeface="Times New Roman" panose="02020603050405020304" pitchFamily="18" charset="0"/>
                <a:cs typeface="Times New Roman" panose="02020603050405020304" pitchFamily="18" charset="0"/>
              </a:rPr>
              <a:t> dynamic data, and explain the challenges and limitations</a:t>
            </a:r>
          </a:p>
          <a:p>
            <a:pPr marL="0" indent="0">
              <a:buNone/>
            </a:pPr>
            <a:r>
              <a:rPr lang="en-US" i="1" dirty="0">
                <a:solidFill>
                  <a:schemeClr val="tx1"/>
                </a:solidFill>
                <a:latin typeface="Times New Roman" panose="02020603050405020304" pitchFamily="18" charset="0"/>
                <a:cs typeface="Times New Roman" panose="02020603050405020304" pitchFamily="18" charset="0"/>
              </a:rPr>
              <a:t> of existing cryptographic solutions.</a:t>
            </a:r>
          </a:p>
          <a:p>
            <a:pPr>
              <a:buFont typeface="Wingdings" panose="05000000000000000000" pitchFamily="2" charset="2"/>
              <a:buChar char="Ø"/>
            </a:pPr>
            <a:r>
              <a:rPr lang="en-US" i="1" dirty="0">
                <a:solidFill>
                  <a:schemeClr val="tx1"/>
                </a:solidFill>
                <a:latin typeface="Times New Roman" panose="02020603050405020304" pitchFamily="18" charset="0"/>
                <a:cs typeface="Times New Roman" panose="02020603050405020304" pitchFamily="18" charset="0"/>
              </a:rPr>
              <a:t> Propose to use secure network coding techniques as</a:t>
            </a:r>
          </a:p>
          <a:p>
            <a:pPr marL="0" indent="0">
              <a:buNone/>
            </a:pPr>
            <a:r>
              <a:rPr lang="en-US" i="1" dirty="0">
                <a:solidFill>
                  <a:schemeClr val="tx1"/>
                </a:solidFill>
                <a:latin typeface="Times New Roman" panose="02020603050405020304" pitchFamily="18" charset="0"/>
                <a:cs typeface="Times New Roman" panose="02020603050405020304" pitchFamily="18" charset="0"/>
              </a:rPr>
              <a:t> a novel approach to construct efficient and secure</a:t>
            </a:r>
          </a:p>
          <a:p>
            <a:pPr marL="0" indent="0">
              <a:buNone/>
            </a:pPr>
            <a:r>
              <a:rPr lang="en-US" i="1" dirty="0">
                <a:solidFill>
                  <a:schemeClr val="tx1"/>
                </a:solidFill>
                <a:latin typeface="Times New Roman" panose="02020603050405020304" pitchFamily="18" charset="0"/>
                <a:cs typeface="Times New Roman" panose="02020603050405020304" pitchFamily="18" charset="0"/>
              </a:rPr>
              <a:t> cloud storage protocols for dynamic data.</a:t>
            </a:r>
          </a:p>
          <a:p>
            <a:pPr>
              <a:buFont typeface="Wingdings" panose="05000000000000000000" pitchFamily="2" charset="2"/>
              <a:buChar char="Ø"/>
            </a:pPr>
            <a:r>
              <a:rPr lang="en-US" i="1" dirty="0">
                <a:solidFill>
                  <a:schemeClr val="tx1"/>
                </a:solidFill>
                <a:latin typeface="Times New Roman" panose="02020603050405020304" pitchFamily="18" charset="0"/>
                <a:cs typeface="Times New Roman" panose="02020603050405020304" pitchFamily="18" charset="0"/>
              </a:rPr>
              <a:t>Present two protocols, DSCS I and DSCS II, which are</a:t>
            </a:r>
          </a:p>
          <a:p>
            <a:pPr marL="0" indent="0">
              <a:buNone/>
            </a:pPr>
            <a:r>
              <a:rPr lang="en-US" i="1" dirty="0">
                <a:solidFill>
                  <a:schemeClr val="tx1"/>
                </a:solidFill>
                <a:latin typeface="Times New Roman" panose="02020603050405020304" pitchFamily="18" charset="0"/>
                <a:cs typeface="Times New Roman" panose="02020603050405020304" pitchFamily="18" charset="0"/>
              </a:rPr>
              <a:t> based on different secure network coding schemes and </a:t>
            </a:r>
          </a:p>
          <a:p>
            <a:pPr marL="0" indent="0">
              <a:buNone/>
            </a:pPr>
            <a:r>
              <a:rPr lang="en-US" i="1" dirty="0">
                <a:solidFill>
                  <a:schemeClr val="tx1"/>
                </a:solidFill>
                <a:latin typeface="Times New Roman" panose="02020603050405020304" pitchFamily="18" charset="0"/>
                <a:cs typeface="Times New Roman" panose="02020603050405020304" pitchFamily="18" charset="0"/>
              </a:rPr>
              <a:t>have different properties and applications.</a:t>
            </a:r>
          </a:p>
          <a:p>
            <a:pPr>
              <a:buFont typeface="Wingdings" panose="05000000000000000000" pitchFamily="2" charset="2"/>
              <a:buChar char="Ø"/>
            </a:pPr>
            <a:r>
              <a:rPr lang="en-US" i="1" dirty="0">
                <a:solidFill>
                  <a:schemeClr val="tx1"/>
                </a:solidFill>
                <a:latin typeface="Times New Roman" panose="02020603050405020304" pitchFamily="18" charset="0"/>
                <a:cs typeface="Times New Roman" panose="02020603050405020304" pitchFamily="18" charset="0"/>
              </a:rPr>
              <a:t> To provide formal security proofs and prototype </a:t>
            </a:r>
          </a:p>
          <a:p>
            <a:pPr marL="0" indent="0">
              <a:buNone/>
            </a:pPr>
            <a:r>
              <a:rPr lang="en-US" i="1" dirty="0">
                <a:solidFill>
                  <a:schemeClr val="tx1"/>
                </a:solidFill>
                <a:latin typeface="Times New Roman" panose="02020603050405020304" pitchFamily="18" charset="0"/>
                <a:cs typeface="Times New Roman" panose="02020603050405020304" pitchFamily="18" charset="0"/>
              </a:rPr>
              <a:t>implementations for your protocols, and show that they have better performance than existing solutions.</a:t>
            </a:r>
            <a:endParaRPr lang="en-IN" i="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E2BD251-883B-919C-E0CA-C2CC853A44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1232" y="2192693"/>
            <a:ext cx="4058816" cy="3163995"/>
          </a:xfrm>
          <a:prstGeom prst="rect">
            <a:avLst/>
          </a:prstGeom>
        </p:spPr>
      </p:pic>
    </p:spTree>
    <p:extLst>
      <p:ext uri="{BB962C8B-B14F-4D97-AF65-F5344CB8AC3E}">
        <p14:creationId xmlns:p14="http://schemas.microsoft.com/office/powerpoint/2010/main" val="2183540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69960-C09B-7662-BED7-7EDB86BAFC7D}"/>
              </a:ext>
            </a:extLst>
          </p:cNvPr>
          <p:cNvSpPr>
            <a:spLocks noGrp="1"/>
          </p:cNvSpPr>
          <p:nvPr>
            <p:ph type="title"/>
          </p:nvPr>
        </p:nvSpPr>
        <p:spPr>
          <a:xfrm>
            <a:off x="1894114" y="503853"/>
            <a:ext cx="9459686" cy="821710"/>
          </a:xfrm>
        </p:spPr>
        <p:txBody>
          <a:bodyPr/>
          <a:lstStyle/>
          <a:p>
            <a:r>
              <a:rPr lang="en-US" sz="4400" u="sng" dirty="0">
                <a:solidFill>
                  <a:srgbClr val="00B0F0"/>
                </a:solidFill>
                <a:latin typeface="Times New Roman" panose="02020603050405020304" pitchFamily="18" charset="0"/>
                <a:cs typeface="Times New Roman" panose="02020603050405020304" pitchFamily="18" charset="0"/>
              </a:rPr>
              <a:t>EXISTING SYSTEM:</a:t>
            </a:r>
            <a:endParaRPr lang="en-IN" dirty="0">
              <a:solidFill>
                <a:srgbClr val="00B0F0"/>
              </a:solidFill>
            </a:endParaRPr>
          </a:p>
        </p:txBody>
      </p:sp>
      <p:sp>
        <p:nvSpPr>
          <p:cNvPr id="3" name="Content Placeholder 2">
            <a:extLst>
              <a:ext uri="{FF2B5EF4-FFF2-40B4-BE49-F238E27FC236}">
                <a16:creationId xmlns:a16="http://schemas.microsoft.com/office/drawing/2014/main" id="{39BB1117-82B6-F06D-9F80-93E05EE5A216}"/>
              </a:ext>
            </a:extLst>
          </p:cNvPr>
          <p:cNvSpPr>
            <a:spLocks noGrp="1"/>
          </p:cNvSpPr>
          <p:nvPr>
            <p:ph idx="1"/>
          </p:nvPr>
        </p:nvSpPr>
        <p:spPr>
          <a:xfrm>
            <a:off x="1894114" y="1754154"/>
            <a:ext cx="10269894" cy="4991877"/>
          </a:xfrm>
        </p:spPr>
        <p:txBody>
          <a:bodyPr>
            <a:normAutofit/>
          </a:bodyPr>
          <a:lstStyle/>
          <a:p>
            <a:pPr algn="l">
              <a:buFont typeface="Wingdings" panose="05000000000000000000" pitchFamily="2" charset="2"/>
              <a:buChar char="Ø"/>
            </a:pPr>
            <a:r>
              <a:rPr lang="en-US" i="1" dirty="0">
                <a:solidFill>
                  <a:schemeClr val="tx1"/>
                </a:solidFill>
                <a:latin typeface="Times New Roman" panose="02020603050405020304" pitchFamily="18" charset="0"/>
                <a:cs typeface="Times New Roman" panose="02020603050405020304" pitchFamily="18" charset="0"/>
              </a:rPr>
              <a:t>To</a:t>
            </a:r>
            <a:r>
              <a:rPr lang="en-US" b="0" i="1" dirty="0">
                <a:solidFill>
                  <a:schemeClr val="tx1"/>
                </a:solidFill>
                <a:effectLst/>
                <a:latin typeface="Times New Roman" panose="02020603050405020304" pitchFamily="18" charset="0"/>
                <a:cs typeface="Times New Roman" panose="02020603050405020304" pitchFamily="18" charset="0"/>
              </a:rPr>
              <a:t> explore the possibility of using secure network coding (SNC) techniques to construct a secure cloud storage protocol for dynamic data (DSCS), which can handle updates, deletions, and modifications of outsourced data.</a:t>
            </a:r>
          </a:p>
          <a:p>
            <a:pPr algn="l">
              <a:buFont typeface="Wingdings" panose="05000000000000000000" pitchFamily="2" charset="2"/>
              <a:buChar char="Ø"/>
            </a:pPr>
            <a:r>
              <a:rPr lang="en-US" i="1" dirty="0">
                <a:solidFill>
                  <a:schemeClr val="tx1"/>
                </a:solidFill>
                <a:latin typeface="Times New Roman" panose="02020603050405020304" pitchFamily="18" charset="0"/>
                <a:cs typeface="Times New Roman" panose="02020603050405020304" pitchFamily="18" charset="0"/>
              </a:rPr>
              <a:t>To </a:t>
            </a:r>
            <a:r>
              <a:rPr lang="en-US" b="0" i="1" dirty="0">
                <a:solidFill>
                  <a:schemeClr val="tx1"/>
                </a:solidFill>
                <a:effectLst/>
                <a:latin typeface="Times New Roman" panose="02020603050405020304" pitchFamily="18" charset="0"/>
                <a:cs typeface="Times New Roman" panose="02020603050405020304" pitchFamily="18" charset="0"/>
              </a:rPr>
              <a:t>build on the previous work of Chen et al. , who showed a connection between secure cloud storage and secure network coding for static data, but did not address the dynamic case.</a:t>
            </a:r>
          </a:p>
          <a:p>
            <a:pPr algn="l">
              <a:buFont typeface="Wingdings" panose="05000000000000000000" pitchFamily="2" charset="2"/>
              <a:buChar char="Ø"/>
            </a:pPr>
            <a:r>
              <a:rPr lang="en-US" i="1" dirty="0">
                <a:solidFill>
                  <a:schemeClr val="tx1"/>
                </a:solidFill>
                <a:latin typeface="Times New Roman" panose="02020603050405020304" pitchFamily="18" charset="0"/>
                <a:cs typeface="Times New Roman" panose="02020603050405020304" pitchFamily="18" charset="0"/>
              </a:rPr>
              <a:t>To</a:t>
            </a:r>
            <a:r>
              <a:rPr lang="en-US" b="0" i="1" dirty="0">
                <a:solidFill>
                  <a:schemeClr val="tx1"/>
                </a:solidFill>
                <a:effectLst/>
                <a:latin typeface="Times New Roman" panose="02020603050405020304" pitchFamily="18" charset="0"/>
                <a:cs typeface="Times New Roman" panose="02020603050405020304" pitchFamily="18" charset="0"/>
              </a:rPr>
              <a:t> focus on the scenario where the client’s data are stored on a single server, rather than distributed across multiple servers, which is a different goal from most network coding based storage systems</a:t>
            </a:r>
            <a:r>
              <a:rPr lang="en-US" b="0" i="0" dirty="0">
                <a:solidFill>
                  <a:schemeClr val="tx1"/>
                </a:solidFill>
                <a:effectLst/>
                <a:latin typeface="Times New Roman" panose="02020603050405020304" pitchFamily="18" charset="0"/>
                <a:cs typeface="Times New Roman" panose="02020603050405020304" pitchFamily="18" charset="0"/>
              </a:rPr>
              <a:t>.</a:t>
            </a:r>
          </a:p>
          <a:p>
            <a:pPr marL="0" indent="0" algn="l">
              <a:buNone/>
            </a:pPr>
            <a:r>
              <a:rPr lang="en-IN" b="1" u="sng" dirty="0">
                <a:solidFill>
                  <a:srgbClr val="FFC000"/>
                </a:solidFill>
              </a:rPr>
              <a:t>Disadvantages :</a:t>
            </a:r>
            <a:endParaRPr lang="en-US" b="1" i="0" u="sng" dirty="0">
              <a:solidFill>
                <a:srgbClr val="FFC000"/>
              </a:solidFill>
              <a:effectLst/>
            </a:endParaRPr>
          </a:p>
          <a:p>
            <a:pPr>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 </a:t>
            </a:r>
            <a:r>
              <a:rPr lang="en-US" b="0" i="1" dirty="0">
                <a:solidFill>
                  <a:schemeClr val="tx1"/>
                </a:solidFill>
                <a:effectLst/>
                <a:latin typeface="Times New Roman" panose="02020603050405020304" pitchFamily="18" charset="0"/>
                <a:cs typeface="Times New Roman" panose="02020603050405020304" pitchFamily="18" charset="0"/>
              </a:rPr>
              <a:t>A client having a smart phone with a low-performance processor or limited storage cannot accomplish heavy computation or store large volume of data. Under such circumstances, she can delegate her computation/storage to the cloud server. </a:t>
            </a:r>
          </a:p>
          <a:p>
            <a:pPr>
              <a:buFont typeface="Wingdings" panose="05000000000000000000" pitchFamily="2" charset="2"/>
              <a:buChar char="Ø"/>
            </a:pPr>
            <a:r>
              <a:rPr lang="en-US" b="0" i="1" dirty="0">
                <a:solidFill>
                  <a:schemeClr val="tx1"/>
                </a:solidFill>
                <a:effectLst/>
                <a:latin typeface="Times New Roman" panose="02020603050405020304" pitchFamily="18" charset="0"/>
                <a:cs typeface="Times New Roman" panose="02020603050405020304" pitchFamily="18" charset="0"/>
              </a:rPr>
              <a:t>For static data, the client cannot change her data after the initial outsourcing (e.g., backup/archival data)</a:t>
            </a:r>
          </a:p>
          <a:p>
            <a:endParaRPr lang="en-IN" dirty="0"/>
          </a:p>
        </p:txBody>
      </p:sp>
    </p:spTree>
    <p:extLst>
      <p:ext uri="{BB962C8B-B14F-4D97-AF65-F5344CB8AC3E}">
        <p14:creationId xmlns:p14="http://schemas.microsoft.com/office/powerpoint/2010/main" val="2614698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1785A-4635-7FF9-409B-B3C11D21903D}"/>
              </a:ext>
            </a:extLst>
          </p:cNvPr>
          <p:cNvSpPr>
            <a:spLocks noGrp="1"/>
          </p:cNvSpPr>
          <p:nvPr>
            <p:ph type="title"/>
          </p:nvPr>
        </p:nvSpPr>
        <p:spPr>
          <a:xfrm>
            <a:off x="2416629" y="354563"/>
            <a:ext cx="8937170" cy="971000"/>
          </a:xfrm>
        </p:spPr>
        <p:txBody>
          <a:bodyPr/>
          <a:lstStyle/>
          <a:p>
            <a:r>
              <a:rPr lang="en-US" sz="4400" u="sng" dirty="0">
                <a:solidFill>
                  <a:srgbClr val="00B0F0"/>
                </a:solidFill>
                <a:latin typeface="Times New Roman" panose="02020603050405020304" pitchFamily="18" charset="0"/>
                <a:cs typeface="Times New Roman" panose="02020603050405020304" pitchFamily="18" charset="0"/>
              </a:rPr>
              <a:t>PROPOSED SYSTEM:</a:t>
            </a:r>
            <a:endParaRPr lang="en-IN" dirty="0">
              <a:solidFill>
                <a:srgbClr val="00B0F0"/>
              </a:solidFill>
            </a:endParaRPr>
          </a:p>
        </p:txBody>
      </p:sp>
      <p:sp>
        <p:nvSpPr>
          <p:cNvPr id="3" name="Content Placeholder 2">
            <a:extLst>
              <a:ext uri="{FF2B5EF4-FFF2-40B4-BE49-F238E27FC236}">
                <a16:creationId xmlns:a16="http://schemas.microsoft.com/office/drawing/2014/main" id="{FD034425-5F7D-28B7-C7C3-8B6351E2F1D2}"/>
              </a:ext>
            </a:extLst>
          </p:cNvPr>
          <p:cNvSpPr>
            <a:spLocks noGrp="1"/>
          </p:cNvSpPr>
          <p:nvPr>
            <p:ph idx="1"/>
          </p:nvPr>
        </p:nvSpPr>
        <p:spPr>
          <a:xfrm>
            <a:off x="2416629" y="1978088"/>
            <a:ext cx="8937170" cy="5187821"/>
          </a:xfrm>
        </p:spPr>
        <p:txBody>
          <a:bodyPr>
            <a:normAutofit/>
          </a:bodyPr>
          <a:lstStyle/>
          <a:p>
            <a:pPr algn="l">
              <a:buFont typeface="Wingdings" panose="05000000000000000000" pitchFamily="2" charset="2"/>
              <a:buChar char="Ø"/>
            </a:pPr>
            <a:r>
              <a:rPr lang="en-US" i="1" dirty="0">
                <a:solidFill>
                  <a:schemeClr val="tx1"/>
                </a:solidFill>
                <a:latin typeface="Times New Roman" panose="02020603050405020304" pitchFamily="18" charset="0"/>
                <a:cs typeface="Times New Roman" panose="02020603050405020304" pitchFamily="18" charset="0"/>
              </a:rPr>
              <a:t>Explore the possibility of providing a generic construction of a DSCS protocol from any SNC protocol and discuss the challenges for a generic construction in details</a:t>
            </a:r>
          </a:p>
          <a:p>
            <a:pPr algn="l">
              <a:buFont typeface="Wingdings" panose="05000000000000000000" pitchFamily="2" charset="2"/>
              <a:buChar char="Ø"/>
            </a:pPr>
            <a:r>
              <a:rPr lang="en-US" i="1" dirty="0">
                <a:solidFill>
                  <a:schemeClr val="tx1"/>
                </a:solidFill>
                <a:latin typeface="Times New Roman" panose="02020603050405020304" pitchFamily="18" charset="0"/>
                <a:cs typeface="Times New Roman" panose="02020603050405020304" pitchFamily="18" charset="0"/>
              </a:rPr>
              <a:t>We</a:t>
            </a:r>
            <a:r>
              <a:rPr lang="en-US" b="0" i="1" dirty="0">
                <a:solidFill>
                  <a:schemeClr val="tx1"/>
                </a:solidFill>
                <a:effectLst/>
                <a:latin typeface="Times New Roman" panose="02020603050405020304" pitchFamily="18" charset="0"/>
                <a:cs typeface="Times New Roman" panose="02020603050405020304" pitchFamily="18" charset="0"/>
              </a:rPr>
              <a:t> present two protocols, DSCS I and DSCS II, which are based on different SNC schemes and have different properties and applications. DSCS I is a generic protocol that supports arbitrary dynamic data, while DSCS II is a specialized protocol for append-only data.</a:t>
            </a:r>
          </a:p>
          <a:p>
            <a:pPr algn="l">
              <a:buFont typeface="Wingdings" panose="05000000000000000000" pitchFamily="2" charset="2"/>
              <a:buChar char="Ø"/>
            </a:pPr>
            <a:r>
              <a:rPr lang="en-US" i="1" dirty="0">
                <a:solidFill>
                  <a:schemeClr val="tx1"/>
                </a:solidFill>
                <a:latin typeface="Times New Roman" panose="02020603050405020304" pitchFamily="18" charset="0"/>
                <a:cs typeface="Times New Roman" panose="02020603050405020304" pitchFamily="18" charset="0"/>
              </a:rPr>
              <a:t>To</a:t>
            </a:r>
            <a:r>
              <a:rPr lang="en-US" b="0" i="1" dirty="0">
                <a:solidFill>
                  <a:schemeClr val="tx1"/>
                </a:solidFill>
                <a:effectLst/>
                <a:latin typeface="Times New Roman" panose="02020603050405020304" pitchFamily="18" charset="0"/>
                <a:cs typeface="Times New Roman" panose="02020603050405020304" pitchFamily="18" charset="0"/>
              </a:rPr>
              <a:t> provide formal security definitions and proofs for both protocols, and show that they are secure in the standard model, without relying on the random oracle model.</a:t>
            </a:r>
          </a:p>
          <a:p>
            <a:pPr marL="0" indent="0" algn="l">
              <a:buNone/>
            </a:pPr>
            <a:r>
              <a:rPr lang="en-IN" b="1" i="1" dirty="0">
                <a:solidFill>
                  <a:srgbClr val="FFC000"/>
                </a:solidFill>
              </a:rPr>
              <a:t> </a:t>
            </a:r>
            <a:r>
              <a:rPr lang="en-IN" sz="2200" b="1" i="1" dirty="0">
                <a:solidFill>
                  <a:srgbClr val="FFC000"/>
                </a:solidFill>
              </a:rPr>
              <a:t>Advantages :</a:t>
            </a:r>
          </a:p>
          <a:p>
            <a:pPr>
              <a:buFont typeface="Wingdings" panose="05000000000000000000" pitchFamily="2" charset="2"/>
              <a:buChar char="Ø"/>
            </a:pPr>
            <a:r>
              <a:rPr lang="en-US" b="0" i="1" dirty="0">
                <a:effectLst/>
                <a:latin typeface="Times New Roman" panose="02020603050405020304" pitchFamily="18" charset="0"/>
                <a:cs typeface="Times New Roman" panose="02020603050405020304" pitchFamily="18" charset="0"/>
              </a:rPr>
              <a:t> </a:t>
            </a:r>
            <a:r>
              <a:rPr lang="en-US" i="1" dirty="0">
                <a:solidFill>
                  <a:schemeClr val="tx1"/>
                </a:solidFill>
                <a:latin typeface="Times New Roman" panose="02020603050405020304" pitchFamily="18" charset="0"/>
                <a:cs typeface="Times New Roman" panose="02020603050405020304" pitchFamily="18" charset="0"/>
              </a:rPr>
              <a:t>S</a:t>
            </a:r>
            <a:r>
              <a:rPr lang="en-US" b="0" i="1" dirty="0">
                <a:solidFill>
                  <a:schemeClr val="tx1"/>
                </a:solidFill>
                <a:effectLst/>
                <a:latin typeface="Times New Roman" panose="02020603050405020304" pitchFamily="18" charset="0"/>
                <a:cs typeface="Times New Roman" panose="02020603050405020304" pitchFamily="18" charset="0"/>
              </a:rPr>
              <a:t>ecure network coding (SNC) protocols use cryptographic techniques to prevent    these attacks: the sender authenticates each packet by attaching a small tag to it. </a:t>
            </a:r>
          </a:p>
          <a:p>
            <a:pPr>
              <a:buFont typeface="Wingdings" panose="05000000000000000000" pitchFamily="2" charset="2"/>
              <a:buChar char="Ø"/>
            </a:pPr>
            <a:r>
              <a:rPr lang="en-US" i="1" dirty="0">
                <a:solidFill>
                  <a:schemeClr val="tx1"/>
                </a:solidFill>
                <a:latin typeface="Times New Roman" panose="02020603050405020304" pitchFamily="18" charset="0"/>
                <a:cs typeface="Times New Roman" panose="02020603050405020304" pitchFamily="18" charset="0"/>
              </a:rPr>
              <a:t>W</a:t>
            </a:r>
            <a:r>
              <a:rPr lang="en-US" b="0" i="1" dirty="0">
                <a:solidFill>
                  <a:schemeClr val="tx1"/>
                </a:solidFill>
                <a:effectLst/>
                <a:latin typeface="Times New Roman" panose="02020603050405020304" pitchFamily="18" charset="0"/>
                <a:cs typeface="Times New Roman" panose="02020603050405020304" pitchFamily="18" charset="0"/>
              </a:rPr>
              <a:t>e look at the problem of constructing a secure cloud storage protocol for dynamic data (DSCS) from a different perspective. We investigate whether we can construct an efficient DSCS protocol using an SNC protocol</a:t>
            </a:r>
            <a:r>
              <a:rPr lang="en-US" b="0" i="1" dirty="0">
                <a:solidFill>
                  <a:schemeClr val="tx1"/>
                </a:solidFill>
                <a:effectLst/>
              </a:rPr>
              <a:t>. </a:t>
            </a:r>
          </a:p>
          <a:p>
            <a:pPr marL="0" indent="0" algn="l">
              <a:buNone/>
            </a:pPr>
            <a:endParaRPr lang="en-US" b="0" i="1" dirty="0">
              <a:solidFill>
                <a:schemeClr val="accent2"/>
              </a:solidFill>
              <a:effectLst/>
            </a:endParaRPr>
          </a:p>
          <a:p>
            <a:endParaRPr lang="en-IN" dirty="0"/>
          </a:p>
        </p:txBody>
      </p:sp>
    </p:spTree>
    <p:extLst>
      <p:ext uri="{BB962C8B-B14F-4D97-AF65-F5344CB8AC3E}">
        <p14:creationId xmlns:p14="http://schemas.microsoft.com/office/powerpoint/2010/main" val="3619661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9A18C-3050-42ED-8BD8-832D8702FAC9}"/>
              </a:ext>
            </a:extLst>
          </p:cNvPr>
          <p:cNvSpPr>
            <a:spLocks noGrp="1"/>
          </p:cNvSpPr>
          <p:nvPr>
            <p:ph type="title"/>
          </p:nvPr>
        </p:nvSpPr>
        <p:spPr>
          <a:xfrm>
            <a:off x="2062064" y="513184"/>
            <a:ext cx="9291735" cy="1149513"/>
          </a:xfrm>
        </p:spPr>
        <p:txBody>
          <a:bodyPr>
            <a:normAutofit/>
          </a:bodyPr>
          <a:lstStyle/>
          <a:p>
            <a:r>
              <a:rPr lang="en-US" sz="3600" b="1" u="sng" dirty="0">
                <a:solidFill>
                  <a:srgbClr val="00B0F0"/>
                </a:solidFill>
                <a:effectLst/>
                <a:latin typeface="Times New Roman" panose="02020603050405020304" pitchFamily="18" charset="0"/>
                <a:ea typeface="Calibri" panose="020F0502020204030204" pitchFamily="34" charset="0"/>
              </a:rPr>
              <a:t>SYSTEM REQUIREMENTS:</a:t>
            </a:r>
            <a:endParaRPr lang="en-IN" sz="3600" u="sng" dirty="0">
              <a:solidFill>
                <a:srgbClr val="00B0F0"/>
              </a:solidFill>
            </a:endParaRPr>
          </a:p>
        </p:txBody>
      </p:sp>
      <p:sp>
        <p:nvSpPr>
          <p:cNvPr id="3" name="Content Placeholder 2">
            <a:extLst>
              <a:ext uri="{FF2B5EF4-FFF2-40B4-BE49-F238E27FC236}">
                <a16:creationId xmlns:a16="http://schemas.microsoft.com/office/drawing/2014/main" id="{324F72EC-8505-22E8-A3C5-13A381C0FB30}"/>
              </a:ext>
            </a:extLst>
          </p:cNvPr>
          <p:cNvSpPr>
            <a:spLocks noGrp="1"/>
          </p:cNvSpPr>
          <p:nvPr>
            <p:ph idx="1"/>
          </p:nvPr>
        </p:nvSpPr>
        <p:spPr>
          <a:xfrm>
            <a:off x="2062064" y="1838131"/>
            <a:ext cx="9694508" cy="5019869"/>
          </a:xfrm>
        </p:spPr>
        <p:txBody>
          <a:bodyPr>
            <a:normAutofit/>
          </a:bodyPr>
          <a:lstStyle/>
          <a:p>
            <a:pPr marL="0" indent="0">
              <a:buNone/>
            </a:pPr>
            <a:r>
              <a:rPr lang="en-IN" b="0" i="0" dirty="0">
                <a:solidFill>
                  <a:srgbClr val="C00000"/>
                </a:solidFill>
                <a:effectLst/>
              </a:rPr>
              <a:t> </a:t>
            </a:r>
            <a:r>
              <a:rPr lang="en-IN" b="1" i="0" dirty="0">
                <a:solidFill>
                  <a:srgbClr val="C00000"/>
                </a:solidFill>
                <a:effectLst/>
              </a:rPr>
              <a:t>HARDWARE REQUIREMENTS: </a:t>
            </a:r>
          </a:p>
          <a:p>
            <a:pPr>
              <a:buFont typeface="Wingdings" panose="05000000000000000000" pitchFamily="2" charset="2"/>
              <a:buChar char="Ø"/>
            </a:pPr>
            <a:r>
              <a:rPr lang="en-IN" b="0" i="0" dirty="0">
                <a:solidFill>
                  <a:srgbClr val="C00000"/>
                </a:solidFill>
                <a:effectLst/>
                <a:latin typeface="Times New Roman" panose="02020603050405020304" pitchFamily="18" charset="0"/>
                <a:cs typeface="Times New Roman" panose="02020603050405020304" pitchFamily="18" charset="0"/>
              </a:rPr>
              <a:t>Processor                 : 1GHz or faster CPU or System on a Chip (SoC) with two or more cores</a:t>
            </a:r>
          </a:p>
          <a:p>
            <a:pPr>
              <a:buFont typeface="Wingdings" panose="05000000000000000000" pitchFamily="2" charset="2"/>
              <a:buChar char="Ø"/>
            </a:pPr>
            <a:r>
              <a:rPr lang="en-IN" b="0" i="0" dirty="0">
                <a:solidFill>
                  <a:srgbClr val="C00000"/>
                </a:solidFill>
                <a:effectLst/>
                <a:latin typeface="Times New Roman" panose="02020603050405020304" pitchFamily="18" charset="0"/>
                <a:cs typeface="Times New Roman" panose="02020603050405020304" pitchFamily="18" charset="0"/>
              </a:rPr>
              <a:t>RAM                        : 4GB</a:t>
            </a:r>
          </a:p>
          <a:p>
            <a:pPr>
              <a:buFont typeface="Wingdings" panose="05000000000000000000" pitchFamily="2" charset="2"/>
              <a:buChar char="Ø"/>
            </a:pPr>
            <a:r>
              <a:rPr lang="en-IN" b="0" i="0" dirty="0">
                <a:solidFill>
                  <a:srgbClr val="C00000"/>
                </a:solidFill>
                <a:effectLst/>
                <a:latin typeface="Times New Roman" panose="02020603050405020304" pitchFamily="18" charset="0"/>
                <a:cs typeface="Times New Roman" panose="02020603050405020304" pitchFamily="18" charset="0"/>
              </a:rPr>
              <a:t>Hard drive                : 64GB or larger.</a:t>
            </a:r>
          </a:p>
          <a:p>
            <a:pPr>
              <a:buFont typeface="Wingdings" panose="05000000000000000000" pitchFamily="2" charset="2"/>
              <a:buChar char="Ø"/>
            </a:pPr>
            <a:r>
              <a:rPr lang="en-IN" b="0" i="0" dirty="0">
                <a:solidFill>
                  <a:srgbClr val="C00000"/>
                </a:solidFill>
                <a:effectLst/>
                <a:latin typeface="Times New Roman" panose="02020603050405020304" pitchFamily="18" charset="0"/>
                <a:cs typeface="Times New Roman" panose="02020603050405020304" pitchFamily="18" charset="0"/>
              </a:rPr>
              <a:t>System firmware      : UEFI, Secure Boot capable.</a:t>
            </a:r>
          </a:p>
          <a:p>
            <a:pPr>
              <a:buFont typeface="Wingdings" panose="05000000000000000000" pitchFamily="2" charset="2"/>
              <a:buChar char="Ø"/>
            </a:pPr>
            <a:r>
              <a:rPr lang="en-IN" b="0" i="0" dirty="0">
                <a:solidFill>
                  <a:srgbClr val="C00000"/>
                </a:solidFill>
                <a:effectLst/>
                <a:latin typeface="Times New Roman" panose="02020603050405020304" pitchFamily="18" charset="0"/>
                <a:cs typeface="Times New Roman" panose="02020603050405020304" pitchFamily="18" charset="0"/>
              </a:rPr>
              <a:t>TPM                         : Trusted Platform Module (TPM) version 2.0.</a:t>
            </a:r>
          </a:p>
          <a:p>
            <a:pPr marL="0" indent="0">
              <a:buNone/>
            </a:pPr>
            <a:r>
              <a:rPr lang="en-IN" b="1" i="0" dirty="0">
                <a:solidFill>
                  <a:srgbClr val="C00000"/>
                </a:solidFill>
                <a:effectLst/>
              </a:rPr>
              <a:t> SOFTWARE REQUIREMENTS: </a:t>
            </a:r>
          </a:p>
          <a:p>
            <a:pPr>
              <a:buFont typeface="Wingdings" panose="05000000000000000000" pitchFamily="2" charset="2"/>
              <a:buChar char="Ø"/>
            </a:pPr>
            <a:r>
              <a:rPr lang="en-IN" dirty="0">
                <a:solidFill>
                  <a:srgbClr val="C00000"/>
                </a:solidFill>
              </a:rPr>
              <a:t> </a:t>
            </a:r>
            <a:r>
              <a:rPr lang="en-IN" dirty="0">
                <a:solidFill>
                  <a:srgbClr val="C00000"/>
                </a:solidFill>
                <a:latin typeface="Times New Roman" panose="02020603050405020304" pitchFamily="18" charset="0"/>
                <a:cs typeface="Times New Roman" panose="02020603050405020304" pitchFamily="18" charset="0"/>
              </a:rPr>
              <a:t>Operating system : Windows 10.</a:t>
            </a:r>
          </a:p>
          <a:p>
            <a:pPr>
              <a:buFont typeface="Wingdings" panose="05000000000000000000" pitchFamily="2" charset="2"/>
              <a:buChar char="Ø"/>
            </a:pPr>
            <a:r>
              <a:rPr lang="en-IN" dirty="0">
                <a:solidFill>
                  <a:srgbClr val="C00000"/>
                </a:solidFill>
                <a:latin typeface="Times New Roman" panose="02020603050405020304" pitchFamily="18" charset="0"/>
                <a:cs typeface="Times New Roman" panose="02020603050405020304" pitchFamily="18" charset="0"/>
              </a:rPr>
              <a:t>Coding Language : JAVA, HTML, CSS</a:t>
            </a:r>
          </a:p>
          <a:p>
            <a:pPr>
              <a:buFont typeface="Wingdings" panose="05000000000000000000" pitchFamily="2" charset="2"/>
              <a:buChar char="Ø"/>
            </a:pPr>
            <a:r>
              <a:rPr lang="en-IN" dirty="0">
                <a:solidFill>
                  <a:srgbClr val="C00000"/>
                </a:solidFill>
                <a:latin typeface="Times New Roman" panose="02020603050405020304" pitchFamily="18" charset="0"/>
                <a:cs typeface="Times New Roman" panose="02020603050405020304" pitchFamily="18" charset="0"/>
              </a:rPr>
              <a:t>Data Base: My SQL</a:t>
            </a:r>
          </a:p>
        </p:txBody>
      </p:sp>
    </p:spTree>
    <p:extLst>
      <p:ext uri="{BB962C8B-B14F-4D97-AF65-F5344CB8AC3E}">
        <p14:creationId xmlns:p14="http://schemas.microsoft.com/office/powerpoint/2010/main" val="3276410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86B6E-22B1-C92E-0050-BC0259172F57}"/>
              </a:ext>
            </a:extLst>
          </p:cNvPr>
          <p:cNvSpPr>
            <a:spLocks noGrp="1"/>
          </p:cNvSpPr>
          <p:nvPr>
            <p:ph type="title"/>
          </p:nvPr>
        </p:nvSpPr>
        <p:spPr/>
        <p:txBody>
          <a:bodyPr/>
          <a:lstStyle/>
          <a:p>
            <a:r>
              <a:rPr lang="en-US" sz="4400" u="sng" dirty="0">
                <a:solidFill>
                  <a:srgbClr val="00B0F0"/>
                </a:solidFill>
                <a:latin typeface="Times New Roman" panose="02020603050405020304" pitchFamily="18" charset="0"/>
                <a:cs typeface="Times New Roman" panose="02020603050405020304" pitchFamily="18" charset="0"/>
              </a:rPr>
              <a:t>SYSTEM ARCHITECTURE:</a:t>
            </a:r>
            <a:endParaRPr lang="en-IN" dirty="0">
              <a:solidFill>
                <a:srgbClr val="00B0F0"/>
              </a:solidFill>
            </a:endParaRPr>
          </a:p>
        </p:txBody>
      </p:sp>
      <p:pic>
        <p:nvPicPr>
          <p:cNvPr id="4" name="Content Placeholder 3">
            <a:extLst>
              <a:ext uri="{FF2B5EF4-FFF2-40B4-BE49-F238E27FC236}">
                <a16:creationId xmlns:a16="http://schemas.microsoft.com/office/drawing/2014/main" id="{3BC1F681-8C77-84EA-7C15-233C5CE480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733869" y="2183364"/>
            <a:ext cx="6372809" cy="4065036"/>
          </a:xfrm>
          <a:prstGeom prst="rect">
            <a:avLst/>
          </a:prstGeom>
          <a:ln>
            <a:noFill/>
          </a:ln>
          <a:effectLst>
            <a:softEdge rad="112500"/>
          </a:effectLst>
        </p:spPr>
      </p:pic>
    </p:spTree>
    <p:extLst>
      <p:ext uri="{BB962C8B-B14F-4D97-AF65-F5344CB8AC3E}">
        <p14:creationId xmlns:p14="http://schemas.microsoft.com/office/powerpoint/2010/main" val="1384293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65F7F-7118-7E0D-050E-93CB9E5DDB0A}"/>
              </a:ext>
            </a:extLst>
          </p:cNvPr>
          <p:cNvSpPr>
            <a:spLocks noGrp="1"/>
          </p:cNvSpPr>
          <p:nvPr>
            <p:ph type="title"/>
          </p:nvPr>
        </p:nvSpPr>
        <p:spPr>
          <a:xfrm>
            <a:off x="2659224" y="363894"/>
            <a:ext cx="8629262" cy="961669"/>
          </a:xfrm>
        </p:spPr>
        <p:txBody>
          <a:bodyPr/>
          <a:lstStyle/>
          <a:p>
            <a:pPr marL="571500" indent="-571500">
              <a:buFont typeface="Wingdings" panose="05000000000000000000" pitchFamily="2" charset="2"/>
              <a:buChar char="v"/>
            </a:pPr>
            <a:r>
              <a:rPr lang="en-US" sz="4400" u="sng" dirty="0">
                <a:solidFill>
                  <a:srgbClr val="00B0F0"/>
                </a:solidFill>
                <a:latin typeface="Times New Roman" panose="02020603050405020304" pitchFamily="18" charset="0"/>
                <a:cs typeface="Times New Roman" panose="02020603050405020304" pitchFamily="18" charset="0"/>
              </a:rPr>
              <a:t>MODULES:</a:t>
            </a:r>
            <a:endParaRPr lang="en-IN" dirty="0">
              <a:solidFill>
                <a:srgbClr val="00B0F0"/>
              </a:solidFill>
            </a:endParaRPr>
          </a:p>
        </p:txBody>
      </p:sp>
      <p:sp>
        <p:nvSpPr>
          <p:cNvPr id="3" name="Content Placeholder 2">
            <a:extLst>
              <a:ext uri="{FF2B5EF4-FFF2-40B4-BE49-F238E27FC236}">
                <a16:creationId xmlns:a16="http://schemas.microsoft.com/office/drawing/2014/main" id="{77C5AF6D-3429-919D-AB6D-1B6A0AD8B521}"/>
              </a:ext>
            </a:extLst>
          </p:cNvPr>
          <p:cNvSpPr>
            <a:spLocks noGrp="1"/>
          </p:cNvSpPr>
          <p:nvPr>
            <p:ph idx="1"/>
          </p:nvPr>
        </p:nvSpPr>
        <p:spPr>
          <a:xfrm>
            <a:off x="2659224" y="2071396"/>
            <a:ext cx="9293290" cy="4786604"/>
          </a:xfrm>
        </p:spPr>
        <p:txBody>
          <a:bodyPr>
            <a:normAutofit fontScale="85000" lnSpcReduction="20000"/>
          </a:bodyPr>
          <a:lstStyle/>
          <a:p>
            <a:pPr marL="0" indent="0">
              <a:lnSpc>
                <a:spcPct val="115000"/>
              </a:lnSpc>
              <a:spcAft>
                <a:spcPts val="1000"/>
              </a:spcAft>
              <a:buNone/>
            </a:pPr>
            <a:r>
              <a:rPr lang="en-US"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1.Data Owner</a:t>
            </a:r>
            <a:endPar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2.TPA(Trusted Third Party) </a:t>
            </a:r>
            <a:endPar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3.Cloud Server</a:t>
            </a:r>
          </a:p>
          <a:p>
            <a:pPr marL="0" indent="0">
              <a:lnSpc>
                <a:spcPct val="115000"/>
              </a:lnSpc>
              <a:spcAft>
                <a:spcPts val="1000"/>
              </a:spcAft>
              <a:buNone/>
            </a:pPr>
            <a:r>
              <a:rPr lang="en-US"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1.Data Owner :</a:t>
            </a:r>
          </a:p>
          <a:p>
            <a:pPr>
              <a:lnSpc>
                <a:spcPct val="115000"/>
              </a:lnSpc>
              <a:spcAft>
                <a:spcPts val="1000"/>
              </a:spcAft>
              <a:buClr>
                <a:srgbClr val="FF0000"/>
              </a:buClr>
              <a:buFont typeface="Wingdings" panose="05000000000000000000" pitchFamily="2" charset="2"/>
              <a:buChar char="Ø"/>
            </a:pPr>
            <a:r>
              <a:rPr lang="en-US" sz="2000" b="0" i="1" dirty="0">
                <a:solidFill>
                  <a:schemeClr val="tx1"/>
                </a:solidFill>
                <a:effectLst/>
                <a:latin typeface="Times New Roman" panose="02020603050405020304" pitchFamily="18" charset="0"/>
                <a:cs typeface="Times New Roman" panose="02020603050405020304" pitchFamily="18" charset="0"/>
              </a:rPr>
              <a:t>The data owner is the module that uploads and views the files securely on the cloud server, after registering and getting authorized by the cloud server</a:t>
            </a:r>
            <a:r>
              <a:rPr lang="en-US" sz="2000" b="0" i="0" dirty="0">
                <a:solidFill>
                  <a:schemeClr val="tx1"/>
                </a:solidFill>
                <a:effectLst/>
                <a:latin typeface="Times New Roman" panose="02020603050405020304" pitchFamily="18" charset="0"/>
                <a:cs typeface="Times New Roman" panose="02020603050405020304" pitchFamily="18" charset="0"/>
              </a:rPr>
              <a:t>.</a:t>
            </a:r>
          </a:p>
          <a:p>
            <a:pPr marL="0" indent="0">
              <a:lnSpc>
                <a:spcPct val="115000"/>
              </a:lnSpc>
              <a:spcAft>
                <a:spcPts val="1000"/>
              </a:spcAft>
              <a:buNone/>
            </a:pPr>
            <a:r>
              <a:rPr lang="en-US"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 TPA(Trusted Third Party) :</a:t>
            </a:r>
            <a:endPar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buClr>
                <a:srgbClr val="FF0000"/>
              </a:buClr>
              <a:buFont typeface="Wingdings" panose="05000000000000000000" pitchFamily="2" charset="2"/>
              <a:buChar char="Ø"/>
            </a:pPr>
            <a:r>
              <a:rPr lang="en-US" sz="2000" b="0" i="1" dirty="0">
                <a:solidFill>
                  <a:schemeClr val="tx1"/>
                </a:solidFill>
                <a:effectLst/>
                <a:latin typeface="Times New Roman" panose="02020603050405020304" pitchFamily="18" charset="0"/>
                <a:cs typeface="Times New Roman" panose="02020603050405020304" pitchFamily="18" charset="0"/>
              </a:rPr>
              <a:t>The TPA is the module that generates the auditing task for the users who request to access the files securely on the cloud server, after logging in directly with the application</a:t>
            </a:r>
            <a:r>
              <a:rPr lang="en-US" sz="2000" b="0" i="1" dirty="0">
                <a:solidFill>
                  <a:schemeClr val="tx1"/>
                </a:solidFill>
                <a:effectLst/>
              </a:rPr>
              <a:t>.</a:t>
            </a:r>
          </a:p>
          <a:p>
            <a:pPr marL="0" indent="0">
              <a:buNone/>
            </a:pPr>
            <a:r>
              <a:rPr lang="en-US"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3.Cloud Server :</a:t>
            </a:r>
            <a:endPar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buClr>
                <a:srgbClr val="FF0000"/>
              </a:buClr>
              <a:buFont typeface="Wingdings" panose="05000000000000000000" pitchFamily="2" charset="2"/>
              <a:buChar char="Ø"/>
            </a:pPr>
            <a:r>
              <a:rPr lang="en-US" sz="2000" b="0" i="1" dirty="0">
                <a:solidFill>
                  <a:schemeClr val="tx1"/>
                </a:solidFill>
                <a:effectLst/>
                <a:latin typeface="Times New Roman" panose="02020603050405020304" pitchFamily="18" charset="0"/>
                <a:cs typeface="Times New Roman" panose="02020603050405020304" pitchFamily="18" charset="0"/>
              </a:rPr>
              <a:t>The cloud server is the module that operates the project and performs various operations, such as user activation, owner activation, search permission, top-k keyword and similarity analysis, after logging in.</a:t>
            </a:r>
          </a:p>
          <a:p>
            <a:pPr marL="0" indent="0">
              <a:buNone/>
            </a:pPr>
            <a:endParaRPr lang="en-IN" dirty="0"/>
          </a:p>
        </p:txBody>
      </p:sp>
    </p:spTree>
    <p:extLst>
      <p:ext uri="{BB962C8B-B14F-4D97-AF65-F5344CB8AC3E}">
        <p14:creationId xmlns:p14="http://schemas.microsoft.com/office/powerpoint/2010/main" val="341870142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426</TotalTime>
  <Words>873</Words>
  <Application>Microsoft Office PowerPoint</Application>
  <PresentationFormat>Widescreen</PresentationFormat>
  <Paragraphs>79</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Algerian</vt:lpstr>
      <vt:lpstr>Arial</vt:lpstr>
      <vt:lpstr>Calibri</vt:lpstr>
      <vt:lpstr>Century Gothic</vt:lpstr>
      <vt:lpstr>Times New Roman</vt:lpstr>
      <vt:lpstr>Wingdings</vt:lpstr>
      <vt:lpstr>Wingdings 3</vt:lpstr>
      <vt:lpstr>Wisp</vt:lpstr>
      <vt:lpstr>                            SRI INDU COLLEGE OF ENGINEERING AND TECHNOLOGY                                   DEPARTMENT OF COMPUTER SCIENCE AND ENGINEERING                                                                         BATCH: 2020-2024                                                              MINI PROJECT-TITLE:      PROTECTING CLOUD DATA WITH DYNAMIC SECURITY VIA NETWORK CODING </vt:lpstr>
      <vt:lpstr>CONTENTS: </vt:lpstr>
      <vt:lpstr>ABSTRACT: </vt:lpstr>
      <vt:lpstr>INTRODUCTION:</vt:lpstr>
      <vt:lpstr>EXISTING SYSTEM:</vt:lpstr>
      <vt:lpstr>PROPOSED SYSTEM:</vt:lpstr>
      <vt:lpstr>SYSTEM REQUIREMENTS:</vt:lpstr>
      <vt:lpstr>SYSTEM ARCHITECTURE:</vt:lpstr>
      <vt:lpstr>MODULES: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TITTLE: PROTECTING CLOUD DATA WITH DYNAMIC SECURITY VIA NETWORK CODING</dc:title>
  <dc:creator>KRISHNA BABU KHETHAVATH</dc:creator>
  <cp:lastModifiedBy>KRISHNA BABU KHETHAVATH</cp:lastModifiedBy>
  <cp:revision>19</cp:revision>
  <dcterms:created xsi:type="dcterms:W3CDTF">2023-09-15T13:31:14Z</dcterms:created>
  <dcterms:modified xsi:type="dcterms:W3CDTF">2023-09-24T15:53:50Z</dcterms:modified>
</cp:coreProperties>
</file>