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8" r:id="rId1"/>
  </p:sldMasterIdLst>
  <p:sldIdLst>
    <p:sldId id="279" r:id="rId2"/>
    <p:sldId id="280" r:id="rId3"/>
    <p:sldId id="257" r:id="rId4"/>
    <p:sldId id="270" r:id="rId5"/>
    <p:sldId id="271" r:id="rId6"/>
    <p:sldId id="272" r:id="rId7"/>
    <p:sldId id="275" r:id="rId8"/>
    <p:sldId id="266" r:id="rId9"/>
    <p:sldId id="282" r:id="rId10"/>
    <p:sldId id="283" r:id="rId11"/>
    <p:sldId id="284" r:id="rId12"/>
    <p:sldId id="285" r:id="rId13"/>
    <p:sldId id="291" r:id="rId14"/>
    <p:sldId id="292" r:id="rId15"/>
    <p:sldId id="286" r:id="rId16"/>
    <p:sldId id="287" r:id="rId17"/>
    <p:sldId id="288" r:id="rId18"/>
    <p:sldId id="289"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CCEB"/>
    <a:srgbClr val="FF3300"/>
    <a:srgbClr val="00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F5357B-B6A6-4B1A-B5B3-6448FFE98160}"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220110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5357B-B6A6-4B1A-B5B3-6448FFE98160}"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411176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5357B-B6A6-4B1A-B5B3-6448FFE98160}"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248C68-AE7A-450C-AB33-307BFB083E2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162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F5357B-B6A6-4B1A-B5B3-6448FFE98160}"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314713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F5357B-B6A6-4B1A-B5B3-6448FFE98160}"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248C68-AE7A-450C-AB33-307BFB083E2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834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F5357B-B6A6-4B1A-B5B3-6448FFE98160}"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294085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5357B-B6A6-4B1A-B5B3-6448FFE98160}"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954809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5357B-B6A6-4B1A-B5B3-6448FFE98160}"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52156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F5357B-B6A6-4B1A-B5B3-6448FFE98160}"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62064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5357B-B6A6-4B1A-B5B3-6448FFE98160}"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149148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F5357B-B6A6-4B1A-B5B3-6448FFE98160}"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419090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F5357B-B6A6-4B1A-B5B3-6448FFE98160}"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148191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F5357B-B6A6-4B1A-B5B3-6448FFE98160}"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249433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5357B-B6A6-4B1A-B5B3-6448FFE98160}"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6570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5357B-B6A6-4B1A-B5B3-6448FFE98160}"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91743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5357B-B6A6-4B1A-B5B3-6448FFE98160}"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248C68-AE7A-450C-AB33-307BFB083E27}" type="slidenum">
              <a:rPr lang="en-IN" smtClean="0"/>
              <a:t>‹#›</a:t>
            </a:fld>
            <a:endParaRPr lang="en-IN"/>
          </a:p>
        </p:txBody>
      </p:sp>
    </p:spTree>
    <p:extLst>
      <p:ext uri="{BB962C8B-B14F-4D97-AF65-F5344CB8AC3E}">
        <p14:creationId xmlns:p14="http://schemas.microsoft.com/office/powerpoint/2010/main" val="44177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1F5357B-B6A6-4B1A-B5B3-6448FFE98160}" type="datetimeFigureOut">
              <a:rPr lang="en-IN" smtClean="0"/>
              <a:t>10-10-2023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248C68-AE7A-450C-AB33-307BFB083E27}" type="slidenum">
              <a:rPr lang="en-IN" smtClean="0"/>
              <a:t>‹#›</a:t>
            </a:fld>
            <a:endParaRPr lang="en-IN"/>
          </a:p>
        </p:txBody>
      </p:sp>
    </p:spTree>
    <p:extLst>
      <p:ext uri="{BB962C8B-B14F-4D97-AF65-F5344CB8AC3E}">
        <p14:creationId xmlns:p14="http://schemas.microsoft.com/office/powerpoint/2010/main" val="2217281351"/>
      </p:ext>
    </p:extLst>
  </p:cSld>
  <p:clrMap bg1="lt1" tx1="dk1" bg2="lt2" tx2="dk2" accent1="accent1" accent2="accent2" accent3="accent3" accent4="accent4" accent5="accent5" accent6="accent6" hlink="hlink" folHlink="folHlink"/>
  <p:sldLayoutIdLst>
    <p:sldLayoutId id="2147484239" r:id="rId1"/>
    <p:sldLayoutId id="2147484240" r:id="rId2"/>
    <p:sldLayoutId id="2147484241" r:id="rId3"/>
    <p:sldLayoutId id="2147484242" r:id="rId4"/>
    <p:sldLayoutId id="2147484243" r:id="rId5"/>
    <p:sldLayoutId id="2147484244" r:id="rId6"/>
    <p:sldLayoutId id="2147484245" r:id="rId7"/>
    <p:sldLayoutId id="2147484246" r:id="rId8"/>
    <p:sldLayoutId id="2147484247" r:id="rId9"/>
    <p:sldLayoutId id="2147484248" r:id="rId10"/>
    <p:sldLayoutId id="2147484249" r:id="rId11"/>
    <p:sldLayoutId id="2147484250" r:id="rId12"/>
    <p:sldLayoutId id="2147484251" r:id="rId13"/>
    <p:sldLayoutId id="2147484252" r:id="rId14"/>
    <p:sldLayoutId id="2147484253" r:id="rId15"/>
    <p:sldLayoutId id="21474842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EB76-AD01-EF16-0F24-79BD00B103A3}"/>
              </a:ext>
            </a:extLst>
          </p:cNvPr>
          <p:cNvSpPr>
            <a:spLocks noGrp="1"/>
          </p:cNvSpPr>
          <p:nvPr>
            <p:ph type="title"/>
          </p:nvPr>
        </p:nvSpPr>
        <p:spPr>
          <a:xfrm>
            <a:off x="839755" y="93306"/>
            <a:ext cx="11681925" cy="3153747"/>
          </a:xfrm>
        </p:spPr>
        <p:txBody>
          <a:bodyPr>
            <a:normAutofit fontScale="90000"/>
          </a:bodyPr>
          <a:lstStyle/>
          <a:p>
            <a:r>
              <a:rPr lang="en-US" sz="2700" b="1" dirty="0">
                <a:solidFill>
                  <a:srgbClr val="FF0000"/>
                </a:solidFill>
                <a:latin typeface="Times New Roman" panose="02020603050405020304" pitchFamily="18" charset="0"/>
                <a:cs typeface="Times New Roman" panose="02020603050405020304" pitchFamily="18" charset="0"/>
              </a:rPr>
              <a:t>                            SRI INDU COLLEGE OF ENGINEERING AND TECHNOLOGY </a:t>
            </a:r>
            <a:br>
              <a:rPr lang="en-US" sz="2700" b="1" dirty="0">
                <a:solidFill>
                  <a:srgbClr val="FF0000"/>
                </a:solidFill>
                <a:latin typeface="Times New Roman" panose="02020603050405020304" pitchFamily="18" charset="0"/>
                <a:cs typeface="Times New Roman" panose="02020603050405020304" pitchFamily="18" charset="0"/>
              </a:rPr>
            </a:br>
            <a:br>
              <a:rPr lang="en-US" sz="2700" b="1" dirty="0">
                <a:solidFill>
                  <a:srgbClr val="FF0000"/>
                </a:solidFill>
                <a:latin typeface="Times New Roman" panose="02020603050405020304" pitchFamily="18" charset="0"/>
                <a:cs typeface="Times New Roman" panose="02020603050405020304" pitchFamily="18" charset="0"/>
              </a:rPr>
            </a:br>
            <a:r>
              <a:rPr lang="en-US" sz="2700" b="1" dirty="0">
                <a:solidFill>
                  <a:srgbClr val="FF0000"/>
                </a:solidFill>
                <a:latin typeface="Times New Roman" panose="02020603050405020304" pitchFamily="18" charset="0"/>
                <a:cs typeface="Times New Roman" panose="02020603050405020304" pitchFamily="18" charset="0"/>
              </a:rPr>
              <a:t>                                </a:t>
            </a:r>
            <a:r>
              <a:rPr lang="en-US" sz="2200" b="1" dirty="0">
                <a:solidFill>
                  <a:srgbClr val="FF3300"/>
                </a:solidFill>
                <a:latin typeface="Times New Roman" panose="02020603050405020304" pitchFamily="18" charset="0"/>
                <a:cs typeface="Times New Roman" panose="02020603050405020304" pitchFamily="18" charset="0"/>
              </a:rPr>
              <a:t>DEPARTMENT OF COMPUTER SCIENCE AND ENGINEERING </a:t>
            </a:r>
            <a:br>
              <a:rPr lang="en-US" sz="2200" b="1" dirty="0">
                <a:solidFill>
                  <a:srgbClr val="FF3300"/>
                </a:solidFill>
                <a:latin typeface="Times New Roman" panose="02020603050405020304" pitchFamily="18" charset="0"/>
                <a:cs typeface="Times New Roman" panose="02020603050405020304" pitchFamily="18" charset="0"/>
              </a:rPr>
            </a:br>
            <a:br>
              <a:rPr lang="en-US" sz="2200" b="1" dirty="0">
                <a:solidFill>
                  <a:srgbClr val="FF3300"/>
                </a:solidFill>
                <a:latin typeface="Times New Roman" panose="02020603050405020304" pitchFamily="18" charset="0"/>
                <a:cs typeface="Times New Roman" panose="02020603050405020304" pitchFamily="18" charset="0"/>
              </a:rPr>
            </a:br>
            <a:r>
              <a:rPr lang="en-US" sz="2200" b="1" dirty="0">
                <a:solidFill>
                  <a:srgbClr val="FF3300"/>
                </a:solidFill>
                <a:latin typeface="Times New Roman" panose="02020603050405020304" pitchFamily="18" charset="0"/>
                <a:cs typeface="Times New Roman" panose="02020603050405020304" pitchFamily="18" charset="0"/>
              </a:rPr>
              <a:t>                                                                      BATCH: 2020-2024</a:t>
            </a:r>
            <a:br>
              <a:rPr lang="en-US" sz="2200" b="1" dirty="0">
                <a:solidFill>
                  <a:srgbClr val="FF3300"/>
                </a:solidFill>
                <a:latin typeface="Times New Roman" panose="02020603050405020304" pitchFamily="18" charset="0"/>
                <a:cs typeface="Times New Roman" panose="02020603050405020304" pitchFamily="18" charset="0"/>
              </a:rPr>
            </a:br>
            <a:r>
              <a:rPr lang="en-US" sz="2200" b="1" dirty="0">
                <a:solidFill>
                  <a:srgbClr val="FF3300"/>
                </a:solidFill>
                <a:latin typeface="Times New Roman" panose="02020603050405020304" pitchFamily="18" charset="0"/>
                <a:cs typeface="Times New Roman" panose="02020603050405020304" pitchFamily="18" charset="0"/>
              </a:rPr>
              <a:t> </a:t>
            </a:r>
            <a:br>
              <a:rPr lang="en-US" sz="2200" b="1" dirty="0">
                <a:solidFill>
                  <a:srgbClr val="FF3300"/>
                </a:solidFill>
                <a:latin typeface="Times New Roman" panose="02020603050405020304" pitchFamily="18" charset="0"/>
                <a:cs typeface="Times New Roman" panose="02020603050405020304" pitchFamily="18" charset="0"/>
              </a:rPr>
            </a:br>
            <a:r>
              <a:rPr lang="en-US" sz="2200" b="1" dirty="0">
                <a:solidFill>
                  <a:srgbClr val="FF3300"/>
                </a:solidFill>
                <a:latin typeface="Times New Roman" panose="02020603050405020304" pitchFamily="18" charset="0"/>
                <a:cs typeface="Times New Roman" panose="02020603050405020304" pitchFamily="18" charset="0"/>
              </a:rPr>
              <a:t>                                                           MINI PROJECT-</a:t>
            </a:r>
            <a:r>
              <a:rPr lang="en-IN" sz="2200" b="1" dirty="0">
                <a:solidFill>
                  <a:srgbClr val="FF3300"/>
                </a:solidFill>
                <a:latin typeface="Times New Roman" panose="02020603050405020304" pitchFamily="18" charset="0"/>
                <a:cs typeface="Times New Roman" panose="02020603050405020304" pitchFamily="18" charset="0"/>
              </a:rPr>
              <a:t>TITLE:</a:t>
            </a:r>
            <a:br>
              <a:rPr lang="en-IN" sz="2200" b="1" dirty="0">
                <a:solidFill>
                  <a:srgbClr val="FF3300"/>
                </a:solidFill>
                <a:latin typeface="Times New Roman" panose="02020603050405020304" pitchFamily="18" charset="0"/>
                <a:cs typeface="Times New Roman" panose="02020603050405020304" pitchFamily="18" charset="0"/>
              </a:rPr>
            </a:br>
            <a:br>
              <a:rPr lang="en-IN" sz="2200" b="1" dirty="0">
                <a:solidFill>
                  <a:srgbClr val="FF3300"/>
                </a:solidFill>
                <a:latin typeface="Times New Roman" panose="02020603050405020304" pitchFamily="18" charset="0"/>
                <a:cs typeface="Times New Roman" panose="02020603050405020304" pitchFamily="18" charset="0"/>
              </a:rPr>
            </a:br>
            <a:r>
              <a:rPr lang="en-IN" sz="22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PROTECTING CLOUD DATA WITH DYNAMIC SECURITY VIA NETWORK CODING</a:t>
            </a:r>
            <a:br>
              <a:rPr lang="en-IN" sz="2200" b="1" dirty="0">
                <a:solidFill>
                  <a:srgbClr val="FFC000"/>
                </a:solidFill>
                <a:latin typeface="Times New Roman" panose="02020603050405020304" pitchFamily="18" charset="0"/>
                <a:cs typeface="Times New Roman" panose="02020603050405020304" pitchFamily="18" charset="0"/>
              </a:rPr>
            </a:br>
            <a:endParaRPr lang="en-IN" sz="2200" dirty="0">
              <a:solidFill>
                <a:srgbClr val="FFC000"/>
              </a:solidFill>
            </a:endParaRPr>
          </a:p>
        </p:txBody>
      </p:sp>
      <p:sp>
        <p:nvSpPr>
          <p:cNvPr id="3" name="Content Placeholder 2">
            <a:extLst>
              <a:ext uri="{FF2B5EF4-FFF2-40B4-BE49-F238E27FC236}">
                <a16:creationId xmlns:a16="http://schemas.microsoft.com/office/drawing/2014/main" id="{5DF1DE0F-A248-5A60-882C-E38F215F68F0}"/>
              </a:ext>
            </a:extLst>
          </p:cNvPr>
          <p:cNvSpPr>
            <a:spLocks noGrp="1"/>
          </p:cNvSpPr>
          <p:nvPr>
            <p:ph idx="1"/>
          </p:nvPr>
        </p:nvSpPr>
        <p:spPr>
          <a:xfrm>
            <a:off x="1091682" y="3428999"/>
            <a:ext cx="11100318" cy="3229947"/>
          </a:xfrm>
        </p:spPr>
        <p:txBody>
          <a:bodyPr>
            <a:normAutofit/>
          </a:bodyPr>
          <a:lstStyle/>
          <a:p>
            <a:pPr marL="0" indent="0">
              <a:buNone/>
            </a:pPr>
            <a:r>
              <a:rPr lang="en-IN" sz="1800" b="1" dirty="0">
                <a:solidFill>
                  <a:schemeClr val="tx1"/>
                </a:solidFill>
                <a:latin typeface="Times New Roman" panose="02020603050405020304" pitchFamily="18" charset="0"/>
                <a:cs typeface="Times New Roman" panose="02020603050405020304" pitchFamily="18" charset="0"/>
              </a:rPr>
              <a:t>                                                                                                                   BATCH-09</a:t>
            </a:r>
          </a:p>
          <a:p>
            <a:pPr marL="0" indent="0">
              <a:buNone/>
            </a:pPr>
            <a:r>
              <a:rPr lang="en-IN" sz="1800" b="1" dirty="0">
                <a:solidFill>
                  <a:schemeClr val="tx1"/>
                </a:solidFill>
                <a:latin typeface="Times New Roman" panose="02020603050405020304" pitchFamily="18" charset="0"/>
                <a:cs typeface="Times New Roman" panose="02020603050405020304" pitchFamily="18" charset="0"/>
              </a:rPr>
              <a:t>                                                                                                                   TEAM MEMBERS:</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latin typeface="Times New Roman" panose="02020603050405020304" pitchFamily="18" charset="0"/>
                <a:cs typeface="Times New Roman" panose="02020603050405020304" pitchFamily="18" charset="0"/>
              </a:rPr>
              <a:t>20D41A0595:K.VANDANA</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                                                                                                     20D41A05A6:K.KRISHNA BABU</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                                                                                                     20D41A0568:G.REVANTH</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rgbClr val="FF0000"/>
                </a:solidFill>
                <a:latin typeface="Times New Roman" panose="02020603050405020304" pitchFamily="18" charset="0"/>
                <a:cs typeface="Times New Roman" panose="02020603050405020304" pitchFamily="18" charset="0"/>
              </a:rPr>
              <a:t>         UNDER THE GUIDANCE OF:</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Mr. B.SURESH  (ASSISTANT </a:t>
            </a:r>
            <a:r>
              <a:rPr lang="en-IN" sz="2000" dirty="0">
                <a:solidFill>
                  <a:srgbClr val="FF0000"/>
                </a:solidFill>
                <a:latin typeface="Times New Roman" panose="02020603050405020304" pitchFamily="18" charset="0"/>
                <a:cs typeface="Times New Roman" panose="02020603050405020304" pitchFamily="18" charset="0"/>
              </a:rPr>
              <a:t>PROFESSOR</a:t>
            </a:r>
            <a:r>
              <a:rPr lang="en-US" sz="2000" dirty="0">
                <a:solidFill>
                  <a:srgbClr val="FF0000"/>
                </a:solidFill>
                <a:latin typeface="Times New Roman" panose="02020603050405020304" pitchFamily="18" charset="0"/>
                <a:cs typeface="Times New Roman" panose="02020603050405020304" pitchFamily="18" charset="0"/>
              </a:rPr>
              <a:t>)</a:t>
            </a:r>
          </a:p>
          <a:p>
            <a:endParaRPr lang="en-IN" dirty="0"/>
          </a:p>
        </p:txBody>
      </p:sp>
      <p:pic>
        <p:nvPicPr>
          <p:cNvPr id="4" name="Picture 3">
            <a:extLst>
              <a:ext uri="{FF2B5EF4-FFF2-40B4-BE49-F238E27FC236}">
                <a16:creationId xmlns:a16="http://schemas.microsoft.com/office/drawing/2014/main" id="{64A7A124-5534-D5B0-D2E6-50B448BA5064}"/>
              </a:ext>
            </a:extLst>
          </p:cNvPr>
          <p:cNvPicPr>
            <a:picLocks noChangeAspect="1"/>
          </p:cNvPicPr>
          <p:nvPr/>
        </p:nvPicPr>
        <p:blipFill>
          <a:blip r:embed="rId2"/>
          <a:stretch>
            <a:fillRect/>
          </a:stretch>
        </p:blipFill>
        <p:spPr>
          <a:xfrm>
            <a:off x="1680483" y="199054"/>
            <a:ext cx="1323975" cy="1323975"/>
          </a:xfrm>
          <a:prstGeom prst="rect">
            <a:avLst/>
          </a:prstGeom>
        </p:spPr>
      </p:pic>
    </p:spTree>
    <p:extLst>
      <p:ext uri="{BB962C8B-B14F-4D97-AF65-F5344CB8AC3E}">
        <p14:creationId xmlns:p14="http://schemas.microsoft.com/office/powerpoint/2010/main" val="307523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8421-70A4-CBDD-0D29-DCDF5DA56C06}"/>
              </a:ext>
            </a:extLst>
          </p:cNvPr>
          <p:cNvSpPr>
            <a:spLocks noGrp="1"/>
          </p:cNvSpPr>
          <p:nvPr>
            <p:ph type="title"/>
          </p:nvPr>
        </p:nvSpPr>
        <p:spPr>
          <a:xfrm>
            <a:off x="2271972" y="642772"/>
            <a:ext cx="7991702" cy="2035114"/>
          </a:xfrm>
        </p:spPr>
        <p:txBody>
          <a:bodyPr>
            <a:normAutofit/>
          </a:bodyPr>
          <a:lstStyle/>
          <a:p>
            <a:r>
              <a:rPr lang="en-US" sz="1800" b="1" dirty="0">
                <a:solidFill>
                  <a:srgbClr val="31CCEB"/>
                </a:solidFill>
                <a:effectLst/>
                <a:latin typeface="Times New Roman" panose="02020603050405020304" pitchFamily="18" charset="0"/>
                <a:ea typeface="Calibri" panose="020F0502020204030204" pitchFamily="34" charset="0"/>
                <a:cs typeface="Times New Roman" panose="02020603050405020304" pitchFamily="18" charset="0"/>
              </a:rPr>
              <a:t>CLASS DIAGRAM:</a:t>
            </a:r>
            <a:br>
              <a:rPr lang="en-IN" sz="1800" dirty="0">
                <a:solidFill>
                  <a:srgbClr val="31CCEB"/>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0" dirty="0">
                <a:solidFill>
                  <a:srgbClr val="000000"/>
                </a:solidFill>
                <a:effectLst/>
                <a:latin typeface="Times New Roman" panose="02020603050405020304" pitchFamily="18" charset="0"/>
                <a:ea typeface="Calibri" panose="020F0502020204030204" pitchFamily="34"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a:t>
            </a:r>
            <a:endParaRPr lang="en-IN" dirty="0"/>
          </a:p>
        </p:txBody>
      </p:sp>
      <p:pic>
        <p:nvPicPr>
          <p:cNvPr id="4" name="Content Placeholder 3">
            <a:extLst>
              <a:ext uri="{FF2B5EF4-FFF2-40B4-BE49-F238E27FC236}">
                <a16:creationId xmlns:a16="http://schemas.microsoft.com/office/drawing/2014/main" id="{F7217750-2AE9-A6B2-ECB6-BDD2408B11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0563" y="2782182"/>
            <a:ext cx="7427168" cy="3572604"/>
          </a:xfrm>
          <a:prstGeom prst="rect">
            <a:avLst/>
          </a:prstGeom>
          <a:noFill/>
          <a:ln>
            <a:noFill/>
          </a:ln>
        </p:spPr>
      </p:pic>
    </p:spTree>
    <p:extLst>
      <p:ext uri="{BB962C8B-B14F-4D97-AF65-F5344CB8AC3E}">
        <p14:creationId xmlns:p14="http://schemas.microsoft.com/office/powerpoint/2010/main" val="45616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89BB-3C75-BF12-56E4-B38F032370C1}"/>
              </a:ext>
            </a:extLst>
          </p:cNvPr>
          <p:cNvSpPr>
            <a:spLocks noGrp="1"/>
          </p:cNvSpPr>
          <p:nvPr>
            <p:ph type="title"/>
          </p:nvPr>
        </p:nvSpPr>
        <p:spPr>
          <a:xfrm>
            <a:off x="2327955" y="633441"/>
            <a:ext cx="7409491" cy="1280890"/>
          </a:xfrm>
        </p:spPr>
        <p:txBody>
          <a:bodyPr>
            <a:normAutofit fontScale="90000"/>
          </a:bodyPr>
          <a:lstStyle/>
          <a:p>
            <a:pPr>
              <a:buClr>
                <a:srgbClr val="C00000"/>
              </a:buClr>
            </a:pPr>
            <a:r>
              <a:rPr lang="en-US" sz="1800" b="1" dirty="0">
                <a:solidFill>
                  <a:srgbClr val="31CCEB"/>
                </a:solidFill>
                <a:effectLst/>
                <a:latin typeface="Times New Roman" panose="02020603050405020304" pitchFamily="18" charset="0"/>
                <a:ea typeface="Calibri" panose="020F0502020204030204" pitchFamily="34" charset="0"/>
                <a:cs typeface="Times New Roman" panose="02020603050405020304" pitchFamily="18" charset="0"/>
              </a:rPr>
              <a:t>SEQUENCE DIAGRAM:</a:t>
            </a:r>
            <a:br>
              <a:rPr lang="en-IN" sz="1800" dirty="0">
                <a:solidFill>
                  <a:srgbClr val="31CCEB"/>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kern="0" dirty="0">
                <a:solidFill>
                  <a:srgbClr val="000000"/>
                </a:solidFill>
                <a:effectLst/>
                <a:latin typeface="Times New Roman" panose="02020603050405020304" pitchFamily="18" charset="0"/>
                <a:ea typeface="Calibri" panose="020F0502020204030204" pitchFamily="34" charset="0"/>
              </a:rPr>
              <a:t>A sequence diagram in Unified Modeling Language (UML) is a kind of interaction diagram that shows how processes operate with one another and in what order. </a:t>
            </a:r>
            <a:endParaRPr lang="en-IN" dirty="0"/>
          </a:p>
        </p:txBody>
      </p:sp>
      <p:pic>
        <p:nvPicPr>
          <p:cNvPr id="4" name="Content Placeholder 3">
            <a:extLst>
              <a:ext uri="{FF2B5EF4-FFF2-40B4-BE49-F238E27FC236}">
                <a16:creationId xmlns:a16="http://schemas.microsoft.com/office/drawing/2014/main" id="{B157AE1F-2619-3A0A-789F-65044A34C2E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7257" y="2254250"/>
            <a:ext cx="7744407" cy="3778250"/>
          </a:xfrm>
          <a:prstGeom prst="rect">
            <a:avLst/>
          </a:prstGeom>
          <a:noFill/>
          <a:ln>
            <a:noFill/>
          </a:ln>
        </p:spPr>
      </p:pic>
    </p:spTree>
    <p:extLst>
      <p:ext uri="{BB962C8B-B14F-4D97-AF65-F5344CB8AC3E}">
        <p14:creationId xmlns:p14="http://schemas.microsoft.com/office/powerpoint/2010/main" val="186605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0975-5B26-899E-E6F9-FD4DE0C5F3A9}"/>
              </a:ext>
            </a:extLst>
          </p:cNvPr>
          <p:cNvSpPr>
            <a:spLocks noGrp="1"/>
          </p:cNvSpPr>
          <p:nvPr>
            <p:ph type="title"/>
          </p:nvPr>
        </p:nvSpPr>
        <p:spPr>
          <a:xfrm>
            <a:off x="2592926" y="624110"/>
            <a:ext cx="8249246" cy="1280890"/>
          </a:xfrm>
        </p:spPr>
        <p:txBody>
          <a:bodyPr/>
          <a:lstStyle/>
          <a:p>
            <a:r>
              <a:rPr lang="en-US" sz="1800" b="1" dirty="0">
                <a:solidFill>
                  <a:srgbClr val="31CCEB"/>
                </a:solidFill>
                <a:effectLst/>
                <a:latin typeface="Times New Roman" panose="02020603050405020304" pitchFamily="18" charset="0"/>
                <a:ea typeface="Calibri" panose="020F0502020204030204" pitchFamily="34" charset="0"/>
                <a:cs typeface="Times New Roman" panose="02020603050405020304" pitchFamily="18" charset="0"/>
              </a:rPr>
              <a:t>ACTIVITY DIAGRAM:</a:t>
            </a:r>
            <a:br>
              <a:rPr lang="en-IN" sz="1800" dirty="0">
                <a:solidFill>
                  <a:srgbClr val="31CCEB"/>
                </a:solidFill>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kern="0" dirty="0">
                <a:solidFill>
                  <a:srgbClr val="000000"/>
                </a:solidFill>
                <a:effectLst/>
                <a:latin typeface="Times New Roman" panose="02020603050405020304" pitchFamily="18" charset="0"/>
                <a:ea typeface="Calibri" panose="020F0502020204030204" pitchFamily="34" charset="0"/>
              </a:rPr>
              <a:t>Activity diagrams are graphical representations of workflows of stepwise activities and actions with support for choice, iteration and concurrency.</a:t>
            </a:r>
            <a:endParaRPr lang="en-IN" dirty="0"/>
          </a:p>
        </p:txBody>
      </p:sp>
      <p:pic>
        <p:nvPicPr>
          <p:cNvPr id="4" name="Content Placeholder 3">
            <a:extLst>
              <a:ext uri="{FF2B5EF4-FFF2-40B4-BE49-F238E27FC236}">
                <a16:creationId xmlns:a16="http://schemas.microsoft.com/office/drawing/2014/main" id="{CC78ADB2-1371-5040-5EE3-C2CB67E8A1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7886" y="2133600"/>
            <a:ext cx="6708710" cy="4239208"/>
          </a:xfrm>
          <a:prstGeom prst="rect">
            <a:avLst/>
          </a:prstGeom>
          <a:noFill/>
          <a:ln>
            <a:noFill/>
          </a:ln>
        </p:spPr>
      </p:pic>
    </p:spTree>
    <p:extLst>
      <p:ext uri="{BB962C8B-B14F-4D97-AF65-F5344CB8AC3E}">
        <p14:creationId xmlns:p14="http://schemas.microsoft.com/office/powerpoint/2010/main" val="58890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C66A-8E60-5EBF-226A-301D741EC75C}"/>
              </a:ext>
            </a:extLst>
          </p:cNvPr>
          <p:cNvSpPr>
            <a:spLocks noGrp="1"/>
          </p:cNvSpPr>
          <p:nvPr>
            <p:ph type="title"/>
          </p:nvPr>
        </p:nvSpPr>
        <p:spPr>
          <a:xfrm>
            <a:off x="1912205" y="136430"/>
            <a:ext cx="8911687" cy="810348"/>
          </a:xfrm>
        </p:spPr>
        <p:txBody>
          <a:bodyPr/>
          <a:lstStyle/>
          <a:p>
            <a:r>
              <a:rPr lang="en-IN" b="1" dirty="0">
                <a:solidFill>
                  <a:srgbClr val="31CCEB"/>
                </a:solidFill>
              </a:rPr>
              <a:t>SAMPLE CODE</a:t>
            </a:r>
          </a:p>
        </p:txBody>
      </p:sp>
      <p:sp>
        <p:nvSpPr>
          <p:cNvPr id="3" name="Content Placeholder 2">
            <a:extLst>
              <a:ext uri="{FF2B5EF4-FFF2-40B4-BE49-F238E27FC236}">
                <a16:creationId xmlns:a16="http://schemas.microsoft.com/office/drawing/2014/main" id="{A3D5505C-AF0A-E80F-1725-7CB965A87B8D}"/>
              </a:ext>
            </a:extLst>
          </p:cNvPr>
          <p:cNvSpPr>
            <a:spLocks noGrp="1"/>
          </p:cNvSpPr>
          <p:nvPr>
            <p:ph idx="1"/>
          </p:nvPr>
        </p:nvSpPr>
        <p:spPr>
          <a:xfrm>
            <a:off x="1766252" y="822960"/>
            <a:ext cx="10354628" cy="6035040"/>
          </a:xfrm>
        </p:spPr>
        <p:txBody>
          <a:bodyPr>
            <a:normAutofit fontScale="92500" lnSpcReduction="20000"/>
          </a:bodyPr>
          <a:lstStyle/>
          <a:p>
            <a:pPr marL="0" indent="0">
              <a:buNone/>
            </a:pPr>
            <a:br>
              <a:rPr lang="en-IN" sz="2300" b="1" dirty="0">
                <a:solidFill>
                  <a:schemeClr val="tx1"/>
                </a:solidFill>
                <a:effectLst/>
                <a:latin typeface="Times New Roman" panose="02020603050405020304" pitchFamily="18" charset="0"/>
                <a:cs typeface="Times New Roman" panose="02020603050405020304" pitchFamily="18" charset="0"/>
              </a:rPr>
            </a:br>
            <a:r>
              <a:rPr lang="en-IN" sz="2300" b="1" dirty="0">
                <a:solidFill>
                  <a:schemeClr val="tx1"/>
                </a:solidFill>
                <a:effectLst/>
                <a:latin typeface="Times New Roman" panose="02020603050405020304" pitchFamily="18" charset="0"/>
                <a:cs typeface="Times New Roman" panose="02020603050405020304" pitchFamily="18" charset="0"/>
              </a:rPr>
              <a:t>&lt;%@page import="java.  </a:t>
            </a:r>
            <a:r>
              <a:rPr lang="en-IN" sz="2300" b="1" dirty="0" err="1">
                <a:solidFill>
                  <a:schemeClr val="tx1"/>
                </a:solidFill>
                <a:effectLst/>
                <a:latin typeface="Times New Roman" panose="02020603050405020304" pitchFamily="18" charset="0"/>
                <a:cs typeface="Times New Roman" panose="02020603050405020304" pitchFamily="18" charset="0"/>
              </a:rPr>
              <a:t>sql</a:t>
            </a:r>
            <a:r>
              <a:rPr lang="en-IN" sz="2300" b="1" dirty="0">
                <a:solidFill>
                  <a:schemeClr val="tx1"/>
                </a:solidFill>
                <a:effectLst/>
                <a:latin typeface="Times New Roman" panose="02020603050405020304" pitchFamily="18" charset="0"/>
                <a:cs typeface="Times New Roman" panose="02020603050405020304" pitchFamily="18" charset="0"/>
              </a:rPr>
              <a:t> . Result Set"%&gt;</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&lt;%@page import="com. database. Queries"%&gt;</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&lt;%@page content Type="text/html" page Encoding="UTF-8"%&gt;</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&lt;!DOCTYPE html&gt;</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&lt;%</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try{</a:t>
            </a:r>
          </a:p>
          <a:p>
            <a:pPr marL="0" indent="0">
              <a:buNone/>
            </a:pPr>
            <a:br>
              <a:rPr lang="en-IN" sz="2300" b="1" dirty="0">
                <a:solidFill>
                  <a:schemeClr val="tx1"/>
                </a:solidFill>
                <a:effectLst/>
                <a:latin typeface="Times New Roman" panose="02020603050405020304" pitchFamily="18" charset="0"/>
                <a:cs typeface="Times New Roman" panose="02020603050405020304" pitchFamily="18" charset="0"/>
              </a:rPr>
            </a:br>
            <a:r>
              <a:rPr lang="en-IN" sz="2300" b="1"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    String u name =request. Get Parameter("u name");</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    String  </a:t>
            </a:r>
            <a:r>
              <a:rPr lang="en-IN" sz="2300" b="1" dirty="0" err="1">
                <a:solidFill>
                  <a:schemeClr val="tx1"/>
                </a:solidFill>
                <a:effectLst/>
                <a:latin typeface="Times New Roman" panose="02020603050405020304" pitchFamily="18" charset="0"/>
                <a:cs typeface="Times New Roman" panose="02020603050405020304" pitchFamily="18" charset="0"/>
              </a:rPr>
              <a:t>pwd</a:t>
            </a:r>
            <a:r>
              <a:rPr lang="en-IN" sz="2300" b="1" dirty="0">
                <a:solidFill>
                  <a:schemeClr val="tx1"/>
                </a:solidFill>
                <a:effectLst/>
                <a:latin typeface="Times New Roman" panose="02020603050405020304" pitchFamily="18" charset="0"/>
                <a:cs typeface="Times New Roman" panose="02020603050405020304" pitchFamily="18" charset="0"/>
              </a:rPr>
              <a:t> =request. Get Parameter(“ </a:t>
            </a:r>
            <a:r>
              <a:rPr lang="en-IN" sz="2300" b="1" dirty="0" err="1">
                <a:solidFill>
                  <a:schemeClr val="tx1"/>
                </a:solidFill>
                <a:effectLst/>
                <a:latin typeface="Times New Roman" panose="02020603050405020304" pitchFamily="18" charset="0"/>
                <a:cs typeface="Times New Roman" panose="02020603050405020304" pitchFamily="18" charset="0"/>
              </a:rPr>
              <a:t>pwd</a:t>
            </a:r>
            <a:r>
              <a:rPr lang="en-IN" sz="2300" b="1"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    String query="select * from owner where username=‘”+u name +“’ and password='"+</a:t>
            </a:r>
            <a:r>
              <a:rPr lang="en-IN" sz="2300" b="1" dirty="0" err="1">
                <a:solidFill>
                  <a:schemeClr val="tx1"/>
                </a:solidFill>
                <a:effectLst/>
                <a:latin typeface="Times New Roman" panose="02020603050405020304" pitchFamily="18" charset="0"/>
                <a:cs typeface="Times New Roman" panose="02020603050405020304" pitchFamily="18" charset="0"/>
              </a:rPr>
              <a:t>pwd</a:t>
            </a:r>
            <a:r>
              <a:rPr lang="en-IN" sz="2300" b="1"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    Result Set </a:t>
            </a:r>
            <a:r>
              <a:rPr lang="en-IN" sz="2300" b="1" dirty="0" err="1">
                <a:solidFill>
                  <a:schemeClr val="tx1"/>
                </a:solidFill>
                <a:effectLst/>
                <a:latin typeface="Times New Roman" panose="02020603050405020304" pitchFamily="18" charset="0"/>
                <a:cs typeface="Times New Roman" panose="02020603050405020304" pitchFamily="18" charset="0"/>
              </a:rPr>
              <a:t>i</a:t>
            </a:r>
            <a:r>
              <a:rPr lang="en-IN" sz="2300" b="1" dirty="0">
                <a:solidFill>
                  <a:schemeClr val="tx1"/>
                </a:solidFill>
                <a:effectLst/>
                <a:latin typeface="Times New Roman" panose="02020603050405020304" pitchFamily="18" charset="0"/>
                <a:cs typeface="Times New Roman" panose="02020603050405020304" pitchFamily="18" charset="0"/>
              </a:rPr>
              <a:t>=Queries .get Execute Query(query);</a:t>
            </a:r>
          </a:p>
          <a:p>
            <a:pPr marL="0" indent="0">
              <a:buNone/>
            </a:pPr>
            <a:r>
              <a:rPr lang="en-IN" sz="2300" b="1" dirty="0">
                <a:solidFill>
                  <a:schemeClr val="tx1"/>
                </a:solidFill>
                <a:effectLst/>
                <a:latin typeface="Times New Roman" panose="02020603050405020304" pitchFamily="18" charset="0"/>
                <a:cs typeface="Times New Roman" panose="02020603050405020304" pitchFamily="18" charset="0"/>
              </a:rPr>
              <a:t>    if(</a:t>
            </a:r>
            <a:r>
              <a:rPr lang="en-IN" sz="2300" b="1" dirty="0" err="1">
                <a:solidFill>
                  <a:schemeClr val="tx1"/>
                </a:solidFill>
                <a:effectLst/>
                <a:latin typeface="Times New Roman" panose="02020603050405020304" pitchFamily="18" charset="0"/>
                <a:cs typeface="Times New Roman" panose="02020603050405020304" pitchFamily="18" charset="0"/>
              </a:rPr>
              <a:t>i.next</a:t>
            </a:r>
            <a:r>
              <a:rPr lang="en-IN" sz="2300" b="1" dirty="0">
                <a:solidFill>
                  <a:schemeClr val="tx1"/>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87815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CFC6-6178-34C3-6E3C-B076AE9838FE}"/>
              </a:ext>
            </a:extLst>
          </p:cNvPr>
          <p:cNvSpPr>
            <a:spLocks noGrp="1"/>
          </p:cNvSpPr>
          <p:nvPr>
            <p:ph type="title"/>
          </p:nvPr>
        </p:nvSpPr>
        <p:spPr>
          <a:xfrm flipH="1" flipV="1">
            <a:off x="13292772" y="324391"/>
            <a:ext cx="128588"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EF65209-0850-8B69-D12E-A8A8353E3D9A}"/>
              </a:ext>
            </a:extLst>
          </p:cNvPr>
          <p:cNvSpPr>
            <a:spLocks noGrp="1"/>
          </p:cNvSpPr>
          <p:nvPr>
            <p:ph idx="1"/>
          </p:nvPr>
        </p:nvSpPr>
        <p:spPr>
          <a:xfrm>
            <a:off x="1666240" y="1"/>
            <a:ext cx="10332720" cy="6690362"/>
          </a:xfrm>
        </p:spPr>
        <p:txBody>
          <a:bodyPr>
            <a:normAutofit fontScale="25000" lnSpcReduction="20000"/>
          </a:bodyPr>
          <a:lstStyle/>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session. Set Attribute("id", I . get String("id"));</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session. Set Attribute("username",  I . get String("username"));</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session. Set Attribute("email“ , I .get String("email"));</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%&gt;</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&lt;script type='text/java script'&gt;</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window .alert("Login Successful...!!");</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window. location="Owner Home . </a:t>
            </a:r>
            <a:r>
              <a:rPr lang="en-IN" sz="6400" b="1" dirty="0" err="1">
                <a:solidFill>
                  <a:schemeClr val="tx1"/>
                </a:solidFill>
                <a:effectLst/>
                <a:latin typeface="Times New Roman" panose="02020603050405020304" pitchFamily="18" charset="0"/>
                <a:cs typeface="Times New Roman" panose="02020603050405020304" pitchFamily="18" charset="0"/>
              </a:rPr>
              <a:t>Jsp</a:t>
            </a:r>
            <a:r>
              <a:rPr lang="en-IN" sz="6400" b="1"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&lt;/script&gt;</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&lt;%</a:t>
            </a:r>
          </a:p>
          <a:p>
            <a:pPr marL="0" indent="0">
              <a:buNone/>
            </a:pPr>
            <a:br>
              <a:rPr lang="en-IN" sz="6400" b="1" dirty="0">
                <a:solidFill>
                  <a:schemeClr val="tx1"/>
                </a:solidFill>
                <a:effectLst/>
                <a:latin typeface="Times New Roman" panose="02020603050405020304" pitchFamily="18" charset="0"/>
                <a:cs typeface="Times New Roman" panose="02020603050405020304" pitchFamily="18" charset="0"/>
              </a:rPr>
            </a:br>
            <a:r>
              <a:rPr lang="en-IN" sz="6400" b="1" dirty="0">
                <a:solidFill>
                  <a:schemeClr val="tx1"/>
                </a:solidFill>
                <a:effectLst/>
                <a:latin typeface="Times New Roman" panose="02020603050405020304" pitchFamily="18" charset="0"/>
                <a:cs typeface="Times New Roman" panose="02020603050405020304" pitchFamily="18" charset="0"/>
              </a:rPr>
              <a:t>    }else{</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%&gt;</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&lt;script type='text/java script'&gt;</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window .alert("Login Failed..!!");</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window . location="Data Own er. </a:t>
            </a:r>
            <a:r>
              <a:rPr lang="en-IN" sz="6400" b="1" dirty="0" err="1">
                <a:solidFill>
                  <a:schemeClr val="tx1"/>
                </a:solidFill>
                <a:effectLst/>
                <a:latin typeface="Times New Roman" panose="02020603050405020304" pitchFamily="18" charset="0"/>
                <a:cs typeface="Times New Roman" panose="02020603050405020304" pitchFamily="18" charset="0"/>
              </a:rPr>
              <a:t>jsp</a:t>
            </a:r>
            <a:r>
              <a:rPr lang="en-IN" sz="6400" b="1"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&lt;/script&gt;</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&lt;%</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}catch(Exception e){</a:t>
            </a:r>
          </a:p>
          <a:p>
            <a:pPr marL="0" indent="0">
              <a:buNone/>
            </a:pPr>
            <a:r>
              <a:rPr lang="en-IN" sz="6400" b="1" dirty="0">
                <a:solidFill>
                  <a:schemeClr val="tx1"/>
                </a:solidFill>
                <a:effectLst/>
                <a:latin typeface="Times New Roman" panose="02020603050405020304" pitchFamily="18" charset="0"/>
                <a:cs typeface="Times New Roman" panose="02020603050405020304" pitchFamily="18" charset="0"/>
              </a:rPr>
              <a:t>    out. Print ln(e); }</a:t>
            </a:r>
          </a:p>
          <a:p>
            <a:pPr marL="0" indent="0">
              <a:buNone/>
            </a:pPr>
            <a:endParaRPr lang="en-IN" sz="6400" b="1"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6400" b="1" dirty="0">
              <a:solidFill>
                <a:schemeClr val="tx1"/>
              </a:solidFill>
              <a:effectLst/>
              <a:latin typeface="Times New Roman" panose="02020603050405020304" pitchFamily="18" charset="0"/>
              <a:cs typeface="Times New Roman" panose="02020603050405020304" pitchFamily="18" charset="0"/>
            </a:endParaRPr>
          </a:p>
          <a:p>
            <a:pPr marL="0" indent="0">
              <a:buNone/>
            </a:pPr>
            <a:br>
              <a:rPr lang="en-IN" sz="6400" b="1" dirty="0">
                <a:solidFill>
                  <a:schemeClr val="tx1"/>
                </a:solidFill>
                <a:effectLst/>
                <a:latin typeface="Times New Roman" panose="02020603050405020304" pitchFamily="18" charset="0"/>
                <a:cs typeface="Times New Roman" panose="02020603050405020304" pitchFamily="18" charset="0"/>
              </a:rPr>
            </a:br>
            <a:br>
              <a:rPr lang="en-IN" sz="6400" b="1" dirty="0">
                <a:solidFill>
                  <a:schemeClr val="tx1"/>
                </a:solidFill>
                <a:effectLst/>
                <a:latin typeface="Times New Roman" panose="02020603050405020304" pitchFamily="18" charset="0"/>
                <a:cs typeface="Times New Roman" panose="02020603050405020304" pitchFamily="18" charset="0"/>
              </a:rPr>
            </a:br>
            <a:br>
              <a:rPr lang="en-IN" sz="6400" b="1" dirty="0">
                <a:solidFill>
                  <a:schemeClr val="tx1"/>
                </a:solidFill>
                <a:effectLst/>
                <a:latin typeface="Times New Roman" panose="02020603050405020304" pitchFamily="18" charset="0"/>
                <a:cs typeface="Times New Roman" panose="02020603050405020304" pitchFamily="18" charset="0"/>
              </a:rPr>
            </a:br>
            <a:r>
              <a:rPr lang="en-IN" sz="6400" b="1" dirty="0">
                <a:solidFill>
                  <a:schemeClr val="tx1"/>
                </a:solidFill>
                <a:effectLst/>
                <a:latin typeface="Times New Roman" panose="02020603050405020304" pitchFamily="18" charset="0"/>
                <a:cs typeface="Times New Roman" panose="02020603050405020304" pitchFamily="18" charset="0"/>
              </a:rPr>
              <a:t>%&gt;</a:t>
            </a:r>
          </a:p>
          <a:p>
            <a:endParaRPr lang="en-IN" dirty="0"/>
          </a:p>
        </p:txBody>
      </p:sp>
    </p:spTree>
    <p:extLst>
      <p:ext uri="{BB962C8B-B14F-4D97-AF65-F5344CB8AC3E}">
        <p14:creationId xmlns:p14="http://schemas.microsoft.com/office/powerpoint/2010/main" val="1757867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C950-62AD-2271-40CC-7D9AEFD67239}"/>
              </a:ext>
            </a:extLst>
          </p:cNvPr>
          <p:cNvSpPr>
            <a:spLocks noGrp="1"/>
          </p:cNvSpPr>
          <p:nvPr>
            <p:ph type="title"/>
          </p:nvPr>
        </p:nvSpPr>
        <p:spPr>
          <a:xfrm>
            <a:off x="1693442" y="89280"/>
            <a:ext cx="8911687" cy="1280890"/>
          </a:xfrm>
        </p:spPr>
        <p:txBody>
          <a:bodyPr/>
          <a:lstStyle/>
          <a:p>
            <a:r>
              <a:rPr lang="en-US" sz="2800" dirty="0">
                <a:solidFill>
                  <a:srgbClr val="31CCEB"/>
                </a:solidFill>
                <a:latin typeface="Times New Roman" panose="02020603050405020304" pitchFamily="18" charset="0"/>
                <a:cs typeface="Times New Roman" panose="02020603050405020304" pitchFamily="18" charset="0"/>
              </a:rPr>
              <a:t>SCREEN SHOTS OF EXECUTION</a:t>
            </a:r>
            <a:br>
              <a:rPr lang="en-US" sz="3600"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3D4751FB-F9A2-6B8D-F7F4-CFE0B7B1A5A5}"/>
              </a:ext>
            </a:extLst>
          </p:cNvPr>
          <p:cNvSpPr>
            <a:spLocks noGrp="1"/>
          </p:cNvSpPr>
          <p:nvPr>
            <p:ph idx="1"/>
          </p:nvPr>
        </p:nvSpPr>
        <p:spPr>
          <a:xfrm>
            <a:off x="1693442" y="768624"/>
            <a:ext cx="9652550" cy="5589037"/>
          </a:xfrm>
        </p:spPr>
        <p:txBody>
          <a:bodyPr/>
          <a:lstStyle/>
          <a:p>
            <a:pPr marL="0" indent="0">
              <a:buNone/>
            </a:pPr>
            <a:r>
              <a:rPr lang="en-IN" b="1" dirty="0">
                <a:solidFill>
                  <a:srgbClr val="FF0000"/>
                </a:solidFill>
                <a:latin typeface="Times New Roman" panose="02020603050405020304" pitchFamily="18" charset="0"/>
                <a:cs typeface="Times New Roman" panose="02020603050405020304" pitchFamily="18" charset="0"/>
              </a:rPr>
              <a:t>DATA OWNER :</a:t>
            </a: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64F1216-1D06-20B7-CAF7-7906A73CE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442" y="1206094"/>
            <a:ext cx="4742585" cy="2766300"/>
          </a:xfrm>
          <a:prstGeom prst="rect">
            <a:avLst/>
          </a:prstGeom>
        </p:spPr>
      </p:pic>
      <p:pic>
        <p:nvPicPr>
          <p:cNvPr id="8" name="Picture 7">
            <a:extLst>
              <a:ext uri="{FF2B5EF4-FFF2-40B4-BE49-F238E27FC236}">
                <a16:creationId xmlns:a16="http://schemas.microsoft.com/office/drawing/2014/main" id="{45BA125A-6BAD-93FF-2045-8961E2E01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727" y="962630"/>
            <a:ext cx="5539273" cy="3594661"/>
          </a:xfrm>
          <a:prstGeom prst="rect">
            <a:avLst/>
          </a:prstGeom>
        </p:spPr>
      </p:pic>
      <p:pic>
        <p:nvPicPr>
          <p:cNvPr id="11" name="Picture 10">
            <a:extLst>
              <a:ext uri="{FF2B5EF4-FFF2-40B4-BE49-F238E27FC236}">
                <a16:creationId xmlns:a16="http://schemas.microsoft.com/office/drawing/2014/main" id="{6BC57478-9DCC-C0AC-728A-12429F99EE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6532" y="4435238"/>
            <a:ext cx="8502026" cy="2296160"/>
          </a:xfrm>
          <a:prstGeom prst="rect">
            <a:avLst/>
          </a:prstGeom>
        </p:spPr>
      </p:pic>
    </p:spTree>
    <p:extLst>
      <p:ext uri="{BB962C8B-B14F-4D97-AF65-F5344CB8AC3E}">
        <p14:creationId xmlns:p14="http://schemas.microsoft.com/office/powerpoint/2010/main" val="1956718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A3B9-D6C2-616B-935B-8767FA035945}"/>
              </a:ext>
            </a:extLst>
          </p:cNvPr>
          <p:cNvSpPr>
            <a:spLocks noGrp="1"/>
          </p:cNvSpPr>
          <p:nvPr>
            <p:ph type="title"/>
          </p:nvPr>
        </p:nvSpPr>
        <p:spPr>
          <a:xfrm>
            <a:off x="1771831" y="334861"/>
            <a:ext cx="8911687" cy="1280890"/>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TPA: (THIRD PARTY AUDITOR)</a:t>
            </a:r>
          </a:p>
        </p:txBody>
      </p:sp>
      <p:pic>
        <p:nvPicPr>
          <p:cNvPr id="7" name="Content Placeholder 6">
            <a:extLst>
              <a:ext uri="{FF2B5EF4-FFF2-40B4-BE49-F238E27FC236}">
                <a16:creationId xmlns:a16="http://schemas.microsoft.com/office/drawing/2014/main" id="{F3E6EB9F-5980-5C3C-C013-B7704B484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831" y="1215849"/>
            <a:ext cx="4500981" cy="2728196"/>
          </a:xfrm>
        </p:spPr>
      </p:pic>
      <p:pic>
        <p:nvPicPr>
          <p:cNvPr id="9" name="Picture 8">
            <a:extLst>
              <a:ext uri="{FF2B5EF4-FFF2-40B4-BE49-F238E27FC236}">
                <a16:creationId xmlns:a16="http://schemas.microsoft.com/office/drawing/2014/main" id="{D2C0D385-7B26-FF4F-280B-E63438805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126" y="1246331"/>
            <a:ext cx="5726356" cy="2697714"/>
          </a:xfrm>
          <a:prstGeom prst="rect">
            <a:avLst/>
          </a:prstGeom>
        </p:spPr>
      </p:pic>
      <p:pic>
        <p:nvPicPr>
          <p:cNvPr id="11" name="Picture 10">
            <a:extLst>
              <a:ext uri="{FF2B5EF4-FFF2-40B4-BE49-F238E27FC236}">
                <a16:creationId xmlns:a16="http://schemas.microsoft.com/office/drawing/2014/main" id="{3FB7F5CB-2ABC-A767-6D59-FDC9525D89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831" y="3945106"/>
            <a:ext cx="9471557" cy="2728196"/>
          </a:xfrm>
          <a:prstGeom prst="rect">
            <a:avLst/>
          </a:prstGeom>
        </p:spPr>
      </p:pic>
    </p:spTree>
    <p:extLst>
      <p:ext uri="{BB962C8B-B14F-4D97-AF65-F5344CB8AC3E}">
        <p14:creationId xmlns:p14="http://schemas.microsoft.com/office/powerpoint/2010/main" val="122170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3990-0E58-B125-5439-4B043D15CF05}"/>
              </a:ext>
            </a:extLst>
          </p:cNvPr>
          <p:cNvSpPr>
            <a:spLocks noGrp="1"/>
          </p:cNvSpPr>
          <p:nvPr>
            <p:ph type="title"/>
          </p:nvPr>
        </p:nvSpPr>
        <p:spPr>
          <a:xfrm>
            <a:off x="1902459" y="269010"/>
            <a:ext cx="8911687" cy="1280890"/>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CLOUD SERVER :</a:t>
            </a:r>
          </a:p>
        </p:txBody>
      </p:sp>
      <p:pic>
        <p:nvPicPr>
          <p:cNvPr id="11" name="Content Placeholder 10">
            <a:extLst>
              <a:ext uri="{FF2B5EF4-FFF2-40B4-BE49-F238E27FC236}">
                <a16:creationId xmlns:a16="http://schemas.microsoft.com/office/drawing/2014/main" id="{2E6FC66F-9A73-1D4B-5139-ED07A0B5F7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075" y="853485"/>
            <a:ext cx="4620444" cy="2781541"/>
          </a:xfrm>
        </p:spPr>
      </p:pic>
      <p:pic>
        <p:nvPicPr>
          <p:cNvPr id="13" name="Picture 12">
            <a:extLst>
              <a:ext uri="{FF2B5EF4-FFF2-40B4-BE49-F238E27FC236}">
                <a16:creationId xmlns:a16="http://schemas.microsoft.com/office/drawing/2014/main" id="{11046938-4008-AB4B-A169-8D1E2BF40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240" y="750460"/>
            <a:ext cx="5094514" cy="4903891"/>
          </a:xfrm>
          <a:prstGeom prst="rect">
            <a:avLst/>
          </a:prstGeom>
        </p:spPr>
      </p:pic>
      <p:pic>
        <p:nvPicPr>
          <p:cNvPr id="15" name="Picture 14">
            <a:extLst>
              <a:ext uri="{FF2B5EF4-FFF2-40B4-BE49-F238E27FC236}">
                <a16:creationId xmlns:a16="http://schemas.microsoft.com/office/drawing/2014/main" id="{495CC20E-2B19-BBF7-1493-D30C3E0405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3075" y="3513728"/>
            <a:ext cx="5413165" cy="3185652"/>
          </a:xfrm>
          <a:prstGeom prst="rect">
            <a:avLst/>
          </a:prstGeom>
        </p:spPr>
      </p:pic>
    </p:spTree>
    <p:extLst>
      <p:ext uri="{BB962C8B-B14F-4D97-AF65-F5344CB8AC3E}">
        <p14:creationId xmlns:p14="http://schemas.microsoft.com/office/powerpoint/2010/main" val="193465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36B9-BD4D-1802-558D-0D30683265EB}"/>
              </a:ext>
            </a:extLst>
          </p:cNvPr>
          <p:cNvSpPr>
            <a:spLocks noGrp="1"/>
          </p:cNvSpPr>
          <p:nvPr>
            <p:ph type="title"/>
          </p:nvPr>
        </p:nvSpPr>
        <p:spPr/>
        <p:txBody>
          <a:bodyPr/>
          <a:lstStyle/>
          <a:p>
            <a:r>
              <a:rPr lang="en-US" sz="3600" b="1" dirty="0">
                <a:solidFill>
                  <a:srgbClr val="31CCEB"/>
                </a:solidFill>
                <a:latin typeface="Times New Roman" panose="02020603050405020304" pitchFamily="18" charset="0"/>
                <a:cs typeface="Times New Roman" panose="02020603050405020304" pitchFamily="18" charset="0"/>
              </a:rPr>
              <a:t>CONCLUSION :</a:t>
            </a:r>
            <a:br>
              <a:rPr lang="en-US" sz="3600" u="sng" dirty="0">
                <a:solidFill>
                  <a:srgbClr val="002060"/>
                </a:solidFill>
                <a:latin typeface="Times New Roman" panose="02020603050405020304" pitchFamily="18" charset="0"/>
                <a:cs typeface="Times New Roman" panose="02020603050405020304" pitchFamily="18" charset="0"/>
              </a:rPr>
            </a:br>
            <a:endParaRPr lang="en-IN" u="sng" dirty="0"/>
          </a:p>
        </p:txBody>
      </p:sp>
      <p:sp>
        <p:nvSpPr>
          <p:cNvPr id="3" name="Content Placeholder 2">
            <a:extLst>
              <a:ext uri="{FF2B5EF4-FFF2-40B4-BE49-F238E27FC236}">
                <a16:creationId xmlns:a16="http://schemas.microsoft.com/office/drawing/2014/main" id="{ADCBA6CF-1CE3-5FAB-92D1-DC7498778D02}"/>
              </a:ext>
            </a:extLst>
          </p:cNvPr>
          <p:cNvSpPr>
            <a:spLocks noGrp="1"/>
          </p:cNvSpPr>
          <p:nvPr>
            <p:ph idx="1"/>
          </p:nvPr>
        </p:nvSpPr>
        <p:spPr>
          <a:xfrm>
            <a:off x="2589212" y="1996751"/>
            <a:ext cx="8560870" cy="4683967"/>
          </a:xfrm>
        </p:spPr>
        <p:txBody>
          <a:bodyPr/>
          <a:lstStyle/>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This work proposes a secure cloud storage protocol for dynamic data (DSCS I) based on a secure network coding (SNC) protocol, the first SNC-based DSCS protocol with public verifiability. </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Challenges and limitations of SNC-based DSCS are discussed, with DSCS II designed for append-only data. Prototype implementations and performance comparisons are provided to demonstrate the practicality of these protocols.</a:t>
            </a:r>
          </a:p>
          <a:p>
            <a:pPr>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authors discuss challenges in constructing an efficient DSCS protocol from an SNC protocol and identify limitations of an SNC-based secure cloud storage protocol for dynamic data. They also identify SNC protocols suitable for append-only data and construct an efficient DSCS protocol (DSCS II) for append-only data. DSCS II overcomes some limitations of DSCS I. The authors provide prototype implementations to demonstrate their practicality and compare their performance with an SNC-based protocol.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61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D720-7CB2-5C51-B8BC-0A9FF72E07EA}"/>
              </a:ext>
            </a:extLst>
          </p:cNvPr>
          <p:cNvSpPr>
            <a:spLocks noGrp="1"/>
          </p:cNvSpPr>
          <p:nvPr>
            <p:ph type="title"/>
          </p:nvPr>
        </p:nvSpPr>
        <p:spPr>
          <a:xfrm>
            <a:off x="597159" y="429207"/>
            <a:ext cx="11252719" cy="5831633"/>
          </a:xfrm>
        </p:spPr>
        <p:txBody>
          <a:bodyPr>
            <a:normAutofit/>
          </a:bodyPr>
          <a:lstStyle/>
          <a:p>
            <a:br>
              <a:rPr lang="en-IN" sz="9600" dirty="0">
                <a:solidFill>
                  <a:srgbClr val="FF0000"/>
                </a:solidFill>
                <a:latin typeface="Times New Roman" panose="02020603050405020304" pitchFamily="18" charset="0"/>
                <a:cs typeface="Times New Roman" panose="02020603050405020304" pitchFamily="18" charset="0"/>
              </a:rPr>
            </a:br>
            <a:r>
              <a:rPr lang="en-IN" sz="9600" dirty="0">
                <a:solidFill>
                  <a:srgbClr val="FF0000"/>
                </a:solidFill>
                <a:latin typeface="Times New Roman" panose="02020603050405020304" pitchFamily="18" charset="0"/>
                <a:cs typeface="Times New Roman" panose="02020603050405020304" pitchFamily="18" charset="0"/>
              </a:rPr>
              <a:t>        </a:t>
            </a:r>
            <a:r>
              <a:rPr lang="en-IN" sz="9600" dirty="0">
                <a:solidFill>
                  <a:srgbClr val="FF0000"/>
                </a:solidFill>
                <a:latin typeface="Algerian" panose="04020705040A02060702" pitchFamily="82" charset="0"/>
                <a:cs typeface="Times New Roman" panose="02020603050405020304" pitchFamily="18" charset="0"/>
              </a:rPr>
              <a:t>Thank you</a:t>
            </a:r>
          </a:p>
        </p:txBody>
      </p:sp>
    </p:spTree>
    <p:extLst>
      <p:ext uri="{BB962C8B-B14F-4D97-AF65-F5344CB8AC3E}">
        <p14:creationId xmlns:p14="http://schemas.microsoft.com/office/powerpoint/2010/main" val="51735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E710-CE2F-2B0E-763D-DC2002AA6A36}"/>
              </a:ext>
            </a:extLst>
          </p:cNvPr>
          <p:cNvSpPr>
            <a:spLocks noGrp="1"/>
          </p:cNvSpPr>
          <p:nvPr>
            <p:ph type="title"/>
          </p:nvPr>
        </p:nvSpPr>
        <p:spPr/>
        <p:txBody>
          <a:bodyPr>
            <a:normAutofit fontScale="90000"/>
          </a:bodyPr>
          <a:lstStyle/>
          <a:p>
            <a:r>
              <a:rPr lang="en-US" sz="4400" b="1" dirty="0">
                <a:solidFill>
                  <a:srgbClr val="31CCEB"/>
                </a:solidFill>
                <a:latin typeface="Times New Roman" panose="02020603050405020304" pitchFamily="18" charset="0"/>
                <a:cs typeface="Times New Roman" panose="02020603050405020304" pitchFamily="18" charset="0"/>
              </a:rPr>
              <a:t>CONTENTS:</a:t>
            </a:r>
            <a:br>
              <a:rPr lang="en-US" sz="4400" b="1" dirty="0">
                <a:solidFill>
                  <a:schemeClr val="accent5">
                    <a:lumMod val="50000"/>
                  </a:schemeClr>
                </a:solidFill>
                <a:latin typeface="Times New Roman" panose="02020603050405020304" pitchFamily="18" charset="0"/>
                <a:cs typeface="Times New Roman" panose="02020603050405020304" pitchFamily="18" charset="0"/>
              </a:rPr>
            </a:br>
            <a:endParaRPr lang="en-IN" b="1" dirty="0">
              <a:solidFill>
                <a:schemeClr val="accent5">
                  <a:lumMod val="50000"/>
                </a:schemeClr>
              </a:solidFill>
            </a:endParaRPr>
          </a:p>
        </p:txBody>
      </p:sp>
      <p:sp>
        <p:nvSpPr>
          <p:cNvPr id="3" name="Content Placeholder 2">
            <a:extLst>
              <a:ext uri="{FF2B5EF4-FFF2-40B4-BE49-F238E27FC236}">
                <a16:creationId xmlns:a16="http://schemas.microsoft.com/office/drawing/2014/main" id="{3B4B25BD-8253-C85F-E463-4E92EE31968F}"/>
              </a:ext>
            </a:extLst>
          </p:cNvPr>
          <p:cNvSpPr>
            <a:spLocks noGrp="1"/>
          </p:cNvSpPr>
          <p:nvPr>
            <p:ph idx="1"/>
          </p:nvPr>
        </p:nvSpPr>
        <p:spPr>
          <a:xfrm>
            <a:off x="2592925" y="1520890"/>
            <a:ext cx="10515600" cy="5051360"/>
          </a:xfrm>
        </p:spPr>
        <p:txBody>
          <a:bodyPr>
            <a:normAutofit fontScale="85000" lnSpcReduction="20000"/>
          </a:bodyPr>
          <a:lstStyle/>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ABSTRACT</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INTRODUCTION</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EXISTING SYSTEM</a:t>
            </a:r>
          </a:p>
          <a:p>
            <a:pPr>
              <a:buClr>
                <a:srgbClr val="002060"/>
              </a:buClr>
              <a:buFont typeface="Wingdings" panose="05000000000000000000" pitchFamily="2" charset="2"/>
              <a:buChar char="Ø"/>
            </a:pPr>
            <a:r>
              <a:rPr lang="en-IN" sz="2800" dirty="0">
                <a:solidFill>
                  <a:srgbClr val="002060"/>
                </a:solidFill>
                <a:latin typeface="Times New Roman" panose="02020603050405020304" pitchFamily="18" charset="0"/>
                <a:cs typeface="Times New Roman" panose="02020603050405020304" pitchFamily="18" charset="0"/>
              </a:rPr>
              <a:t>DISADVANTAGES </a:t>
            </a:r>
            <a:endParaRPr lang="en-US" sz="2800" dirty="0">
              <a:solidFill>
                <a:srgbClr val="002060"/>
              </a:solidFill>
              <a:latin typeface="Times New Roman" panose="02020603050405020304" pitchFamily="18" charset="0"/>
              <a:cs typeface="Times New Roman" panose="02020603050405020304" pitchFamily="18" charset="0"/>
            </a:endParaRP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PROPOSED SYSTEM</a:t>
            </a:r>
          </a:p>
          <a:p>
            <a:pPr>
              <a:buClr>
                <a:srgbClr val="002060"/>
              </a:buClr>
              <a:buFont typeface="Wingdings" panose="05000000000000000000" pitchFamily="2" charset="2"/>
              <a:buChar char="Ø"/>
            </a:pPr>
            <a:r>
              <a:rPr lang="en-IN" sz="2800" dirty="0">
                <a:solidFill>
                  <a:srgbClr val="002060"/>
                </a:solidFill>
                <a:latin typeface="Times New Roman" panose="02020603050405020304" pitchFamily="18" charset="0"/>
                <a:cs typeface="Times New Roman" panose="02020603050405020304" pitchFamily="18" charset="0"/>
              </a:rPr>
              <a:t>ADVANTAGES </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MODULES</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SYSTEM REQUIREMENT</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UML DIAGRAMS</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SAMPLE CODE</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SCREEN SHOTS OF EXECUTION</a:t>
            </a:r>
          </a:p>
          <a:p>
            <a:pPr>
              <a:buClr>
                <a:srgbClr val="002060"/>
              </a:buClr>
              <a:buFont typeface="Wingdings" panose="05000000000000000000" pitchFamily="2" charset="2"/>
              <a:buChar char="Ø"/>
            </a:pPr>
            <a:r>
              <a:rPr lang="en-US" sz="2800" dirty="0">
                <a:solidFill>
                  <a:srgbClr val="002060"/>
                </a:solidFill>
                <a:latin typeface="Times New Roman" panose="02020603050405020304" pitchFamily="18" charset="0"/>
                <a:cs typeface="Times New Roman" panose="02020603050405020304" pitchFamily="18" charset="0"/>
              </a:rPr>
              <a:t>CONCLUSION</a:t>
            </a:r>
          </a:p>
          <a:p>
            <a:pPr marL="0" indent="0">
              <a:buClr>
                <a:srgbClr val="002060"/>
              </a:buClr>
              <a:buNone/>
            </a:pPr>
            <a:endParaRPr lang="en-IN" sz="2800" dirty="0">
              <a:solidFill>
                <a:srgbClr val="00206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804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34C07F-77BB-014A-1EA9-2F492D64B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3535" y="1800807"/>
            <a:ext cx="3477638" cy="3769569"/>
          </a:xfrm>
          <a:prstGeom prst="rect">
            <a:avLst/>
          </a:prstGeom>
          <a:ln>
            <a:noFill/>
          </a:ln>
          <a:effectLst>
            <a:softEdge rad="112500"/>
          </a:effectLst>
        </p:spPr>
      </p:pic>
      <p:sp>
        <p:nvSpPr>
          <p:cNvPr id="2" name="Title 1">
            <a:extLst>
              <a:ext uri="{FF2B5EF4-FFF2-40B4-BE49-F238E27FC236}">
                <a16:creationId xmlns:a16="http://schemas.microsoft.com/office/drawing/2014/main" id="{0ACA87A5-3B44-DC89-CC08-88BD11F0F5CF}"/>
              </a:ext>
            </a:extLst>
          </p:cNvPr>
          <p:cNvSpPr>
            <a:spLocks noGrp="1"/>
          </p:cNvSpPr>
          <p:nvPr>
            <p:ph type="title"/>
          </p:nvPr>
        </p:nvSpPr>
        <p:spPr>
          <a:xfrm>
            <a:off x="1789924" y="607719"/>
            <a:ext cx="10515600" cy="1286394"/>
          </a:xfrm>
        </p:spPr>
        <p:txBody>
          <a:bodyPr>
            <a:normAutofit/>
          </a:bodyPr>
          <a:lstStyle/>
          <a:p>
            <a:r>
              <a:rPr lang="en-US" sz="3200" b="1" dirty="0">
                <a:solidFill>
                  <a:srgbClr val="00B0F0"/>
                </a:solidFill>
                <a:latin typeface="Times New Roman" panose="02020603050405020304" pitchFamily="18" charset="0"/>
                <a:cs typeface="Times New Roman" panose="02020603050405020304" pitchFamily="18" charset="0"/>
              </a:rPr>
              <a:t>ABSTRACT:</a:t>
            </a:r>
            <a:br>
              <a:rPr lang="en-IN" sz="18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br>
            <a:endParaRPr lang="en-IN" b="1" dirty="0">
              <a:solidFill>
                <a:srgbClr val="00B0F0"/>
              </a:solidFill>
            </a:endParaRPr>
          </a:p>
        </p:txBody>
      </p:sp>
      <p:sp>
        <p:nvSpPr>
          <p:cNvPr id="3" name="Content Placeholder 2">
            <a:extLst>
              <a:ext uri="{FF2B5EF4-FFF2-40B4-BE49-F238E27FC236}">
                <a16:creationId xmlns:a16="http://schemas.microsoft.com/office/drawing/2014/main" id="{75ED35D1-DC3C-ED21-1586-E8305A532046}"/>
              </a:ext>
            </a:extLst>
          </p:cNvPr>
          <p:cNvSpPr>
            <a:spLocks noGrp="1"/>
          </p:cNvSpPr>
          <p:nvPr>
            <p:ph idx="1"/>
          </p:nvPr>
        </p:nvSpPr>
        <p:spPr>
          <a:xfrm>
            <a:off x="1789924" y="1894113"/>
            <a:ext cx="10059954" cy="4636081"/>
          </a:xfrm>
        </p:spPr>
        <p:txBody>
          <a:bodyPr>
            <a:normAutofit/>
          </a:bodyPr>
          <a:lstStyle/>
          <a:p>
            <a:pPr>
              <a:buFont typeface="Wingdings" panose="05000000000000000000" pitchFamily="2" charset="2"/>
              <a:buChar char="Ø"/>
            </a:pPr>
            <a:r>
              <a:rPr lang="en-US" sz="2000" i="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Propose to use secure network coding techniques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to construct efficient and secure cloud storage protocols for</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dynamic data, which can be updated, deleted, or</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appended by the user</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 this two protocols, DSCS I and DSCS II,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which are based on different secure network coding schemes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and have different properties and applications</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To provide formal security proofs and prototype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implementations for their protocols, and show that they have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better performance than existing solutions.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50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93BF-679E-2409-B686-6A65C0006BC4}"/>
              </a:ext>
            </a:extLst>
          </p:cNvPr>
          <p:cNvSpPr>
            <a:spLocks noGrp="1"/>
          </p:cNvSpPr>
          <p:nvPr>
            <p:ph type="title"/>
          </p:nvPr>
        </p:nvSpPr>
        <p:spPr>
          <a:xfrm>
            <a:off x="1725418" y="476769"/>
            <a:ext cx="8911687" cy="1280890"/>
          </a:xfrm>
        </p:spPr>
        <p:txBody>
          <a:bodyPr/>
          <a:lstStyle/>
          <a:p>
            <a:r>
              <a:rPr lang="en-US" sz="4400" b="1" dirty="0">
                <a:solidFill>
                  <a:srgbClr val="00B0F0"/>
                </a:solidFill>
                <a:latin typeface="Times New Roman" panose="02020603050405020304" pitchFamily="18" charset="0"/>
                <a:cs typeface="Times New Roman" panose="02020603050405020304" pitchFamily="18" charset="0"/>
              </a:rPr>
              <a:t>INTRODUCTION:</a:t>
            </a:r>
            <a:endParaRPr lang="en-IN" b="1" dirty="0">
              <a:solidFill>
                <a:srgbClr val="00B0F0"/>
              </a:solidFill>
            </a:endParaRPr>
          </a:p>
        </p:txBody>
      </p:sp>
      <p:pic>
        <p:nvPicPr>
          <p:cNvPr id="5" name="Picture 4">
            <a:extLst>
              <a:ext uri="{FF2B5EF4-FFF2-40B4-BE49-F238E27FC236}">
                <a16:creationId xmlns:a16="http://schemas.microsoft.com/office/drawing/2014/main" id="{1E2BD251-883B-919C-E0CA-C2CC853A4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900" y="1757659"/>
            <a:ext cx="4058816" cy="4214516"/>
          </a:xfrm>
          <a:prstGeom prst="rect">
            <a:avLst/>
          </a:prstGeom>
        </p:spPr>
      </p:pic>
      <p:sp>
        <p:nvSpPr>
          <p:cNvPr id="4" name="Rectangle 1">
            <a:extLst>
              <a:ext uri="{FF2B5EF4-FFF2-40B4-BE49-F238E27FC236}">
                <a16:creationId xmlns:a16="http://schemas.microsoft.com/office/drawing/2014/main" id="{0622BDEC-ADB1-62E6-87ED-A634641A631B}"/>
              </a:ext>
            </a:extLst>
          </p:cNvPr>
          <p:cNvSpPr>
            <a:spLocks noGrp="1" noChangeArrowheads="1"/>
          </p:cNvSpPr>
          <p:nvPr>
            <p:ph idx="1"/>
          </p:nvPr>
        </p:nvSpPr>
        <p:spPr bwMode="auto">
          <a:xfrm>
            <a:off x="1725418" y="1757659"/>
            <a:ext cx="6237482" cy="44137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
                <a:srgbClr val="C00000"/>
              </a:buClr>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computing allows clients to delegate computation and data storage to cloud servers.</a:t>
            </a:r>
          </a:p>
          <a:p>
            <a:pPr marR="0" lvl="0" algn="l" defTabSz="914400" rtl="0" eaLnBrk="0" fontAlgn="base" latinLnBrk="0" hangingPunct="0">
              <a:lnSpc>
                <a:spcPct val="150000"/>
              </a:lnSpc>
              <a:spcBef>
                <a:spcPct val="0"/>
              </a:spcBef>
              <a:spcAft>
                <a:spcPct val="0"/>
              </a:spcAft>
              <a:buClr>
                <a:srgbClr val="C00000"/>
              </a:buClr>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cloud storage protocols provide a mechanism to detect if the server stores the client's data untampered.</a:t>
            </a:r>
          </a:p>
          <a:p>
            <a:pPr marR="0" lvl="0" algn="l" defTabSz="914400" rtl="0" eaLnBrk="0" fontAlgn="base" latinLnBrk="0" hangingPunct="0">
              <a:lnSpc>
                <a:spcPct val="150000"/>
              </a:lnSpc>
              <a:spcBef>
                <a:spcPct val="0"/>
              </a:spcBef>
              <a:spcAft>
                <a:spcPct val="0"/>
              </a:spcAft>
              <a:buClr>
                <a:srgbClr val="C00000"/>
              </a:buClr>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network coding (SNC) protocols use cryptographic techniques to prevent these attacks.</a:t>
            </a:r>
          </a:p>
          <a:p>
            <a:pPr marR="0" lvl="0" algn="l" defTabSz="914400" rtl="0" eaLnBrk="0" fontAlgn="base" latinLnBrk="0" hangingPunct="0">
              <a:lnSpc>
                <a:spcPct val="150000"/>
              </a:lnSpc>
              <a:spcBef>
                <a:spcPct val="0"/>
              </a:spcBef>
              <a:spcAft>
                <a:spcPct val="0"/>
              </a:spcAft>
              <a:buClr>
                <a:srgbClr val="C00000"/>
              </a:buClr>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work investigates the problem of constructing a secure cloud storage protocol for dynamic data (DSCS) from a different perspective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
                <a:srgbClr val="C00000"/>
              </a:buClr>
              <a:buSz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8354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9960-C09B-7662-BED7-7EDB86BAFC7D}"/>
              </a:ext>
            </a:extLst>
          </p:cNvPr>
          <p:cNvSpPr>
            <a:spLocks noGrp="1"/>
          </p:cNvSpPr>
          <p:nvPr>
            <p:ph type="title"/>
          </p:nvPr>
        </p:nvSpPr>
        <p:spPr>
          <a:xfrm>
            <a:off x="1894114" y="503853"/>
            <a:ext cx="9459686" cy="821710"/>
          </a:xfrm>
        </p:spPr>
        <p:txBody>
          <a:bodyPr/>
          <a:lstStyle/>
          <a:p>
            <a:r>
              <a:rPr lang="en-US" sz="4400" b="1" dirty="0">
                <a:solidFill>
                  <a:srgbClr val="00B0F0"/>
                </a:solidFill>
                <a:latin typeface="Times New Roman" panose="02020603050405020304" pitchFamily="18" charset="0"/>
                <a:cs typeface="Times New Roman" panose="02020603050405020304" pitchFamily="18" charset="0"/>
              </a:rPr>
              <a:t>EXISTING SYSTEM:</a:t>
            </a:r>
            <a:endParaRPr lang="en-IN" b="1" dirty="0">
              <a:solidFill>
                <a:srgbClr val="00B0F0"/>
              </a:solidFill>
            </a:endParaRPr>
          </a:p>
        </p:txBody>
      </p:sp>
      <p:sp>
        <p:nvSpPr>
          <p:cNvPr id="3" name="Content Placeholder 2">
            <a:extLst>
              <a:ext uri="{FF2B5EF4-FFF2-40B4-BE49-F238E27FC236}">
                <a16:creationId xmlns:a16="http://schemas.microsoft.com/office/drawing/2014/main" id="{39BB1117-82B6-F06D-9F80-93E05EE5A216}"/>
              </a:ext>
            </a:extLst>
          </p:cNvPr>
          <p:cNvSpPr>
            <a:spLocks noGrp="1"/>
          </p:cNvSpPr>
          <p:nvPr>
            <p:ph idx="1"/>
          </p:nvPr>
        </p:nvSpPr>
        <p:spPr>
          <a:xfrm>
            <a:off x="1894114" y="1754154"/>
            <a:ext cx="9088017" cy="4991877"/>
          </a:xfrm>
        </p:spPr>
        <p:txBody>
          <a:bodyPr>
            <a:normAutofit/>
          </a:bodyPr>
          <a:lstStyle/>
          <a:p>
            <a:pPr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To</a:t>
            </a:r>
            <a:r>
              <a:rPr lang="en-US" b="0" dirty="0">
                <a:solidFill>
                  <a:schemeClr val="tx1"/>
                </a:solidFill>
                <a:effectLst/>
                <a:latin typeface="Times New Roman" panose="02020603050405020304" pitchFamily="18" charset="0"/>
                <a:cs typeface="Times New Roman" panose="02020603050405020304" pitchFamily="18" charset="0"/>
              </a:rPr>
              <a:t> explore the possibility of using secure network coding (SNC) techniques to construct a secure cloud storage protocol for dynamic data (DSCS), which can handle updates, deletions, and modifications of outsourced data.</a:t>
            </a:r>
          </a:p>
          <a:p>
            <a:pPr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To </a:t>
            </a:r>
            <a:r>
              <a:rPr lang="en-US" b="0" dirty="0">
                <a:solidFill>
                  <a:schemeClr val="tx1"/>
                </a:solidFill>
                <a:effectLst/>
                <a:latin typeface="Times New Roman" panose="02020603050405020304" pitchFamily="18" charset="0"/>
                <a:cs typeface="Times New Roman" panose="02020603050405020304" pitchFamily="18" charset="0"/>
              </a:rPr>
              <a:t>build on the previous work of Chen et al. , who showed a connection between secure cloud storage and secure network coding for static data, but did not address the dynamic case.</a:t>
            </a:r>
          </a:p>
          <a:p>
            <a:pPr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To</a:t>
            </a:r>
            <a:r>
              <a:rPr lang="en-US" b="0" dirty="0">
                <a:solidFill>
                  <a:schemeClr val="tx1"/>
                </a:solidFill>
                <a:effectLst/>
                <a:latin typeface="Times New Roman" panose="02020603050405020304" pitchFamily="18" charset="0"/>
                <a:cs typeface="Times New Roman" panose="02020603050405020304" pitchFamily="18" charset="0"/>
              </a:rPr>
              <a:t> focus on the scenario where the client’s data are stored on a single server, rather than distributed across multiple servers, which is a different goal from most network coding based storage systems</a:t>
            </a:r>
            <a:r>
              <a:rPr lang="en-US" b="0" i="0" dirty="0">
                <a:solidFill>
                  <a:schemeClr val="tx1"/>
                </a:solidFill>
                <a:effectLst/>
                <a:latin typeface="Times New Roman" panose="02020603050405020304" pitchFamily="18" charset="0"/>
                <a:cs typeface="Times New Roman" panose="02020603050405020304" pitchFamily="18" charset="0"/>
              </a:rPr>
              <a:t>.</a:t>
            </a:r>
          </a:p>
          <a:p>
            <a:pPr marL="0" indent="0" algn="l">
              <a:buNone/>
            </a:pPr>
            <a:r>
              <a:rPr lang="en-IN" b="1" u="sng" dirty="0">
                <a:solidFill>
                  <a:srgbClr val="FFC000"/>
                </a:solidFill>
              </a:rPr>
              <a:t>Disadvantages :</a:t>
            </a:r>
            <a:endParaRPr lang="en-US" b="1" i="0" u="sng" dirty="0">
              <a:solidFill>
                <a:srgbClr val="FFC000"/>
              </a:solidFill>
              <a:effectLst/>
            </a:endParaRPr>
          </a:p>
          <a:p>
            <a:pPr>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 A client having a smart phone with a low-performance processor or limited storage cannot accomplish heavy computation or store large volume of data. Under such circumstances, she can delegate her computation/storage to the cloud server. </a:t>
            </a:r>
          </a:p>
          <a:p>
            <a:pPr>
              <a:buFont typeface="Wingdings" panose="05000000000000000000" pitchFamily="2" charset="2"/>
              <a:buChar char="Ø"/>
            </a:pPr>
            <a:r>
              <a:rPr lang="en-US" b="0" dirty="0">
                <a:solidFill>
                  <a:schemeClr val="tx1"/>
                </a:solidFill>
                <a:effectLst/>
                <a:latin typeface="Times New Roman" panose="02020603050405020304" pitchFamily="18" charset="0"/>
                <a:cs typeface="Times New Roman" panose="02020603050405020304" pitchFamily="18" charset="0"/>
              </a:rPr>
              <a:t>For static data, the client cannot change her data after the initial outsourcing (e.g., backup/archival data)</a:t>
            </a:r>
          </a:p>
          <a:p>
            <a:endParaRPr lang="en-IN" dirty="0"/>
          </a:p>
        </p:txBody>
      </p:sp>
    </p:spTree>
    <p:extLst>
      <p:ext uri="{BB962C8B-B14F-4D97-AF65-F5344CB8AC3E}">
        <p14:creationId xmlns:p14="http://schemas.microsoft.com/office/powerpoint/2010/main" val="261469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785A-4635-7FF9-409B-B3C11D21903D}"/>
              </a:ext>
            </a:extLst>
          </p:cNvPr>
          <p:cNvSpPr>
            <a:spLocks noGrp="1"/>
          </p:cNvSpPr>
          <p:nvPr>
            <p:ph type="title"/>
          </p:nvPr>
        </p:nvSpPr>
        <p:spPr>
          <a:xfrm>
            <a:off x="2416629" y="317241"/>
            <a:ext cx="8937170" cy="971000"/>
          </a:xfrm>
        </p:spPr>
        <p:txBody>
          <a:bodyPr/>
          <a:lstStyle/>
          <a:p>
            <a:r>
              <a:rPr lang="en-US" sz="4400" b="1" dirty="0">
                <a:solidFill>
                  <a:srgbClr val="00B0F0"/>
                </a:solidFill>
                <a:latin typeface="Times New Roman" panose="02020603050405020304" pitchFamily="18" charset="0"/>
                <a:cs typeface="Times New Roman" panose="02020603050405020304" pitchFamily="18" charset="0"/>
              </a:rPr>
              <a:t>PROPOSED SYSTEM:</a:t>
            </a:r>
            <a:endParaRPr lang="en-IN" b="1" dirty="0">
              <a:solidFill>
                <a:srgbClr val="00B0F0"/>
              </a:solidFill>
            </a:endParaRPr>
          </a:p>
        </p:txBody>
      </p:sp>
      <p:sp>
        <p:nvSpPr>
          <p:cNvPr id="3" name="Content Placeholder 2">
            <a:extLst>
              <a:ext uri="{FF2B5EF4-FFF2-40B4-BE49-F238E27FC236}">
                <a16:creationId xmlns:a16="http://schemas.microsoft.com/office/drawing/2014/main" id="{FD034425-5F7D-28B7-C7C3-8B6351E2F1D2}"/>
              </a:ext>
            </a:extLst>
          </p:cNvPr>
          <p:cNvSpPr>
            <a:spLocks noGrp="1"/>
          </p:cNvSpPr>
          <p:nvPr>
            <p:ph idx="1"/>
          </p:nvPr>
        </p:nvSpPr>
        <p:spPr>
          <a:xfrm>
            <a:off x="2416629" y="1483568"/>
            <a:ext cx="8537510" cy="5131836"/>
          </a:xfrm>
        </p:spPr>
        <p:txBody>
          <a:bodyPr>
            <a:normAutofit/>
          </a:bodyPr>
          <a:lstStyle/>
          <a:p>
            <a:pPr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Explore the possibility of providing a generic construction of a DSCS protocol from any SNC protocol and discuss the challenges for a generic construction in details</a:t>
            </a:r>
          </a:p>
          <a:p>
            <a:pPr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We</a:t>
            </a:r>
            <a:r>
              <a:rPr lang="en-US" b="0" dirty="0">
                <a:solidFill>
                  <a:schemeClr val="tx1"/>
                </a:solidFill>
                <a:effectLst/>
                <a:latin typeface="Times New Roman" panose="02020603050405020304" pitchFamily="18" charset="0"/>
                <a:cs typeface="Times New Roman" panose="02020603050405020304" pitchFamily="18" charset="0"/>
              </a:rPr>
              <a:t> present two protocols, DSCS I and DSCS II, which are based on different SNC schemes and have different properties and applications. DSCS I is a generic protocol that supports arbitrary dynamic data, while DSCS II is a specialized protocol for append-only data.</a:t>
            </a:r>
          </a:p>
          <a:p>
            <a:pPr algn="l">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To</a:t>
            </a:r>
            <a:r>
              <a:rPr lang="en-US" b="0" dirty="0">
                <a:solidFill>
                  <a:schemeClr val="tx1"/>
                </a:solidFill>
                <a:effectLst/>
                <a:latin typeface="Times New Roman" panose="02020603050405020304" pitchFamily="18" charset="0"/>
                <a:cs typeface="Times New Roman" panose="02020603050405020304" pitchFamily="18" charset="0"/>
              </a:rPr>
              <a:t> provide formal security definitions and proofs for both protocols, and show that they are secure in the standard model, without relying on the random oracle model.</a:t>
            </a:r>
          </a:p>
          <a:p>
            <a:pPr marL="0" indent="0" algn="l">
              <a:buNone/>
            </a:pPr>
            <a:r>
              <a:rPr lang="en-IN" b="1" dirty="0">
                <a:solidFill>
                  <a:srgbClr val="FFC000"/>
                </a:solidFill>
                <a:latin typeface="Arial Black" panose="020B0A04020102020204" pitchFamily="34" charset="0"/>
                <a:cs typeface="Times New Roman" panose="02020603050405020304" pitchFamily="18" charset="0"/>
              </a:rPr>
              <a:t> </a:t>
            </a:r>
            <a:r>
              <a:rPr lang="en-IN" b="1" i="1" dirty="0">
                <a:solidFill>
                  <a:srgbClr val="FFC000"/>
                </a:solidFill>
                <a:latin typeface="Arial Black" panose="020B0A04020102020204" pitchFamily="34" charset="0"/>
              </a:rPr>
              <a:t>Advantages :</a:t>
            </a:r>
            <a:endParaRPr lang="en-US" b="1" dirty="0">
              <a:solidFill>
                <a:schemeClr val="accent2"/>
              </a:solidFill>
              <a:effectLst/>
              <a:latin typeface="Arial Black" panose="020B0A04020102020204" pitchFamily="34" charset="0"/>
              <a:cs typeface="Times New Roman" panose="02020603050405020304" pitchFamily="18" charset="0"/>
            </a:endParaRP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a:t>
            </a:r>
            <a:r>
              <a:rPr lang="en-US" b="0" dirty="0">
                <a:solidFill>
                  <a:schemeClr val="tx1"/>
                </a:solidFill>
                <a:effectLst/>
                <a:latin typeface="Times New Roman" panose="02020603050405020304" pitchFamily="18" charset="0"/>
                <a:cs typeface="Times New Roman" panose="02020603050405020304" pitchFamily="18" charset="0"/>
              </a:rPr>
              <a:t>ecure network coding (SNC) protocols use cryptographic techniques to prevent    these attacks: the sender authenticates each packet by attaching a small tag to it. </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a:t>
            </a:r>
            <a:r>
              <a:rPr lang="en-US" b="0" dirty="0">
                <a:solidFill>
                  <a:schemeClr val="tx1"/>
                </a:solidFill>
                <a:effectLst/>
                <a:latin typeface="Times New Roman" panose="02020603050405020304" pitchFamily="18" charset="0"/>
                <a:cs typeface="Times New Roman" panose="02020603050405020304" pitchFamily="18" charset="0"/>
              </a:rPr>
              <a:t>e look at the problem of constructing a secure cloud storage protocol for dynamic data (DSCS) from a different perspective. We investigate whether we can construct an efficient DSCS protocol using an SNC protocol</a:t>
            </a:r>
            <a:r>
              <a:rPr lang="en-US" b="0" dirty="0">
                <a:solidFill>
                  <a:schemeClr val="tx1"/>
                </a:solidFill>
                <a:effectLst/>
              </a:rPr>
              <a:t>. </a:t>
            </a:r>
          </a:p>
          <a:p>
            <a:endParaRPr lang="en-IN" dirty="0"/>
          </a:p>
        </p:txBody>
      </p:sp>
    </p:spTree>
    <p:extLst>
      <p:ext uri="{BB962C8B-B14F-4D97-AF65-F5344CB8AC3E}">
        <p14:creationId xmlns:p14="http://schemas.microsoft.com/office/powerpoint/2010/main" val="361966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5F7F-7118-7E0D-050E-93CB9E5DDB0A}"/>
              </a:ext>
            </a:extLst>
          </p:cNvPr>
          <p:cNvSpPr>
            <a:spLocks noGrp="1"/>
          </p:cNvSpPr>
          <p:nvPr>
            <p:ph type="title"/>
          </p:nvPr>
        </p:nvSpPr>
        <p:spPr>
          <a:xfrm>
            <a:off x="2659224" y="326572"/>
            <a:ext cx="8629262" cy="961669"/>
          </a:xfrm>
        </p:spPr>
        <p:txBody>
          <a:bodyPr/>
          <a:lstStyle/>
          <a:p>
            <a:r>
              <a:rPr lang="en-US" sz="4400" b="1" dirty="0">
                <a:solidFill>
                  <a:srgbClr val="00B0F0"/>
                </a:solidFill>
                <a:latin typeface="Times New Roman" panose="02020603050405020304" pitchFamily="18" charset="0"/>
                <a:cs typeface="Times New Roman" panose="02020603050405020304" pitchFamily="18" charset="0"/>
              </a:rPr>
              <a:t>MODULES:</a:t>
            </a:r>
            <a:endParaRPr lang="en-IN" b="1" dirty="0">
              <a:solidFill>
                <a:srgbClr val="00B0F0"/>
              </a:solidFill>
            </a:endParaRPr>
          </a:p>
        </p:txBody>
      </p:sp>
      <p:sp>
        <p:nvSpPr>
          <p:cNvPr id="3" name="Content Placeholder 2">
            <a:extLst>
              <a:ext uri="{FF2B5EF4-FFF2-40B4-BE49-F238E27FC236}">
                <a16:creationId xmlns:a16="http://schemas.microsoft.com/office/drawing/2014/main" id="{77C5AF6D-3429-919D-AB6D-1B6A0AD8B521}"/>
              </a:ext>
            </a:extLst>
          </p:cNvPr>
          <p:cNvSpPr>
            <a:spLocks noGrp="1"/>
          </p:cNvSpPr>
          <p:nvPr>
            <p:ph idx="1"/>
          </p:nvPr>
        </p:nvSpPr>
        <p:spPr>
          <a:xfrm>
            <a:off x="2584579" y="1511558"/>
            <a:ext cx="9293290" cy="4786604"/>
          </a:xfrm>
        </p:spPr>
        <p:txBody>
          <a:bodyPr>
            <a:normAutofit fontScale="85000" lnSpcReduction="20000"/>
          </a:bodyPr>
          <a:lstStyle/>
          <a:p>
            <a:pPr marL="0" indent="0">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1.Data Owner</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2.TPA(Third Party Auditor) </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3.Cloud Server</a:t>
            </a:r>
          </a:p>
          <a:p>
            <a:pPr marL="0" indent="0">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1.Data Owner :</a:t>
            </a:r>
          </a:p>
          <a:p>
            <a:pPr>
              <a:lnSpc>
                <a:spcPct val="115000"/>
              </a:lnSpc>
              <a:spcAft>
                <a:spcPts val="1000"/>
              </a:spcAft>
              <a:buClr>
                <a:srgbClr val="FF0000"/>
              </a:buClr>
              <a:buFont typeface="Wingdings" panose="05000000000000000000" pitchFamily="2" charset="2"/>
              <a:buChar char="Ø"/>
            </a:pPr>
            <a:r>
              <a:rPr lang="en-US" sz="2000" b="0" dirty="0">
                <a:solidFill>
                  <a:schemeClr val="tx1"/>
                </a:solidFill>
                <a:effectLst/>
                <a:latin typeface="Times New Roman" panose="02020603050405020304" pitchFamily="18" charset="0"/>
                <a:cs typeface="Times New Roman" panose="02020603050405020304" pitchFamily="18" charset="0"/>
              </a:rPr>
              <a:t>The data owner is the module that uploads and views the files securely on the cloud server, after registering and getting authorized by the cloud server.</a:t>
            </a:r>
          </a:p>
          <a:p>
            <a:pPr marL="0" indent="0">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 TPA(Third Party Auditor) :</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buClr>
                <a:srgbClr val="FF0000"/>
              </a:buClr>
              <a:buFont typeface="Wingdings" panose="05000000000000000000" pitchFamily="2" charset="2"/>
              <a:buChar char="Ø"/>
            </a:pPr>
            <a:r>
              <a:rPr lang="en-US" sz="2000" b="0" dirty="0">
                <a:solidFill>
                  <a:schemeClr val="tx1"/>
                </a:solidFill>
                <a:effectLst/>
                <a:latin typeface="Times New Roman" panose="02020603050405020304" pitchFamily="18" charset="0"/>
                <a:cs typeface="Times New Roman" panose="02020603050405020304" pitchFamily="18" charset="0"/>
              </a:rPr>
              <a:t>The TPA is the module that generates the auditing task for the users who request to access the files securely on the cloud server, after logging in directly with the application</a:t>
            </a:r>
            <a:r>
              <a:rPr lang="en-US" sz="2000" b="0" dirty="0">
                <a:solidFill>
                  <a:schemeClr val="tx1"/>
                </a:solidFill>
                <a:effectLst/>
              </a:rPr>
              <a:t>.</a:t>
            </a:r>
          </a:p>
          <a:p>
            <a:pPr marL="0" indent="0">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3.Cloud Server :</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buClr>
                <a:srgbClr val="FF0000"/>
              </a:buClr>
              <a:buFont typeface="Wingdings" panose="05000000000000000000" pitchFamily="2" charset="2"/>
              <a:buChar char="Ø"/>
            </a:pPr>
            <a:r>
              <a:rPr lang="en-US" sz="2000" b="0" dirty="0">
                <a:solidFill>
                  <a:schemeClr val="tx1"/>
                </a:solidFill>
                <a:effectLst/>
                <a:latin typeface="Times New Roman" panose="02020603050405020304" pitchFamily="18" charset="0"/>
                <a:cs typeface="Times New Roman" panose="02020603050405020304" pitchFamily="18" charset="0"/>
              </a:rPr>
              <a:t>The cloud server is the module that operates the project and performs various operations, such as user activation, owner activation, search permission, top-k keyword and similarity analysis, after logging in.</a:t>
            </a:r>
          </a:p>
          <a:p>
            <a:pPr marL="0" indent="0">
              <a:buNone/>
            </a:pPr>
            <a:endParaRPr lang="en-IN" dirty="0"/>
          </a:p>
        </p:txBody>
      </p:sp>
    </p:spTree>
    <p:extLst>
      <p:ext uri="{BB962C8B-B14F-4D97-AF65-F5344CB8AC3E}">
        <p14:creationId xmlns:p14="http://schemas.microsoft.com/office/powerpoint/2010/main" val="341870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A18C-3050-42ED-8BD8-832D8702FAC9}"/>
              </a:ext>
            </a:extLst>
          </p:cNvPr>
          <p:cNvSpPr>
            <a:spLocks noGrp="1"/>
          </p:cNvSpPr>
          <p:nvPr>
            <p:ph type="title"/>
          </p:nvPr>
        </p:nvSpPr>
        <p:spPr>
          <a:xfrm>
            <a:off x="2062064" y="513184"/>
            <a:ext cx="9291735" cy="1149513"/>
          </a:xfrm>
        </p:spPr>
        <p:txBody>
          <a:bodyPr>
            <a:normAutofit/>
          </a:bodyPr>
          <a:lstStyle/>
          <a:p>
            <a:r>
              <a:rPr lang="en-US" sz="3600" b="1" dirty="0">
                <a:solidFill>
                  <a:srgbClr val="00B0F0"/>
                </a:solidFill>
                <a:effectLst/>
                <a:latin typeface="Times New Roman" panose="02020603050405020304" pitchFamily="18" charset="0"/>
                <a:ea typeface="Calibri" panose="020F0502020204030204" pitchFamily="34" charset="0"/>
              </a:rPr>
              <a:t>SYSTEM REQUIREMENTS:</a:t>
            </a:r>
            <a:endParaRPr lang="en-IN" sz="3600" b="1" dirty="0">
              <a:solidFill>
                <a:srgbClr val="00B0F0"/>
              </a:solidFill>
            </a:endParaRPr>
          </a:p>
        </p:txBody>
      </p:sp>
      <p:sp>
        <p:nvSpPr>
          <p:cNvPr id="3" name="Content Placeholder 2">
            <a:extLst>
              <a:ext uri="{FF2B5EF4-FFF2-40B4-BE49-F238E27FC236}">
                <a16:creationId xmlns:a16="http://schemas.microsoft.com/office/drawing/2014/main" id="{324F72EC-8505-22E8-A3C5-13A381C0FB30}"/>
              </a:ext>
            </a:extLst>
          </p:cNvPr>
          <p:cNvSpPr>
            <a:spLocks noGrp="1"/>
          </p:cNvSpPr>
          <p:nvPr>
            <p:ph idx="1"/>
          </p:nvPr>
        </p:nvSpPr>
        <p:spPr>
          <a:xfrm>
            <a:off x="2062064" y="1838131"/>
            <a:ext cx="9694508" cy="5019869"/>
          </a:xfrm>
        </p:spPr>
        <p:txBody>
          <a:bodyPr>
            <a:normAutofit/>
          </a:bodyPr>
          <a:lstStyle/>
          <a:p>
            <a:pPr marL="0" indent="0">
              <a:buNone/>
            </a:pPr>
            <a:r>
              <a:rPr lang="en-IN" b="0" i="0" dirty="0">
                <a:solidFill>
                  <a:srgbClr val="C00000"/>
                </a:solidFill>
                <a:effectLst/>
              </a:rPr>
              <a:t> </a:t>
            </a:r>
            <a:r>
              <a:rPr lang="en-IN" b="1" i="0" dirty="0">
                <a:solidFill>
                  <a:srgbClr val="C00000"/>
                </a:solidFill>
                <a:effectLst/>
              </a:rPr>
              <a:t>HARDWARE REQUIREMENTS: </a:t>
            </a:r>
          </a:p>
          <a:p>
            <a:pPr>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Processor                 : 1GHz or faster CPU or System on a Chip (SoC) with two or more cores</a:t>
            </a:r>
          </a:p>
          <a:p>
            <a:pPr>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RAM                        : 4GB</a:t>
            </a:r>
          </a:p>
          <a:p>
            <a:pPr>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Hard drive                : 64GB or larger.</a:t>
            </a:r>
          </a:p>
          <a:p>
            <a:pPr>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System firmware      : UEFI, Secure Boot capable.</a:t>
            </a:r>
          </a:p>
          <a:p>
            <a:pPr>
              <a:buFont typeface="Wingdings" panose="05000000000000000000" pitchFamily="2" charset="2"/>
              <a:buChar char="Ø"/>
            </a:pPr>
            <a:r>
              <a:rPr lang="en-IN" b="0" i="0" dirty="0">
                <a:solidFill>
                  <a:srgbClr val="C00000"/>
                </a:solidFill>
                <a:effectLst/>
                <a:latin typeface="Times New Roman" panose="02020603050405020304" pitchFamily="18" charset="0"/>
                <a:cs typeface="Times New Roman" panose="02020603050405020304" pitchFamily="18" charset="0"/>
              </a:rPr>
              <a:t>TPM                         : Trusted Platform Module (TPM) version 2.0.</a:t>
            </a:r>
          </a:p>
          <a:p>
            <a:pPr marL="0" indent="0">
              <a:buNone/>
            </a:pPr>
            <a:r>
              <a:rPr lang="en-IN" b="1" i="0" dirty="0">
                <a:solidFill>
                  <a:srgbClr val="C00000"/>
                </a:solidFill>
                <a:effectLst/>
              </a:rPr>
              <a:t> SOFTWARE REQUIREMENTS: </a:t>
            </a:r>
          </a:p>
          <a:p>
            <a:pPr>
              <a:buFont typeface="Wingdings" panose="05000000000000000000" pitchFamily="2" charset="2"/>
              <a:buChar char="Ø"/>
            </a:pPr>
            <a:r>
              <a:rPr lang="en-IN" dirty="0">
                <a:solidFill>
                  <a:srgbClr val="C00000"/>
                </a:solidFill>
              </a:rPr>
              <a:t> </a:t>
            </a:r>
            <a:r>
              <a:rPr lang="en-IN" dirty="0">
                <a:solidFill>
                  <a:srgbClr val="C00000"/>
                </a:solidFill>
                <a:latin typeface="Times New Roman" panose="02020603050405020304" pitchFamily="18" charset="0"/>
                <a:cs typeface="Times New Roman" panose="02020603050405020304" pitchFamily="18" charset="0"/>
              </a:rPr>
              <a:t>Operating system : Windows 10.</a:t>
            </a:r>
          </a:p>
          <a:p>
            <a:pPr>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Coding Language : JAVA, HTML, CSS</a:t>
            </a:r>
          </a:p>
          <a:p>
            <a:pPr>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Data Base: My SQL</a:t>
            </a:r>
          </a:p>
        </p:txBody>
      </p:sp>
    </p:spTree>
    <p:extLst>
      <p:ext uri="{BB962C8B-B14F-4D97-AF65-F5344CB8AC3E}">
        <p14:creationId xmlns:p14="http://schemas.microsoft.com/office/powerpoint/2010/main" val="327641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5B53-6D55-52F7-248E-3E531974AF2D}"/>
              </a:ext>
            </a:extLst>
          </p:cNvPr>
          <p:cNvSpPr>
            <a:spLocks noGrp="1"/>
          </p:cNvSpPr>
          <p:nvPr>
            <p:ph type="title"/>
          </p:nvPr>
        </p:nvSpPr>
        <p:spPr>
          <a:xfrm>
            <a:off x="2005096" y="703048"/>
            <a:ext cx="8911687" cy="1280890"/>
          </a:xfrm>
        </p:spPr>
        <p:txBody>
          <a:bodyPr>
            <a:normAutofit fontScale="90000"/>
          </a:bodyPr>
          <a:lstStyle/>
          <a:p>
            <a:r>
              <a:rPr lang="en-US" sz="1800" b="1" dirty="0">
                <a:solidFill>
                  <a:srgbClr val="31CCEB"/>
                </a:solidFill>
                <a:effectLst/>
                <a:latin typeface="Times New Roman" panose="02020603050405020304" pitchFamily="18" charset="0"/>
                <a:ea typeface="Calibri" panose="020F0502020204030204" pitchFamily="34" charset="0"/>
                <a:cs typeface="Times New Roman" panose="02020603050405020304" pitchFamily="18" charset="0"/>
              </a:rPr>
              <a:t>UML DIAGRAMS :</a:t>
            </a:r>
            <a:br>
              <a:rPr lang="en-US" sz="1800" b="1" dirty="0">
                <a:solidFill>
                  <a:srgbClr val="31CCEB"/>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0" dirty="0">
                <a:solidFill>
                  <a:srgbClr val="000000"/>
                </a:solidFill>
                <a:effectLst/>
                <a:latin typeface="Times New Roman" panose="02020603050405020304" pitchFamily="18" charset="0"/>
                <a:ea typeface="Calibri" panose="020F0502020204030204" pitchFamily="34" charset="0"/>
              </a:rPr>
              <a:t>UML stands for Unified Modeling Language. UML is a standardized general-purpose modeling language in the field of object-oriented software engineering.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Content Placeholder 6">
            <a:extLst>
              <a:ext uri="{FF2B5EF4-FFF2-40B4-BE49-F238E27FC236}">
                <a16:creationId xmlns:a16="http://schemas.microsoft.com/office/drawing/2014/main" id="{E32CC386-03A1-AB68-DD5F-2A174EB14377}"/>
              </a:ext>
            </a:extLst>
          </p:cNvPr>
          <p:cNvSpPr>
            <a:spLocks noGrp="1"/>
          </p:cNvSpPr>
          <p:nvPr>
            <p:ph idx="1"/>
          </p:nvPr>
        </p:nvSpPr>
        <p:spPr>
          <a:xfrm>
            <a:off x="2005096" y="2077615"/>
            <a:ext cx="10186904" cy="3865985"/>
          </a:xfrm>
        </p:spPr>
        <p:txBody>
          <a:bodyPr/>
          <a:lstStyle/>
          <a:p>
            <a:pPr marL="0" indent="0">
              <a:buNone/>
            </a:pPr>
            <a:r>
              <a:rPr lang="en-US" sz="1800" b="1" dirty="0">
                <a:solidFill>
                  <a:srgbClr val="31CCEB"/>
                </a:solidFill>
                <a:effectLst/>
                <a:latin typeface="Times New Roman" panose="02020603050405020304" pitchFamily="18" charset="0"/>
                <a:ea typeface="Calibri" panose="020F0502020204030204" pitchFamily="34" charset="0"/>
                <a:cs typeface="Times New Roman" panose="02020603050405020304" pitchFamily="18" charset="0"/>
              </a:rPr>
              <a:t>USE CASE DIAGRAM :</a:t>
            </a:r>
          </a:p>
          <a:p>
            <a:r>
              <a:rPr lang="en-US" sz="1800" kern="0" dirty="0">
                <a:solidFill>
                  <a:srgbClr val="000000"/>
                </a:solidFill>
                <a:effectLst/>
                <a:latin typeface="Times New Roman" panose="02020603050405020304" pitchFamily="18" charset="0"/>
                <a:ea typeface="Calibri" panose="020F0502020204030204" pitchFamily="34" charset="0"/>
              </a:rPr>
              <a:t>A use case diagram in the Unified Modeling Language (UML)</a:t>
            </a:r>
          </a:p>
          <a:p>
            <a:pPr marL="0" indent="0">
              <a:buNone/>
            </a:pPr>
            <a:r>
              <a:rPr lang="en-US" sz="1800" kern="0" dirty="0">
                <a:solidFill>
                  <a:srgbClr val="000000"/>
                </a:solidFill>
                <a:effectLst/>
                <a:latin typeface="Times New Roman" panose="02020603050405020304" pitchFamily="18" charset="0"/>
                <a:ea typeface="Calibri" panose="020F0502020204030204" pitchFamily="34" charset="0"/>
              </a:rPr>
              <a:t> is a type of behavioral diagram defined by and created from </a:t>
            </a:r>
          </a:p>
          <a:p>
            <a:pPr marL="0" indent="0">
              <a:buNone/>
            </a:pPr>
            <a:r>
              <a:rPr lang="en-US" sz="1800" kern="0" dirty="0">
                <a:solidFill>
                  <a:srgbClr val="000000"/>
                </a:solidFill>
                <a:effectLst/>
                <a:latin typeface="Times New Roman" panose="02020603050405020304" pitchFamily="18" charset="0"/>
                <a:ea typeface="Calibri" panose="020F0502020204030204" pitchFamily="34" charset="0"/>
              </a:rPr>
              <a:t>a Use-case analysis.</a:t>
            </a:r>
          </a:p>
          <a:p>
            <a:r>
              <a:rPr lang="en-US" sz="1800" kern="0" dirty="0">
                <a:solidFill>
                  <a:srgbClr val="000000"/>
                </a:solidFill>
                <a:effectLst/>
                <a:latin typeface="Times New Roman" panose="02020603050405020304" pitchFamily="18" charset="0"/>
                <a:ea typeface="Calibri" panose="020F0502020204030204" pitchFamily="34" charset="0"/>
              </a:rPr>
              <a:t> Its purpose is to present a graphical </a:t>
            </a:r>
          </a:p>
          <a:p>
            <a:pPr marL="0" indent="0">
              <a:buNone/>
            </a:pPr>
            <a:r>
              <a:rPr lang="en-US" kern="0" dirty="0">
                <a:solidFill>
                  <a:srgbClr val="000000"/>
                </a:solidFill>
                <a:latin typeface="Times New Roman" panose="02020603050405020304" pitchFamily="18" charset="0"/>
                <a:ea typeface="Calibri" panose="020F0502020204030204" pitchFamily="34" charset="0"/>
              </a:rPr>
              <a:t> </a:t>
            </a:r>
            <a:r>
              <a:rPr lang="en-US" sz="1800" kern="0" dirty="0">
                <a:solidFill>
                  <a:srgbClr val="000000"/>
                </a:solidFill>
                <a:effectLst/>
                <a:latin typeface="Times New Roman" panose="02020603050405020304" pitchFamily="18" charset="0"/>
                <a:ea typeface="Calibri" panose="020F0502020204030204" pitchFamily="34" charset="0"/>
              </a:rPr>
              <a:t>overview of the functionality provided by a system in</a:t>
            </a:r>
          </a:p>
          <a:p>
            <a:pPr marL="0" indent="0">
              <a:buNone/>
            </a:pPr>
            <a:r>
              <a:rPr lang="en-US" sz="1800" kern="0" dirty="0">
                <a:solidFill>
                  <a:srgbClr val="000000"/>
                </a:solidFill>
                <a:effectLst/>
                <a:latin typeface="Times New Roman" panose="02020603050405020304" pitchFamily="18" charset="0"/>
                <a:ea typeface="Calibri" panose="020F0502020204030204" pitchFamily="34" charset="0"/>
              </a:rPr>
              <a:t> terms of actors, their goals (represented as use cases),</a:t>
            </a:r>
          </a:p>
          <a:p>
            <a:pPr marL="0" indent="0">
              <a:buNone/>
            </a:pPr>
            <a:r>
              <a:rPr lang="en-US" sz="1800" kern="0" dirty="0">
                <a:solidFill>
                  <a:srgbClr val="000000"/>
                </a:solidFill>
                <a:effectLst/>
                <a:latin typeface="Times New Roman" panose="02020603050405020304" pitchFamily="18" charset="0"/>
                <a:ea typeface="Calibri" panose="020F0502020204030204" pitchFamily="34" charset="0"/>
              </a:rPr>
              <a:t> and any dependencies between those use cases</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958F62D8-A4A5-972B-22CC-68A37B4F7D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38931" y="2220686"/>
            <a:ext cx="3853542" cy="4133461"/>
          </a:xfrm>
          <a:prstGeom prst="rect">
            <a:avLst/>
          </a:prstGeom>
          <a:noFill/>
          <a:ln>
            <a:noFill/>
          </a:ln>
        </p:spPr>
      </p:pic>
    </p:spTree>
    <p:extLst>
      <p:ext uri="{BB962C8B-B14F-4D97-AF65-F5344CB8AC3E}">
        <p14:creationId xmlns:p14="http://schemas.microsoft.com/office/powerpoint/2010/main" val="40164585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693</TotalTime>
  <Words>1479</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Arial Black</vt:lpstr>
      <vt:lpstr>Calibri</vt:lpstr>
      <vt:lpstr>Century Gothic</vt:lpstr>
      <vt:lpstr>Times New Roman</vt:lpstr>
      <vt:lpstr>Wingdings</vt:lpstr>
      <vt:lpstr>Wingdings 3</vt:lpstr>
      <vt:lpstr>Wisp</vt:lpstr>
      <vt:lpstr>                            SRI INDU COLLEGE OF ENGINEERING AND TECHNOLOGY                                   DEPARTMENT OF COMPUTER SCIENCE AND ENGINEERING                                                                         BATCH: 2020-2024                                                              MINI PROJECT-TITLE:      PROTECTING CLOUD DATA WITH DYNAMIC SECURITY VIA NETWORK CODING </vt:lpstr>
      <vt:lpstr>CONTENTS: </vt:lpstr>
      <vt:lpstr>ABSTRACT: </vt:lpstr>
      <vt:lpstr>INTRODUCTION:</vt:lpstr>
      <vt:lpstr>EXISTING SYSTEM:</vt:lpstr>
      <vt:lpstr>PROPOSED SYSTEM:</vt:lpstr>
      <vt:lpstr>MODULES:</vt:lpstr>
      <vt:lpstr>SYSTEM REQUIREMENTS:</vt:lpstr>
      <vt:lpstr>UML DIAGRAMS :  UML stands for Unified Modeling Language. UML is a standardized general-purpose modeling language in the field of object-oriented software engineering.  </vt:lpstr>
      <vt:lpstr>CLASS DIAGRAM:   In software engineering, a class diagram in the Unified Modeling Language (UML) is a type of static structure diagram that describes the structure of a system by showing the system's classes, their attributes, operations (or methods), and the relationships among the classes. </vt:lpstr>
      <vt:lpstr>SEQUENCE DIAGRAM:  A sequence diagram in Unified Modeling Language (UML) is a kind of interaction diagram that shows how processes operate with one another and in what order. </vt:lpstr>
      <vt:lpstr>ACTIVITY DIAGRAM:  Activity diagrams are graphical representations of workflows of stepwise activities and actions with support for choice, iteration and concurrency.</vt:lpstr>
      <vt:lpstr>SAMPLE CODE</vt:lpstr>
      <vt:lpstr>PowerPoint Presentation</vt:lpstr>
      <vt:lpstr>SCREEN SHOTS OF EXECUTION </vt:lpstr>
      <vt:lpstr>TPA: (THIRD PARTY AUDITOR)</vt:lpstr>
      <vt:lpstr>CLOUD SERVER :</vt:lpstr>
      <vt:lpstr>CONCLUSION :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 PROTECTING CLOUD DATA WITH DYNAMIC SECURITY VIA NETWORK CODING</dc:title>
  <dc:creator>KRISHNA BABU KHETHAVATH</dc:creator>
  <cp:lastModifiedBy>KRISHNA BABU KHETHAVATH</cp:lastModifiedBy>
  <cp:revision>24</cp:revision>
  <dcterms:created xsi:type="dcterms:W3CDTF">2023-09-15T13:31:14Z</dcterms:created>
  <dcterms:modified xsi:type="dcterms:W3CDTF">2023-10-10T06:27:33Z</dcterms:modified>
</cp:coreProperties>
</file>