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4.xml" ContentType="application/vnd.openxmlformats-officedocument.presentationml.comment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1" name="srinivas machiraju" initials="sm" lastIdx="2" clrIdx="1"/>
  <p:cmAuthor id="0" name="Nikhil Konijeti" initials="NK" lastIdx="2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commentAuthors" Target="commentAuthors.xml"/>
</Relationships>
</file>

<file path=ppt/comments/comment14.xml><?xml version="1.0" encoding="utf-8"?>
<p:cmLst xmlns:p="http://schemas.openxmlformats.org/presentationml/2006/main">
  <p:cm authorId="0" dt="2018-12-11T06:29:05.622000000" idx="1">
    <p:pos x="6118" y="0"/>
    <p:text>okkka five min agu chusta</p:text>
  </p:cm>
  <p:cm authorId="1" dt="2018-12-11T06:26:38.131000000" idx="1">
    <p:pos x="6118" y="0"/>
    <p:text>emm marchakarleda</p:text>
  </p:cm>
  <p:cm authorId="1" dt="2018-12-11T06:27:11.501000000" idx="2">
    <p:pos x="6118" y="360"/>
    <p:text>spellings in particular</p:text>
  </p:cm>
  <p:cm authorId="0" dt="2018-12-11T06:29:05.622000000" idx="2">
    <p:pos x="6118" y="360"/>
    <p:text>okkka five min agu chusta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644DCC-8708-4EB2-A35F-47E16CFA607C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584CB4-2AE6-4963-A6A2-336AA207679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EEB8CC-3DD5-4A25-B16D-5EFBBFCABC1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DBFBEF-FC28-4D66-9E63-36AA65A6F8C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F74A89-BCAA-453D-BA19-78D81719CF7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64FE2B-3D0A-4B55-A3DD-553034DCD50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9B1FB4-6719-4553-950A-A5269E7CEE4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8AF504-7A37-4FD7-9B8E-9C3B3B27708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154E5F-13BB-4A78-905F-98ABC7EE54C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8d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" name="Google Shape;16;p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oogle Shape;17;p2" descr=""/>
            <p:cNvPicPr/>
            <p:nvPr/>
          </p:nvPicPr>
          <p:blipFill>
            <a:blip r:embed="rId3"/>
            <a:stretch/>
          </p:blipFill>
          <p:spPr>
            <a:xfrm>
              <a:off x="1109520" y="6288480"/>
              <a:ext cx="1726920" cy="26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Google Shape;18;p2" descr=""/>
            <p:cNvPicPr/>
            <p:nvPr/>
          </p:nvPicPr>
          <p:blipFill>
            <a:blip r:embed="rId4"/>
            <a:stretch/>
          </p:blipFill>
          <p:spPr>
            <a:xfrm>
              <a:off x="9724320" y="6160320"/>
              <a:ext cx="1933560" cy="354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rotWithShape="0">
            <a:gsLst>
              <a:gs pos="0">
                <a:srgbClr val="003478"/>
              </a:gs>
              <a:gs pos="100000">
                <a:srgbClr val="0089c4"/>
              </a:gs>
            </a:gsLst>
            <a:lin ang="2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23;p3" descr=""/>
          <p:cNvPicPr/>
          <p:nvPr/>
        </p:nvPicPr>
        <p:blipFill>
          <a:blip r:embed="rId2"/>
          <a:stretch/>
        </p:blipFill>
        <p:spPr>
          <a:xfrm>
            <a:off x="11038320" y="290160"/>
            <a:ext cx="479880" cy="61308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22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436160" y="-1558800"/>
            <a:ext cx="121860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Google Shape;26;p4" descr=""/>
          <p:cNvPicPr/>
          <p:nvPr/>
        </p:nvPicPr>
        <p:blipFill>
          <a:blip r:embed="rId2"/>
          <a:stretch/>
        </p:blipFill>
        <p:spPr>
          <a:xfrm>
            <a:off x="11038320" y="290160"/>
            <a:ext cx="479880" cy="61308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65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436160" y="-1558800"/>
            <a:ext cx="121860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Google Shape;32;p5" descr=""/>
          <p:cNvPicPr/>
          <p:nvPr/>
        </p:nvPicPr>
        <p:blipFill>
          <a:blip r:embed="rId2"/>
          <a:stretch/>
        </p:blipFill>
        <p:spPr>
          <a:xfrm>
            <a:off x="11038320" y="290160"/>
            <a:ext cx="479880" cy="613080"/>
          </a:xfrm>
          <a:prstGeom prst="rect">
            <a:avLst/>
          </a:prstGeom>
          <a:ln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rotWithShape="0">
            <a:gsLst>
              <a:gs pos="0">
                <a:srgbClr val="003478"/>
              </a:gs>
              <a:gs pos="100000">
                <a:srgbClr val="0089c4"/>
              </a:gs>
            </a:gsLst>
            <a:lin ang="2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Google Shape;35;p6" descr=""/>
          <p:cNvPicPr/>
          <p:nvPr/>
        </p:nvPicPr>
        <p:blipFill>
          <a:blip r:embed="rId2"/>
          <a:stretch/>
        </p:blipFill>
        <p:spPr>
          <a:xfrm>
            <a:off x="5317560" y="2447640"/>
            <a:ext cx="1525320" cy="1942920"/>
          </a:xfrm>
          <a:prstGeom prst="rect">
            <a:avLst/>
          </a:prstGeom>
          <a:ln>
            <a:noFill/>
          </a:ln>
        </p:spPr>
      </p:pic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comments" Target="../comments/commen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380;p55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1104120" y="4408920"/>
            <a:ext cx="695952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740" spc="-1" strike="noStrike">
                <a:solidFill>
                  <a:srgbClr val="ffffff"/>
                </a:solidFill>
                <a:latin typeface="Calibri"/>
                <a:ea typeface="Calibri"/>
              </a:rPr>
              <a:t>Srivasthasva Srinivas, Nikhil, Vinay, Sumanth, Sasank</a:t>
            </a:r>
            <a:endParaRPr b="0" lang="en-IN" sz="174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04120" y="4678920"/>
            <a:ext cx="57592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Hackoverflow, Computer Science, ECE, Amrita School of Engineering Semester 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180080" y="4948920"/>
            <a:ext cx="57592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104840" y="2046960"/>
            <a:ext cx="8216280" cy="16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Calibri"/>
                <a:ea typeface="Calibri"/>
              </a:rPr>
              <a:t>Scope detection - negation </a:t>
            </a:r>
            <a:endParaRPr b="0" lang="en-IN" sz="4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26400" y="2846880"/>
            <a:ext cx="108831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79040" indent="-778320">
              <a:lnSpc>
                <a:spcPct val="80000"/>
              </a:lnSpc>
            </a:pPr>
            <a:r>
              <a:rPr b="0" lang="en-IN" sz="6270" spc="-1" strike="noStrike">
                <a:solidFill>
                  <a:srgbClr val="ffffff"/>
                </a:solidFill>
                <a:latin typeface="Calibri"/>
                <a:ea typeface="Calibri"/>
              </a:rPr>
              <a:t>4. Challenges faced</a:t>
            </a:r>
            <a:endParaRPr b="0" lang="en-IN" sz="627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72840" y="516600"/>
            <a:ext cx="1008324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Challenges faced </a:t>
            </a:r>
            <a:endParaRPr b="0" lang="en-IN" sz="387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71040" y="2083320"/>
            <a:ext cx="10838880" cy="41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89000" indent="-24480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Skewed Data</a:t>
            </a:r>
            <a:endParaRPr b="0" lang="en-IN" sz="3870" spc="-1" strike="noStrike">
              <a:latin typeface="Arial"/>
            </a:endParaRPr>
          </a:p>
          <a:p>
            <a:pPr marL="990360">
              <a:lnSpc>
                <a:spcPct val="90000"/>
              </a:lnSpc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	</a:t>
            </a: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	</a:t>
            </a: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Too many non negative words</a:t>
            </a:r>
            <a:endParaRPr b="0" lang="en-IN" sz="3870" spc="-1" strike="noStrike">
              <a:latin typeface="Arial"/>
            </a:endParaRPr>
          </a:p>
          <a:p>
            <a:pPr marL="990360">
              <a:lnSpc>
                <a:spcPct val="90000"/>
              </a:lnSpc>
            </a:pPr>
            <a:endParaRPr b="0" lang="en-IN" sz="3870" spc="-1" strike="noStrike">
              <a:latin typeface="Arial"/>
            </a:endParaRPr>
          </a:p>
          <a:p>
            <a:pPr marL="189000" indent="-244800">
              <a:lnSpc>
                <a:spcPct val="90000"/>
              </a:lnSpc>
              <a:spcBef>
                <a:spcPts val="1599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Solution: Proper feature and model selection</a:t>
            </a:r>
            <a:endParaRPr b="0" lang="en-IN" sz="3870" spc="-1" strike="noStrike">
              <a:latin typeface="Arial"/>
            </a:endParaRPr>
          </a:p>
          <a:p>
            <a:pPr marL="189000">
              <a:lnSpc>
                <a:spcPct val="90000"/>
              </a:lnSpc>
              <a:spcBef>
                <a:spcPts val="1599"/>
              </a:spcBef>
            </a:pPr>
            <a:endParaRPr b="0" lang="en-IN" sz="387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47480" y="1330200"/>
            <a:ext cx="108831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79040" indent="-778320">
              <a:lnSpc>
                <a:spcPct val="80000"/>
              </a:lnSpc>
            </a:pPr>
            <a:r>
              <a:rPr b="0" lang="en-IN" sz="6270" spc="-1" strike="noStrike">
                <a:solidFill>
                  <a:srgbClr val="ffffff"/>
                </a:solidFill>
                <a:latin typeface="Calibri"/>
                <a:ea typeface="Calibri"/>
              </a:rPr>
              <a:t>5. Your view on this hackathon</a:t>
            </a:r>
            <a:endParaRPr b="0" lang="en-IN" sz="627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17400" y="3484080"/>
            <a:ext cx="10341360" cy="31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850" spc="-1" strike="noStrike">
                <a:solidFill>
                  <a:srgbClr val="ffffff"/>
                </a:solidFill>
                <a:latin typeface="Arial"/>
                <a:ea typeface="Arial"/>
              </a:rPr>
              <a:t>-&gt;Learned a lot during the process of finding solution to the problem</a:t>
            </a:r>
            <a:endParaRPr b="0" lang="en-IN" sz="38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8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85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69040" y="1119240"/>
            <a:ext cx="108831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79040" indent="-778320">
              <a:lnSpc>
                <a:spcPct val="80000"/>
              </a:lnSpc>
            </a:pPr>
            <a:r>
              <a:rPr b="0" lang="en-IN" sz="5870" spc="-1" strike="noStrike">
                <a:solidFill>
                  <a:srgbClr val="ffffff"/>
                </a:solidFill>
                <a:latin typeface="Calibri"/>
                <a:ea typeface="Calibri"/>
              </a:rPr>
              <a:t>6. How we could have done it better</a:t>
            </a:r>
            <a:endParaRPr b="0" lang="en-IN" sz="587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036440" y="3726720"/>
            <a:ext cx="952560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850" spc="-1" strike="noStrike">
                <a:solidFill>
                  <a:srgbClr val="ffffff"/>
                </a:solidFill>
                <a:latin typeface="Arial"/>
                <a:ea typeface="Arial"/>
              </a:rPr>
              <a:t>-&gt;Provide more information</a:t>
            </a:r>
            <a:endParaRPr b="0" lang="en-IN" sz="385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13320" y="5112720"/>
            <a:ext cx="399060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85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IN" sz="3850" spc="-1" strike="noStrike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  <a:endParaRPr b="0" lang="en-IN" sz="385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696920" y="1190880"/>
            <a:ext cx="273384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3000" spc="-1" strike="noStrike">
                <a:solidFill>
                  <a:srgbClr val="ffffff"/>
                </a:solidFill>
                <a:latin typeface="Arial"/>
                <a:ea typeface="Arial"/>
              </a:rPr>
              <a:t>Any queries?</a:t>
            </a:r>
            <a:endParaRPr b="0" lang="en-IN" sz="3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71080" y="1119240"/>
            <a:ext cx="108831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79040" indent="-778320">
              <a:lnSpc>
                <a:spcPct val="80000"/>
              </a:lnSpc>
            </a:pPr>
            <a:r>
              <a:rPr b="0" lang="en-IN" sz="6270" spc="-1" strike="noStrike">
                <a:solidFill>
                  <a:srgbClr val="ffffff"/>
                </a:solidFill>
                <a:latin typeface="Calibri"/>
                <a:ea typeface="Calibri"/>
              </a:rPr>
              <a:t>1. Problem introduction</a:t>
            </a:r>
            <a:endParaRPr b="0" lang="en-IN" sz="627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93800" y="2580120"/>
            <a:ext cx="9702000" cy="35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850" spc="-1" strike="noStrike">
                <a:solidFill>
                  <a:srgbClr val="ffffff"/>
                </a:solidFill>
                <a:latin typeface="Arial"/>
                <a:ea typeface="Arial"/>
              </a:rPr>
              <a:t>Cue Detection: Identification of words that change the polarity of the sentence </a:t>
            </a:r>
            <a:endParaRPr b="0" lang="en-IN" sz="38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8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850" spc="-1" strike="noStrike">
                <a:solidFill>
                  <a:srgbClr val="ffffff"/>
                </a:solidFill>
                <a:latin typeface="Arial"/>
                <a:ea typeface="Arial"/>
              </a:rPr>
              <a:t>Scope Detection: Identification of words that are affected my Cue word</a:t>
            </a:r>
            <a:endParaRPr b="0" lang="en-IN" sz="385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72840" y="516600"/>
            <a:ext cx="1008324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Problem statement, solution and benefit</a:t>
            </a:r>
            <a:endParaRPr b="0" lang="en-IN" sz="387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626120" y="1774800"/>
            <a:ext cx="2703960" cy="444132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  </a:t>
            </a:r>
            <a:r>
              <a:rPr b="1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Challenge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  </a:t>
            </a: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Data PreProcessing 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  </a:t>
            </a: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Feature Selection </a:t>
            </a:r>
            <a:endParaRPr b="0" lang="en-IN" sz="147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330800" y="1774800"/>
            <a:ext cx="2777400" cy="4437000"/>
          </a:xfrm>
          <a:prstGeom prst="rect">
            <a:avLst/>
          </a:prstGeom>
          <a:solidFill>
            <a:srgbClr val="cae3e9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4920" rIns="96120" tIns="240120" bIns="0"/>
          <a:p>
            <a:pPr>
              <a:lnSpc>
                <a:spcPct val="80000"/>
              </a:lnSpc>
            </a:pPr>
            <a:r>
              <a:rPr b="1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Our solution 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Using Logical approach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Based on research papers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References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1.Negation Scope Detection for Twitter Sentiment Analysis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2. UiO 2 : Sequence-Labeling Negation Using Dependency Features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3. An open-source tool for negation detection: a maximum-margin approach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4. Recursive Deep Models for Semantic Compositionality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Over a Sentiment Treebank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7108920" y="1774800"/>
            <a:ext cx="2777400" cy="4437000"/>
          </a:xfrm>
          <a:prstGeom prst="rect">
            <a:avLst/>
          </a:prstGeom>
          <a:solidFill>
            <a:srgbClr val="f8ff7f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4920" rIns="96120" tIns="240120" bIns="0"/>
          <a:p>
            <a:pPr>
              <a:lnSpc>
                <a:spcPct val="80000"/>
              </a:lnSpc>
            </a:pPr>
            <a:r>
              <a:rPr b="1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Benefits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470" spc="-1" strike="noStrike">
                <a:solidFill>
                  <a:srgbClr val="005a8b"/>
                </a:solidFill>
                <a:latin typeface="Calibri"/>
                <a:ea typeface="Calibri"/>
              </a:rPr>
              <a:t>Major Breakthrough in sentiment Analysis</a:t>
            </a:r>
            <a:endParaRPr b="0" lang="en-IN" sz="147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7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26400" y="2846880"/>
            <a:ext cx="108831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79040" indent="-778320">
              <a:lnSpc>
                <a:spcPct val="80000"/>
              </a:lnSpc>
            </a:pPr>
            <a:r>
              <a:rPr b="0" lang="en-IN" sz="6270" spc="-1" strike="noStrike">
                <a:solidFill>
                  <a:srgbClr val="ffffff"/>
                </a:solidFill>
                <a:latin typeface="Calibri"/>
                <a:ea typeface="Calibri"/>
              </a:rPr>
              <a:t>2. Evaluation metrics</a:t>
            </a:r>
            <a:endParaRPr b="0" lang="en-IN" sz="627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72840" y="516600"/>
            <a:ext cx="1008324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In Cue and scope detection </a:t>
            </a:r>
            <a:endParaRPr b="0" lang="en-IN" sz="387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1040" y="2083320"/>
            <a:ext cx="10838880" cy="41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89000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marL="189000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marL="189000"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189000"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189000"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189000"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189000"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marL="189000">
              <a:lnSpc>
                <a:spcPct val="90000"/>
              </a:lnSpc>
              <a:spcBef>
                <a:spcPts val="1599"/>
              </a:spcBef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The matrix is obtained by testing of evaluation set</a:t>
            </a:r>
            <a:endParaRPr b="0" lang="en-IN" sz="3870" spc="-1" strike="noStrike">
              <a:latin typeface="Arial"/>
            </a:endParaRPr>
          </a:p>
        </p:txBody>
      </p:sp>
      <p:pic>
        <p:nvPicPr>
          <p:cNvPr id="222" name="Google Shape;412;p59" descr=""/>
          <p:cNvPicPr/>
          <p:nvPr/>
        </p:nvPicPr>
        <p:blipFill>
          <a:blip r:embed="rId1"/>
          <a:stretch/>
        </p:blipFill>
        <p:spPr>
          <a:xfrm>
            <a:off x="679320" y="1070280"/>
            <a:ext cx="10729800" cy="38091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2840" y="516600"/>
            <a:ext cx="10083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In Scope detection</a:t>
            </a:r>
            <a:endParaRPr b="0" lang="en-IN" sz="387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5200" y="1664280"/>
            <a:ext cx="10838520" cy="41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The matrix is obtained by testing on evaluation set</a:t>
            </a:r>
            <a:endParaRPr b="0" lang="en-IN" sz="38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38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IN" sz="3850" spc="-1" strike="noStrike">
              <a:latin typeface="Arial"/>
            </a:endParaRPr>
          </a:p>
        </p:txBody>
      </p:sp>
      <p:pic>
        <p:nvPicPr>
          <p:cNvPr id="225" name="Google Shape;420;p60" descr=""/>
          <p:cNvPicPr/>
          <p:nvPr/>
        </p:nvPicPr>
        <p:blipFill>
          <a:blip r:embed="rId1"/>
          <a:stretch/>
        </p:blipFill>
        <p:spPr>
          <a:xfrm>
            <a:off x="786600" y="1774800"/>
            <a:ext cx="4690440" cy="207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6400" y="2846880"/>
            <a:ext cx="108831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79040" indent="-778320">
              <a:lnSpc>
                <a:spcPct val="80000"/>
              </a:lnSpc>
            </a:pPr>
            <a:r>
              <a:rPr b="0" lang="en-IN" sz="6270" spc="-1" strike="noStrike">
                <a:solidFill>
                  <a:srgbClr val="ffffff"/>
                </a:solidFill>
                <a:latin typeface="Calibri"/>
                <a:ea typeface="Calibri"/>
              </a:rPr>
              <a:t>3. Solution approach</a:t>
            </a:r>
            <a:endParaRPr b="0" lang="en-IN" sz="627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72840" y="516600"/>
            <a:ext cx="1008324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Feature Based approach</a:t>
            </a:r>
            <a:endParaRPr b="0" lang="en-IN" sz="387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15360" y="1683360"/>
            <a:ext cx="11147760" cy="47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599"/>
              </a:spcBef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   </a:t>
            </a: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For cue detection:</a:t>
            </a:r>
            <a:endParaRPr b="0" lang="en-IN" sz="387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-&gt;Existence of word</a:t>
            </a:r>
            <a:endParaRPr b="0" lang="en-IN" sz="387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-&gt;Same Parts of Speech tag(90% matches)</a:t>
            </a:r>
            <a:endParaRPr b="0" lang="en-IN" sz="387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-&gt;opposite</a:t>
            </a:r>
            <a:endParaRPr b="0" lang="en-IN" sz="387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-&gt;Length of affix word</a:t>
            </a:r>
            <a:endParaRPr b="0" lang="en-IN" sz="387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70" spc="-1" strike="noStrike">
                <a:solidFill>
                  <a:srgbClr val="ffffff"/>
                </a:solidFill>
                <a:latin typeface="Calibri"/>
                <a:ea typeface="Calibri"/>
              </a:rPr>
              <a:t>-&gt;The way the affix splits the original word</a:t>
            </a:r>
            <a:endParaRPr b="0" lang="en-IN" sz="387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endParaRPr b="0" lang="en-IN" sz="387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endParaRPr b="0" lang="en-IN" sz="3870" spc="-1" strike="noStrike">
              <a:latin typeface="Arial"/>
            </a:endParaRPr>
          </a:p>
          <a:p>
            <a:pPr marL="189000" indent="457200">
              <a:lnSpc>
                <a:spcPct val="90000"/>
              </a:lnSpc>
              <a:spcBef>
                <a:spcPts val="1599"/>
              </a:spcBef>
            </a:pPr>
            <a:endParaRPr b="0" lang="en-IN" sz="3870" spc="-1" strike="noStrike">
              <a:latin typeface="Arial"/>
            </a:endParaRPr>
          </a:p>
          <a:p>
            <a:pPr marL="189000" indent="457200">
              <a:lnSpc>
                <a:spcPct val="90000"/>
              </a:lnSpc>
              <a:spcBef>
                <a:spcPts val="1599"/>
              </a:spcBef>
            </a:pPr>
            <a:endParaRPr b="0" lang="en-IN" sz="3870" spc="-1" strike="noStrike">
              <a:latin typeface="Arial"/>
            </a:endParaRPr>
          </a:p>
          <a:p>
            <a:pPr marL="189000" indent="457200">
              <a:lnSpc>
                <a:spcPct val="90000"/>
              </a:lnSpc>
              <a:spcBef>
                <a:spcPts val="1599"/>
              </a:spcBef>
            </a:pPr>
            <a:endParaRPr b="0" lang="en-IN" sz="387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69800" y="1364400"/>
            <a:ext cx="11092680" cy="49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599"/>
              </a:spcBef>
            </a:pP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For scope detection:</a:t>
            </a:r>
            <a:endParaRPr b="0" lang="en-IN" sz="38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	</a:t>
            </a: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	</a:t>
            </a: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   </a:t>
            </a: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-&gt;Left distance from the nearest cue</a:t>
            </a:r>
            <a:endParaRPr b="0" lang="en-IN" sz="385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-&gt;Right Distance from the nearest cue</a:t>
            </a:r>
            <a:endParaRPr b="0" lang="en-IN" sz="385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-&gt;Shortest path in parse tree</a:t>
            </a:r>
            <a:endParaRPr b="0" lang="en-IN" sz="385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599"/>
              </a:spcBef>
            </a:pPr>
            <a:r>
              <a:rPr b="0" lang="en-IN" sz="3850" spc="-1" strike="noStrike">
                <a:solidFill>
                  <a:srgbClr val="ffffff"/>
                </a:solidFill>
                <a:latin typeface="Calibri"/>
                <a:ea typeface="Calibri"/>
              </a:rPr>
              <a:t>-&gt;Number of commas(‘,’) in the path</a:t>
            </a:r>
            <a:endParaRPr b="0" lang="en-IN" sz="385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588e"/>
      </a:accent1>
      <a:accent2>
        <a:srgbClr val="008ecc"/>
      </a:accent2>
      <a:accent3>
        <a:srgbClr val="28a899"/>
      </a:accent3>
      <a:accent4>
        <a:srgbClr val="b6bf00"/>
      </a:accent4>
      <a:accent5>
        <a:srgbClr val="a3d9d9"/>
      </a:accent5>
      <a:accent6>
        <a:srgbClr val="004899"/>
      </a:accent6>
      <a:hlink>
        <a:srgbClr val="008ecc"/>
      </a:hlink>
      <a:folHlink>
        <a:srgbClr val="fefef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588e"/>
      </a:accent1>
      <a:accent2>
        <a:srgbClr val="008ecc"/>
      </a:accent2>
      <a:accent3>
        <a:srgbClr val="28a899"/>
      </a:accent3>
      <a:accent4>
        <a:srgbClr val="b6bf00"/>
      </a:accent4>
      <a:accent5>
        <a:srgbClr val="a3d9d9"/>
      </a:accent5>
      <a:accent6>
        <a:srgbClr val="004899"/>
      </a:accent6>
      <a:hlink>
        <a:srgbClr val="008ecc"/>
      </a:hlink>
      <a:folHlink>
        <a:srgbClr val="fefef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588e"/>
      </a:accent1>
      <a:accent2>
        <a:srgbClr val="008ecc"/>
      </a:accent2>
      <a:accent3>
        <a:srgbClr val="28a899"/>
      </a:accent3>
      <a:accent4>
        <a:srgbClr val="b6bf00"/>
      </a:accent4>
      <a:accent5>
        <a:srgbClr val="a3d9d9"/>
      </a:accent5>
      <a:accent6>
        <a:srgbClr val="004899"/>
      </a:accent6>
      <a:hlink>
        <a:srgbClr val="008ecc"/>
      </a:hlink>
      <a:folHlink>
        <a:srgbClr val="fefef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588e"/>
      </a:accent1>
      <a:accent2>
        <a:srgbClr val="008ecc"/>
      </a:accent2>
      <a:accent3>
        <a:srgbClr val="28a899"/>
      </a:accent3>
      <a:accent4>
        <a:srgbClr val="b6bf00"/>
      </a:accent4>
      <a:accent5>
        <a:srgbClr val="a3d9d9"/>
      </a:accent5>
      <a:accent6>
        <a:srgbClr val="004899"/>
      </a:accent6>
      <a:hlink>
        <a:srgbClr val="008ecc"/>
      </a:hlink>
      <a:folHlink>
        <a:srgbClr val="fefef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588e"/>
      </a:accent1>
      <a:accent2>
        <a:srgbClr val="008ecc"/>
      </a:accent2>
      <a:accent3>
        <a:srgbClr val="28a899"/>
      </a:accent3>
      <a:accent4>
        <a:srgbClr val="b6bf00"/>
      </a:accent4>
      <a:accent5>
        <a:srgbClr val="a3d9d9"/>
      </a:accent5>
      <a:accent6>
        <a:srgbClr val="004899"/>
      </a:accent6>
      <a:hlink>
        <a:srgbClr val="008ecc"/>
      </a:hlink>
      <a:folHlink>
        <a:srgbClr val="fefef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588e"/>
      </a:accent1>
      <a:accent2>
        <a:srgbClr val="008ecc"/>
      </a:accent2>
      <a:accent3>
        <a:srgbClr val="28a899"/>
      </a:accent3>
      <a:accent4>
        <a:srgbClr val="b6bf00"/>
      </a:accent4>
      <a:accent5>
        <a:srgbClr val="a3d9d9"/>
      </a:accent5>
      <a:accent6>
        <a:srgbClr val="004899"/>
      </a:accent6>
      <a:hlink>
        <a:srgbClr val="008ecc"/>
      </a:hlink>
      <a:folHlink>
        <a:srgbClr val="fefef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2018-12-17T00:41:47Z</dcterms:modified>
  <cp:revision>2</cp:revision>
  <dc:subject/>
  <dc:title/>
</cp:coreProperties>
</file>