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embeddedFontLst>
    <p:embeddedFont>
      <p:font typeface="Helvetica Neue"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l0LQ5t7QxY45OP8jLDYl0ZWz1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0" name="Google Shape;14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6" name="Google Shape;46;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1792288" y="612775"/>
            <a:ext cx="5486400" cy="4114800"/>
          </a:xfrm>
          <a:prstGeom prst="rect">
            <a:avLst/>
          </a:prstGeom>
          <a:noFill/>
          <a:ln>
            <a:noFill/>
          </a:ln>
        </p:spPr>
      </p:sp>
      <p:sp>
        <p:nvSpPr>
          <p:cNvPr id="68" name="Google Shape;68;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4838330" y="5140171"/>
            <a:ext cx="3802995" cy="1137082"/>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888888"/>
              </a:buClr>
              <a:buSzPct val="100000"/>
              <a:buNone/>
            </a:pPr>
            <a:r>
              <a:rPr lang="en-US" b="1" dirty="0">
                <a:solidFill>
                  <a:schemeClr val="tx1">
                    <a:lumMod val="85000"/>
                    <a:lumOff val="15000"/>
                  </a:schemeClr>
                </a:solidFill>
                <a:effectLst>
                  <a:outerShdw blurRad="38100" dist="38100" dir="2700000" algn="tl">
                    <a:srgbClr val="000000">
                      <a:alpha val="43137"/>
                    </a:srgbClr>
                  </a:outerShdw>
                </a:effectLst>
              </a:rPr>
              <a:t>BY</a:t>
            </a:r>
            <a:endParaRPr b="1" dirty="0">
              <a:solidFill>
                <a:schemeClr val="tx1">
                  <a:lumMod val="85000"/>
                  <a:lumOff val="15000"/>
                </a:schemeClr>
              </a:solidFill>
              <a:effectLst>
                <a:outerShdw blurRad="38100" dist="38100" dir="2700000" algn="tl">
                  <a:srgbClr val="000000">
                    <a:alpha val="43137"/>
                  </a:srgbClr>
                </a:outerShdw>
              </a:effectLst>
            </a:endParaRPr>
          </a:p>
          <a:p>
            <a:pPr marL="0" lvl="0" indent="0" algn="l" rtl="0">
              <a:spcBef>
                <a:spcPts val="592"/>
              </a:spcBef>
              <a:spcAft>
                <a:spcPts val="0"/>
              </a:spcAft>
              <a:buClr>
                <a:srgbClr val="888888"/>
              </a:buClr>
              <a:buSzPct val="100000"/>
              <a:buNone/>
            </a:pPr>
            <a:r>
              <a:rPr lang="en-US" b="1" dirty="0">
                <a:solidFill>
                  <a:schemeClr val="tx1">
                    <a:lumMod val="85000"/>
                    <a:lumOff val="15000"/>
                  </a:schemeClr>
                </a:solidFill>
                <a:effectLst>
                  <a:outerShdw blurRad="38100" dist="38100" dir="2700000" algn="tl">
                    <a:srgbClr val="000000">
                      <a:alpha val="43137"/>
                    </a:srgbClr>
                  </a:outerShdw>
                </a:effectLst>
              </a:rPr>
              <a:t>-NIKHIL KUMAR SINGH</a:t>
            </a:r>
          </a:p>
        </p:txBody>
      </p:sp>
      <p:sp>
        <p:nvSpPr>
          <p:cNvPr id="89" name="Google Shape;89;p1"/>
          <p:cNvSpPr/>
          <p:nvPr/>
        </p:nvSpPr>
        <p:spPr>
          <a:xfrm>
            <a:off x="533400" y="1981200"/>
            <a:ext cx="810792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dirty="0">
                <a:solidFill>
                  <a:schemeClr val="tx1">
                    <a:lumMod val="95000"/>
                    <a:lumOff val="5000"/>
                  </a:schemeClr>
                </a:solidFill>
                <a:latin typeface="Calibri"/>
                <a:ea typeface="Calibri"/>
                <a:cs typeface="Calibri"/>
                <a:sym typeface="Calibri"/>
              </a:rPr>
              <a:t>LEAD SCORING CASE STUDY</a:t>
            </a:r>
            <a:endParaRPr sz="5400" b="1" i="0" u="none" strike="noStrike" cap="none" dirty="0">
              <a:solidFill>
                <a:schemeClr val="tx1">
                  <a:lumMod val="95000"/>
                  <a:lumOff val="5000"/>
                </a:schemeClr>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body" idx="1"/>
          </p:nvPr>
        </p:nvSpPr>
        <p:spPr>
          <a:xfrm>
            <a:off x="304800" y="3505200"/>
            <a:ext cx="2590800" cy="2590800"/>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b="1"/>
              <a:t>CONVERSION RATE FOR LEADS WITH THERE LAST NOTABLE ACTIVITY AS SMS SENT IS HIGH.</a:t>
            </a:r>
            <a:endParaRPr/>
          </a:p>
          <a:p>
            <a:pPr marL="342900" lvl="0" indent="-342900" algn="l" rtl="0">
              <a:spcBef>
                <a:spcPts val="350"/>
              </a:spcBef>
              <a:spcAft>
                <a:spcPts val="0"/>
              </a:spcAft>
              <a:buClr>
                <a:schemeClr val="dk1"/>
              </a:buClr>
              <a:buSzPct val="100000"/>
              <a:buChar char="•"/>
            </a:pPr>
            <a:r>
              <a:rPr lang="en-US" b="1"/>
              <a:t>MOST OF THE LEADS HAVE MODIFIED &amp; HAVE THERE EMAIL OPENED IN THERE LAST NOTABLE ACTIVITY.</a:t>
            </a:r>
            <a:endParaRPr/>
          </a:p>
          <a:p>
            <a:pPr marL="342900" lvl="0" indent="-231775" algn="l" rtl="0">
              <a:spcBef>
                <a:spcPts val="350"/>
              </a:spcBef>
              <a:spcAft>
                <a:spcPts val="0"/>
              </a:spcAft>
              <a:buClr>
                <a:schemeClr val="dk1"/>
              </a:buClr>
              <a:buSzPct val="100000"/>
              <a:buNone/>
            </a:pPr>
            <a:endParaRPr/>
          </a:p>
        </p:txBody>
      </p:sp>
      <p:pic>
        <p:nvPicPr>
          <p:cNvPr id="151" name="Google Shape;151;p9" descr="C:\Users\sscde\OneDrive\Desktop\LEAD PICS\15.png"/>
          <p:cNvPicPr preferRelativeResize="0"/>
          <p:nvPr/>
        </p:nvPicPr>
        <p:blipFill rotWithShape="1">
          <a:blip r:embed="rId3">
            <a:alphaModFix/>
          </a:blip>
          <a:srcRect/>
          <a:stretch/>
        </p:blipFill>
        <p:spPr>
          <a:xfrm>
            <a:off x="0" y="304800"/>
            <a:ext cx="4250622" cy="2819400"/>
          </a:xfrm>
          <a:prstGeom prst="rect">
            <a:avLst/>
          </a:prstGeom>
          <a:noFill/>
          <a:ln>
            <a:noFill/>
          </a:ln>
        </p:spPr>
      </p:pic>
      <p:pic>
        <p:nvPicPr>
          <p:cNvPr id="152" name="Google Shape;152;p9" descr="C:\Users\sscde\OneDrive\Desktop\LEAD PICS\16.png"/>
          <p:cNvPicPr preferRelativeResize="0"/>
          <p:nvPr/>
        </p:nvPicPr>
        <p:blipFill rotWithShape="1">
          <a:blip r:embed="rId4">
            <a:alphaModFix/>
          </a:blip>
          <a:srcRect/>
          <a:stretch/>
        </p:blipFill>
        <p:spPr>
          <a:xfrm>
            <a:off x="2895600" y="3429000"/>
            <a:ext cx="6007132" cy="2819400"/>
          </a:xfrm>
          <a:prstGeom prst="rect">
            <a:avLst/>
          </a:prstGeom>
          <a:noFill/>
          <a:ln>
            <a:noFill/>
          </a:ln>
        </p:spPr>
      </p:pic>
      <p:sp>
        <p:nvSpPr>
          <p:cNvPr id="153" name="Google Shape;153;p9"/>
          <p:cNvSpPr txBox="1">
            <a:spLocks noGrp="1"/>
          </p:cNvSpPr>
          <p:nvPr>
            <p:ph type="body" idx="2"/>
          </p:nvPr>
        </p:nvSpPr>
        <p:spPr>
          <a:xfrm>
            <a:off x="4572000" y="381000"/>
            <a:ext cx="4114800" cy="2772485"/>
          </a:xfrm>
          <a:prstGeom prst="rect">
            <a:avLst/>
          </a:prstGeom>
          <a:solidFill>
            <a:srgbClr val="FFFFFF"/>
          </a:solidFill>
          <a:ln>
            <a:noFill/>
          </a:ln>
        </p:spPr>
        <p:txBody>
          <a:bodyPr spcFirstLastPara="1" wrap="square" lIns="91425" tIns="158700" rIns="91425" bIns="57125" anchor="ctr" anchorCtr="0">
            <a:spAutoFit/>
          </a:bodyPr>
          <a:lstStyle/>
          <a:p>
            <a:pPr marL="0" lvl="0" indent="0" algn="l" rtl="0">
              <a:spcBef>
                <a:spcPts val="0"/>
              </a:spcBef>
              <a:spcAft>
                <a:spcPts val="0"/>
              </a:spcAft>
              <a:buClr>
                <a:schemeClr val="dk1"/>
              </a:buClr>
              <a:buSzPts val="4000"/>
              <a:buNone/>
            </a:pPr>
            <a:endParaRPr sz="4000" b="0" i="0" u="none" strike="noStrike" cap="none">
              <a:solidFill>
                <a:schemeClr val="dk1"/>
              </a:solidFill>
              <a:latin typeface="Arial"/>
              <a:ea typeface="Arial"/>
              <a:cs typeface="Arial"/>
              <a:sym typeface="Arial"/>
            </a:endParaRPr>
          </a:p>
          <a:p>
            <a:pPr marL="0" lvl="0" indent="-114300" algn="l" rtl="0">
              <a:spcBef>
                <a:spcPts val="0"/>
              </a:spcBef>
              <a:spcAft>
                <a:spcPts val="0"/>
              </a:spcAft>
              <a:buClr>
                <a:srgbClr val="000000"/>
              </a:buClr>
              <a:buSzPts val="1800"/>
              <a:buFont typeface="Helvetica Neue"/>
              <a:buChar char="•"/>
            </a:pPr>
            <a:r>
              <a:rPr lang="en-US" sz="1800" b="1" i="0" u="none" strike="noStrike" cap="none">
                <a:solidFill>
                  <a:srgbClr val="000000"/>
                </a:solidFill>
                <a:latin typeface="Helvetica Neue"/>
                <a:ea typeface="Helvetica Neue"/>
                <a:cs typeface="Helvetica Neue"/>
                <a:sym typeface="Helvetica Neue"/>
              </a:rPr>
              <a:t>THE PATTERNS LOOK EXACTLY THE SAME FOR BOTH</a:t>
            </a:r>
            <a:r>
              <a:rPr lang="en-US" sz="1800" b="1">
                <a:solidFill>
                  <a:srgbClr val="000000"/>
                </a:solidFill>
                <a:latin typeface="Helvetica Neue"/>
                <a:ea typeface="Helvetica Neue"/>
                <a:cs typeface="Helvetica Neue"/>
                <a:sym typeface="Helvetica Neue"/>
              </a:rPr>
              <a:t> YES</a:t>
            </a:r>
            <a:r>
              <a:rPr lang="en-US" sz="1800" b="1" i="0" u="none" strike="noStrike" cap="none">
                <a:solidFill>
                  <a:srgbClr val="000000"/>
                </a:solidFill>
                <a:latin typeface="Helvetica Neue"/>
                <a:ea typeface="Helvetica Neue"/>
                <a:cs typeface="Helvetica Neue"/>
                <a:sym typeface="Helvetica Neue"/>
              </a:rPr>
              <a:t> &amp;</a:t>
            </a:r>
            <a:r>
              <a:rPr lang="en-US" sz="1800" b="1">
                <a:solidFill>
                  <a:srgbClr val="000000"/>
                </a:solidFill>
                <a:latin typeface="Helvetica Neue"/>
                <a:ea typeface="Helvetica Neue"/>
                <a:cs typeface="Helvetica Neue"/>
                <a:sym typeface="Helvetica Neue"/>
              </a:rPr>
              <a:t> NO,</a:t>
            </a:r>
            <a:r>
              <a:rPr lang="en-US" sz="1800" b="1" i="0" u="none" strike="noStrike" cap="none">
                <a:solidFill>
                  <a:srgbClr val="000000"/>
                </a:solidFill>
                <a:latin typeface="Helvetica Neue"/>
                <a:ea typeface="Helvetica Neue"/>
                <a:cs typeface="Helvetica Neue"/>
                <a:sym typeface="Helvetica Neue"/>
              </a:rPr>
              <a:t> BUT THE COUNT OF</a:t>
            </a:r>
            <a:r>
              <a:rPr lang="en-US" sz="1800" b="1">
                <a:solidFill>
                  <a:srgbClr val="000000"/>
                </a:solidFill>
                <a:latin typeface="Helvetica Neue"/>
                <a:ea typeface="Helvetica Neue"/>
                <a:cs typeface="Helvetica Neue"/>
                <a:sym typeface="Helvetica Neue"/>
              </a:rPr>
              <a:t> NO’s </a:t>
            </a:r>
            <a:r>
              <a:rPr lang="en-US" sz="1800" b="1" i="0" u="none" strike="noStrike" cap="none">
                <a:solidFill>
                  <a:srgbClr val="000000"/>
                </a:solidFill>
                <a:latin typeface="Helvetica Neue"/>
                <a:ea typeface="Helvetica Neue"/>
                <a:cs typeface="Helvetica Neue"/>
                <a:sym typeface="Helvetica Neue"/>
              </a:rPr>
              <a:t>ARE MORE.</a:t>
            </a:r>
            <a:endParaRPr sz="1800" b="0" i="0" u="none" strike="noStrike" cap="none">
              <a:solidFill>
                <a:srgbClr val="000000"/>
              </a:solidFill>
              <a:latin typeface="Helvetica Neue"/>
              <a:ea typeface="Helvetica Neue"/>
              <a:cs typeface="Helvetica Neue"/>
              <a:sym typeface="Helvetica Neue"/>
            </a:endParaRPr>
          </a:p>
          <a:p>
            <a:pPr marL="0" lvl="0" indent="-114300" algn="l" rtl="0">
              <a:spcBef>
                <a:spcPts val="0"/>
              </a:spcBef>
              <a:spcAft>
                <a:spcPts val="0"/>
              </a:spcAft>
              <a:buClr>
                <a:srgbClr val="000000"/>
              </a:buClr>
              <a:buSzPts val="1800"/>
              <a:buFont typeface="Helvetica Neue"/>
              <a:buChar char="•"/>
            </a:pPr>
            <a:r>
              <a:rPr lang="en-US" sz="1800" b="1" i="0" u="none" strike="noStrike" cap="none">
                <a:solidFill>
                  <a:srgbClr val="000000"/>
                </a:solidFill>
                <a:latin typeface="Helvetica Neue"/>
                <a:ea typeface="Helvetica Neue"/>
                <a:cs typeface="Helvetica Neue"/>
                <a:sym typeface="Helvetica Neue"/>
              </a:rPr>
              <a:t>NO INFERENCE CAN BE DRAWN FROM THIS.</a:t>
            </a:r>
            <a:endParaRPr sz="18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VISUALISING THE NUMERICAL VARIABLES</a:t>
            </a:r>
            <a:endParaRPr/>
          </a:p>
        </p:txBody>
      </p:sp>
      <p:sp>
        <p:nvSpPr>
          <p:cNvPr id="159" name="Google Shape;159;p10"/>
          <p:cNvSpPr txBox="1">
            <a:spLocks noGrp="1"/>
          </p:cNvSpPr>
          <p:nvPr>
            <p:ph type="body" idx="1"/>
          </p:nvPr>
        </p:nvSpPr>
        <p:spPr>
          <a:xfrm>
            <a:off x="457200" y="5029200"/>
            <a:ext cx="8229600" cy="1096963"/>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Char char="•"/>
            </a:pPr>
            <a:r>
              <a:rPr lang="en-US" b="1"/>
              <a:t>LEADS SPENDING MORE TIME ON THE WEBSITE ARE MORE LIKELY TO BE CONVERTED.</a:t>
            </a:r>
            <a:endParaRPr/>
          </a:p>
          <a:p>
            <a:pPr marL="342900" lvl="0" indent="-342900" algn="l" rtl="0">
              <a:spcBef>
                <a:spcPts val="352"/>
              </a:spcBef>
              <a:spcAft>
                <a:spcPts val="0"/>
              </a:spcAft>
              <a:buClr>
                <a:schemeClr val="dk1"/>
              </a:buClr>
              <a:buSzPct val="100000"/>
              <a:buChar char="•"/>
            </a:pPr>
            <a:r>
              <a:rPr lang="en-US" b="1"/>
              <a:t>MEDIANS FOR CONVERTED &amp; NOT-CONVERTED OF TOTAL VISITS &amp; PAGE VIEWS PER VISIT ARE SAME.</a:t>
            </a:r>
            <a:endParaRPr/>
          </a:p>
          <a:p>
            <a:pPr marL="342900" lvl="0" indent="-231140" algn="l" rtl="0">
              <a:spcBef>
                <a:spcPts val="352"/>
              </a:spcBef>
              <a:spcAft>
                <a:spcPts val="0"/>
              </a:spcAft>
              <a:buClr>
                <a:schemeClr val="dk1"/>
              </a:buClr>
              <a:buSzPct val="100000"/>
              <a:buNone/>
            </a:pPr>
            <a:endParaRPr/>
          </a:p>
        </p:txBody>
      </p:sp>
      <p:pic>
        <p:nvPicPr>
          <p:cNvPr id="160" name="Google Shape;160;p10" descr="C:\Users\sscde\OneDrive\Desktop\LEAD PICS\17.png"/>
          <p:cNvPicPr preferRelativeResize="0"/>
          <p:nvPr/>
        </p:nvPicPr>
        <p:blipFill rotWithShape="1">
          <a:blip r:embed="rId3">
            <a:alphaModFix/>
          </a:blip>
          <a:srcRect/>
          <a:stretch/>
        </p:blipFill>
        <p:spPr>
          <a:xfrm>
            <a:off x="304800" y="1752600"/>
            <a:ext cx="8502504" cy="310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ROC CURVE</a:t>
            </a:r>
            <a:endParaRPr/>
          </a:p>
        </p:txBody>
      </p:sp>
      <p:sp>
        <p:nvSpPr>
          <p:cNvPr id="166" name="Google Shape;166;p11"/>
          <p:cNvSpPr txBox="1">
            <a:spLocks noGrp="1"/>
          </p:cNvSpPr>
          <p:nvPr>
            <p:ph type="body" idx="1"/>
          </p:nvPr>
        </p:nvSpPr>
        <p:spPr>
          <a:xfrm>
            <a:off x="457200" y="1828800"/>
            <a:ext cx="3886200" cy="42973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t>It shows the tradeoff between sensitivity and specificity (any increase in sensitivity will be accompanied by a decrease in specificity).</a:t>
            </a:r>
            <a:endParaRPr/>
          </a:p>
          <a:p>
            <a:pPr marL="342900" lvl="0" indent="-342900" algn="l" rtl="0">
              <a:spcBef>
                <a:spcPts val="448"/>
              </a:spcBef>
              <a:spcAft>
                <a:spcPts val="0"/>
              </a:spcAft>
              <a:buClr>
                <a:schemeClr val="dk1"/>
              </a:buClr>
              <a:buSzPct val="100000"/>
              <a:buChar char="•"/>
            </a:pPr>
            <a:r>
              <a:rPr lang="en-US"/>
              <a:t>The closer the curve follows the left-hand border and then the top border of the ROC space, the more accurate the test.</a:t>
            </a:r>
            <a:endParaRPr/>
          </a:p>
          <a:p>
            <a:pPr marL="342900" lvl="0" indent="-342900" algn="l" rtl="0">
              <a:spcBef>
                <a:spcPts val="448"/>
              </a:spcBef>
              <a:spcAft>
                <a:spcPts val="0"/>
              </a:spcAft>
              <a:buClr>
                <a:schemeClr val="dk1"/>
              </a:buClr>
              <a:buSzPct val="100000"/>
              <a:buChar char="•"/>
            </a:pPr>
            <a:r>
              <a:rPr lang="en-US"/>
              <a:t>The closer the curve comes to the 45-degree diagonal of the ROC space, the less accurate the test.</a:t>
            </a:r>
            <a:endParaRPr/>
          </a:p>
          <a:p>
            <a:pPr marL="342900" lvl="0" indent="-200660" algn="l" rtl="0">
              <a:spcBef>
                <a:spcPts val="448"/>
              </a:spcBef>
              <a:spcAft>
                <a:spcPts val="0"/>
              </a:spcAft>
              <a:buClr>
                <a:schemeClr val="dk1"/>
              </a:buClr>
              <a:buSzPct val="100000"/>
              <a:buNone/>
            </a:pPr>
            <a:endParaRPr/>
          </a:p>
        </p:txBody>
      </p:sp>
      <p:pic>
        <p:nvPicPr>
          <p:cNvPr id="167" name="Google Shape;167;p11" descr="C:\Users\sscde\OneDrive\Desktop\LEAD PICS\roc.png"/>
          <p:cNvPicPr preferRelativeResize="0"/>
          <p:nvPr/>
        </p:nvPicPr>
        <p:blipFill rotWithShape="1">
          <a:blip r:embed="rId3">
            <a:alphaModFix/>
          </a:blip>
          <a:srcRect/>
          <a:stretch/>
        </p:blipFill>
        <p:spPr>
          <a:xfrm>
            <a:off x="4267200" y="1752600"/>
            <a:ext cx="4292601" cy="422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OPTIMAL CUT OFF POINT</a:t>
            </a:r>
            <a:endParaRPr/>
          </a:p>
        </p:txBody>
      </p:sp>
      <p:sp>
        <p:nvSpPr>
          <p:cNvPr id="173" name="Google Shape;173;p12"/>
          <p:cNvSpPr txBox="1">
            <a:spLocks noGrp="1"/>
          </p:cNvSpPr>
          <p:nvPr>
            <p:ph type="body" idx="1"/>
          </p:nvPr>
        </p:nvSpPr>
        <p:spPr>
          <a:xfrm>
            <a:off x="457200" y="1752600"/>
            <a:ext cx="3200400" cy="4373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POINT WHERE WE GET BALANCED SENSITIVITY AND SPECIFICITY.</a:t>
            </a:r>
            <a:endParaRPr/>
          </a:p>
          <a:p>
            <a:pPr marL="342900" lvl="0" indent="-342900" algn="l" rtl="0">
              <a:spcBef>
                <a:spcPts val="640"/>
              </a:spcBef>
              <a:spcAft>
                <a:spcPts val="0"/>
              </a:spcAft>
              <a:buClr>
                <a:schemeClr val="dk1"/>
              </a:buClr>
              <a:buSzPts val="3200"/>
              <a:buChar char="•"/>
            </a:pPr>
            <a:r>
              <a:rPr lang="en-US"/>
              <a:t>IN THIS CASE IT IS 0.42.</a:t>
            </a:r>
            <a:endParaRPr/>
          </a:p>
        </p:txBody>
      </p:sp>
      <p:pic>
        <p:nvPicPr>
          <p:cNvPr id="174" name="Google Shape;174;p12" descr="C:\Users\sscde\OneDrive\Desktop\LEAD PICS\FINDING OPTIMAL CUT OFF POINT.png"/>
          <p:cNvPicPr preferRelativeResize="0"/>
          <p:nvPr/>
        </p:nvPicPr>
        <p:blipFill rotWithShape="1">
          <a:blip r:embed="rId3">
            <a:alphaModFix/>
          </a:blip>
          <a:srcRect/>
          <a:stretch/>
        </p:blipFill>
        <p:spPr>
          <a:xfrm>
            <a:off x="3886200" y="1981200"/>
            <a:ext cx="4724400" cy="332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PRECISION RECALL  CURVE</a:t>
            </a:r>
            <a:endParaRPr/>
          </a:p>
        </p:txBody>
      </p:sp>
      <p:sp>
        <p:nvSpPr>
          <p:cNvPr id="180" name="Google Shape;180;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400"/>
              <a:buNone/>
            </a:pPr>
            <a:r>
              <a:rPr lang="en-US"/>
              <a:t>TRAINING DATA</a:t>
            </a:r>
            <a:endParaRPr/>
          </a:p>
        </p:txBody>
      </p:sp>
      <p:sp>
        <p:nvSpPr>
          <p:cNvPr id="181" name="Google Shape;181;p13"/>
          <p:cNvSpPr txBox="1">
            <a:spLocks noGrp="1"/>
          </p:cNvSpPr>
          <p:nvPr>
            <p:ph type="body" idx="2"/>
          </p:nvPr>
        </p:nvSpPr>
        <p:spPr>
          <a:xfrm>
            <a:off x="457200" y="4800600"/>
            <a:ext cx="7772400" cy="1325562"/>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b="1"/>
              <a:t>THE PRECISION RECALL CURVE FOR BOTH TRAINING DATA AND TESTING DATA ARE EXACTLY THE SAME.</a:t>
            </a:r>
            <a:endParaRPr/>
          </a:p>
          <a:p>
            <a:pPr marL="342900" lvl="0" indent="-342900" algn="l" rtl="0">
              <a:spcBef>
                <a:spcPts val="444"/>
              </a:spcBef>
              <a:spcAft>
                <a:spcPts val="0"/>
              </a:spcAft>
              <a:buClr>
                <a:schemeClr val="dk1"/>
              </a:buClr>
              <a:buSzPct val="100000"/>
              <a:buChar char="•"/>
            </a:pPr>
            <a:r>
              <a:rPr lang="en-US" b="1"/>
              <a:t>THE FINAL PREDICTION OF CONVERSION HAVE A TARGET RATE OF 86%, WHICH IS MORE THAN EXPECTED(80%).</a:t>
            </a:r>
            <a:endParaRPr/>
          </a:p>
          <a:p>
            <a:pPr marL="342900" lvl="0" indent="-201930" algn="l" rtl="0">
              <a:spcBef>
                <a:spcPts val="444"/>
              </a:spcBef>
              <a:spcAft>
                <a:spcPts val="0"/>
              </a:spcAft>
              <a:buClr>
                <a:schemeClr val="dk1"/>
              </a:buClr>
              <a:buSzPct val="100000"/>
              <a:buNone/>
            </a:pPr>
            <a:endParaRPr b="1"/>
          </a:p>
          <a:p>
            <a:pPr marL="342900" lvl="0" indent="-201930" algn="l" rtl="0">
              <a:spcBef>
                <a:spcPts val="444"/>
              </a:spcBef>
              <a:spcAft>
                <a:spcPts val="0"/>
              </a:spcAft>
              <a:buClr>
                <a:schemeClr val="dk1"/>
              </a:buClr>
              <a:buSzPct val="100000"/>
              <a:buNone/>
            </a:pPr>
            <a:endParaRPr/>
          </a:p>
        </p:txBody>
      </p:sp>
      <p:sp>
        <p:nvSpPr>
          <p:cNvPr id="182" name="Google Shape;182;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400"/>
              <a:buNone/>
            </a:pPr>
            <a:r>
              <a:rPr lang="en-US"/>
              <a:t>TESTING DATA</a:t>
            </a:r>
            <a:endParaRPr/>
          </a:p>
        </p:txBody>
      </p:sp>
      <p:pic>
        <p:nvPicPr>
          <p:cNvPr id="183" name="Google Shape;183;p13" descr="C:\Users\sscde\OneDrive\Desktop\LEAD PICS\PRECISION RECALL CURVE TEST SET.png"/>
          <p:cNvPicPr preferRelativeResize="0"/>
          <p:nvPr/>
        </p:nvPicPr>
        <p:blipFill rotWithShape="1">
          <a:blip r:embed="rId3">
            <a:alphaModFix/>
          </a:blip>
          <a:srcRect/>
          <a:stretch/>
        </p:blipFill>
        <p:spPr>
          <a:xfrm>
            <a:off x="5181600" y="2438400"/>
            <a:ext cx="3048001" cy="2032000"/>
          </a:xfrm>
          <a:prstGeom prst="rect">
            <a:avLst/>
          </a:prstGeom>
          <a:noFill/>
          <a:ln>
            <a:noFill/>
          </a:ln>
        </p:spPr>
      </p:pic>
      <p:pic>
        <p:nvPicPr>
          <p:cNvPr id="184" name="Google Shape;184;p13" descr="C:\Users\sscde\OneDrive\Desktop\LEAD PICS\PRECISION RECALL CURVE.png"/>
          <p:cNvPicPr preferRelativeResize="0"/>
          <p:nvPr/>
        </p:nvPicPr>
        <p:blipFill rotWithShape="1">
          <a:blip r:embed="rId4">
            <a:alphaModFix/>
          </a:blip>
          <a:srcRect/>
          <a:stretch/>
        </p:blipFill>
        <p:spPr>
          <a:xfrm>
            <a:off x="457200" y="2438400"/>
            <a:ext cx="2895600" cy="193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4"/>
          <p:cNvSpPr txBox="1">
            <a:spLocks noGrp="1"/>
          </p:cNvSpPr>
          <p:nvPr>
            <p:ph type="title"/>
          </p:nvPr>
        </p:nvSpPr>
        <p:spPr>
          <a:xfrm>
            <a:off x="457200" y="6858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COMPARING ACCURACY, SENSITIVITY, SPECIFICITY, PRECISION &amp; RECALL SCORE OF TRAIN &amp; TEST SET</a:t>
            </a:r>
            <a:br>
              <a:rPr lang="en-US" b="1"/>
            </a:br>
            <a:endParaRPr/>
          </a:p>
        </p:txBody>
      </p:sp>
      <p:sp>
        <p:nvSpPr>
          <p:cNvPr id="190" name="Google Shape;190;p14"/>
          <p:cNvSpPr txBox="1">
            <a:spLocks noGrp="1"/>
          </p:cNvSpPr>
          <p:nvPr>
            <p:ph type="body" idx="1"/>
          </p:nvPr>
        </p:nvSpPr>
        <p:spPr>
          <a:xfrm>
            <a:off x="457200" y="20574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Train-set accuracy score : 0.8379782711384034</a:t>
            </a:r>
            <a:br>
              <a:rPr lang="en-US" sz="2400"/>
            </a:br>
            <a:r>
              <a:rPr lang="en-US" sz="2400"/>
              <a:t>Test-set accuracy score : 0.8255600440690415</a:t>
            </a:r>
            <a:endParaRPr/>
          </a:p>
          <a:p>
            <a:pPr marL="342900" lvl="0" indent="-342900" algn="l" rtl="0">
              <a:spcBef>
                <a:spcPts val="480"/>
              </a:spcBef>
              <a:spcAft>
                <a:spcPts val="0"/>
              </a:spcAft>
              <a:buClr>
                <a:schemeClr val="dk1"/>
              </a:buClr>
              <a:buSzPts val="2400"/>
              <a:buChar char="•"/>
            </a:pPr>
            <a:r>
              <a:rPr lang="en-US" sz="2400"/>
              <a:t>Train-set sensitivity : 0.8810302534750614 </a:t>
            </a:r>
            <a:br>
              <a:rPr lang="en-US" sz="2400"/>
            </a:br>
            <a:r>
              <a:rPr lang="en-US" sz="2400"/>
              <a:t>Test-set sensitivity : 0.8614762386248737</a:t>
            </a:r>
            <a:endParaRPr/>
          </a:p>
          <a:p>
            <a:pPr marL="342900" lvl="0" indent="-342900" algn="l" rtl="0">
              <a:spcBef>
                <a:spcPts val="480"/>
              </a:spcBef>
              <a:spcAft>
                <a:spcPts val="0"/>
              </a:spcAft>
              <a:buClr>
                <a:schemeClr val="dk1"/>
              </a:buClr>
              <a:buSzPts val="2400"/>
              <a:buChar char="•"/>
            </a:pPr>
            <a:r>
              <a:rPr lang="en-US" sz="2400"/>
              <a:t>Train-set specificity : 0.81101152368758 </a:t>
            </a:r>
            <a:br>
              <a:rPr lang="en-US" sz="2400"/>
            </a:br>
            <a:r>
              <a:rPr lang="en-US" sz="2400"/>
              <a:t>Test-set specificity : 0.8050749711649365</a:t>
            </a:r>
            <a:endParaRPr/>
          </a:p>
          <a:p>
            <a:pPr marL="342900" lvl="0" indent="-342900" algn="l" rtl="0">
              <a:spcBef>
                <a:spcPts val="480"/>
              </a:spcBef>
              <a:spcAft>
                <a:spcPts val="0"/>
              </a:spcAft>
              <a:buClr>
                <a:schemeClr val="dk1"/>
              </a:buClr>
              <a:buSzPts val="2400"/>
              <a:buChar char="•"/>
            </a:pPr>
            <a:r>
              <a:rPr lang="en-US" sz="2400"/>
              <a:t>Train-set precision score : 0.7449014863463532 </a:t>
            </a:r>
            <a:br>
              <a:rPr lang="en-US" sz="2400"/>
            </a:br>
            <a:r>
              <a:rPr lang="en-US" sz="2400"/>
              <a:t>Test-set precision score : 0.7159663865546219</a:t>
            </a:r>
            <a:endParaRPr/>
          </a:p>
          <a:p>
            <a:pPr marL="342900" lvl="0" indent="-342900" algn="l" rtl="0">
              <a:spcBef>
                <a:spcPts val="480"/>
              </a:spcBef>
              <a:spcAft>
                <a:spcPts val="0"/>
              </a:spcAft>
              <a:buClr>
                <a:schemeClr val="dk1"/>
              </a:buClr>
              <a:buSzPts val="2400"/>
              <a:buChar char="•"/>
            </a:pPr>
            <a:r>
              <a:rPr lang="en-US" sz="2400"/>
              <a:t>Train-set recall score : 0.8810302534750614 </a:t>
            </a:r>
            <a:br>
              <a:rPr lang="en-US" sz="2400"/>
            </a:br>
            <a:r>
              <a:rPr lang="en-US" sz="2400"/>
              <a:t>Test-set recall score : 0.8614762386248737</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5"/>
          <p:cNvSpPr txBox="1">
            <a:spLocks noGrp="1"/>
          </p:cNvSpPr>
          <p:nvPr>
            <p:ph type="title"/>
          </p:nvPr>
        </p:nvSpPr>
        <p:spPr>
          <a:xfrm>
            <a:off x="391886" y="102635"/>
            <a:ext cx="8229600" cy="107240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CONCLUSION</a:t>
            </a:r>
            <a:endParaRPr dirty="0"/>
          </a:p>
        </p:txBody>
      </p:sp>
      <p:sp>
        <p:nvSpPr>
          <p:cNvPr id="196" name="Google Shape;196;p15"/>
          <p:cNvSpPr txBox="1">
            <a:spLocks noGrp="1"/>
          </p:cNvSpPr>
          <p:nvPr>
            <p:ph type="body" idx="1"/>
          </p:nvPr>
        </p:nvSpPr>
        <p:spPr>
          <a:xfrm>
            <a:off x="391886" y="1273012"/>
            <a:ext cx="8229600" cy="5398376"/>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b="1" dirty="0"/>
              <a:t>THE VARIABLES THAT MATTERS MOST ARE :-</a:t>
            </a:r>
            <a:endParaRPr dirty="0"/>
          </a:p>
          <a:p>
            <a:pPr marL="342900" lvl="0" indent="-342900" algn="l" rtl="0">
              <a:spcBef>
                <a:spcPts val="448"/>
              </a:spcBef>
              <a:spcAft>
                <a:spcPts val="0"/>
              </a:spcAft>
              <a:buClr>
                <a:schemeClr val="dk1"/>
              </a:buClr>
              <a:buSzPct val="100000"/>
              <a:buChar char="•"/>
            </a:pPr>
            <a:r>
              <a:rPr lang="en-US" dirty="0"/>
              <a:t>TOTAL TIME THEY SPENT ON WEBSITE.</a:t>
            </a:r>
            <a:endParaRPr dirty="0"/>
          </a:p>
          <a:p>
            <a:pPr marL="342900" lvl="0" indent="-342900" algn="l" rtl="0">
              <a:spcBef>
                <a:spcPts val="448"/>
              </a:spcBef>
              <a:spcAft>
                <a:spcPts val="0"/>
              </a:spcAft>
              <a:buClr>
                <a:schemeClr val="dk1"/>
              </a:buClr>
              <a:buSzPct val="100000"/>
              <a:buChar char="•"/>
            </a:pPr>
            <a:r>
              <a:rPr lang="en-US" dirty="0"/>
              <a:t>TOTAL NUMBER OF VISITS.</a:t>
            </a:r>
            <a:endParaRPr dirty="0"/>
          </a:p>
          <a:p>
            <a:pPr marL="342900" lvl="0" indent="-342900" algn="l" rtl="0">
              <a:spcBef>
                <a:spcPts val="448"/>
              </a:spcBef>
              <a:spcAft>
                <a:spcPts val="0"/>
              </a:spcAft>
              <a:buClr>
                <a:schemeClr val="dk1"/>
              </a:buClr>
              <a:buSzPct val="100000"/>
              <a:buChar char="•"/>
            </a:pPr>
            <a:r>
              <a:rPr lang="en-US" dirty="0"/>
              <a:t>WHEN THE LEAD SOURCE WAS :-</a:t>
            </a:r>
            <a:endParaRPr dirty="0"/>
          </a:p>
          <a:p>
            <a:pPr marL="742950" lvl="1" indent="-285750" algn="l" rtl="0">
              <a:spcBef>
                <a:spcPts val="392"/>
              </a:spcBef>
              <a:spcAft>
                <a:spcPts val="0"/>
              </a:spcAft>
              <a:buClr>
                <a:schemeClr val="dk1"/>
              </a:buClr>
              <a:buSzPct val="100000"/>
              <a:buChar char="–"/>
            </a:pPr>
            <a:r>
              <a:rPr lang="en-US" dirty="0"/>
              <a:t>GOOGLE</a:t>
            </a:r>
            <a:endParaRPr dirty="0"/>
          </a:p>
          <a:p>
            <a:pPr marL="742950" lvl="1" indent="-285750" algn="l" rtl="0">
              <a:spcBef>
                <a:spcPts val="392"/>
              </a:spcBef>
              <a:spcAft>
                <a:spcPts val="0"/>
              </a:spcAft>
              <a:buClr>
                <a:schemeClr val="dk1"/>
              </a:buClr>
              <a:buSzPct val="100000"/>
              <a:buChar char="–"/>
            </a:pPr>
            <a:r>
              <a:rPr lang="en-US" dirty="0"/>
              <a:t>DIRECT TRAFFIC</a:t>
            </a:r>
            <a:endParaRPr dirty="0"/>
          </a:p>
          <a:p>
            <a:pPr marL="742950" lvl="1" indent="-285750" algn="l" rtl="0">
              <a:spcBef>
                <a:spcPts val="392"/>
              </a:spcBef>
              <a:spcAft>
                <a:spcPts val="0"/>
              </a:spcAft>
              <a:buClr>
                <a:schemeClr val="dk1"/>
              </a:buClr>
              <a:buSzPct val="100000"/>
              <a:buChar char="–"/>
            </a:pPr>
            <a:r>
              <a:rPr lang="en-US" dirty="0"/>
              <a:t>REFERENCE</a:t>
            </a:r>
            <a:endParaRPr dirty="0"/>
          </a:p>
          <a:p>
            <a:pPr marL="742950" lvl="1" indent="-285750" algn="l" rtl="0">
              <a:spcBef>
                <a:spcPts val="392"/>
              </a:spcBef>
              <a:spcAft>
                <a:spcPts val="0"/>
              </a:spcAft>
              <a:buClr>
                <a:schemeClr val="dk1"/>
              </a:buClr>
              <a:buSzPct val="100000"/>
              <a:buChar char="–"/>
            </a:pPr>
            <a:r>
              <a:rPr lang="en-US" dirty="0"/>
              <a:t>WELINGAK WEBSITE</a:t>
            </a:r>
            <a:endParaRPr dirty="0"/>
          </a:p>
          <a:p>
            <a:pPr marL="342900" lvl="0" indent="-342900" algn="l" rtl="0">
              <a:spcBef>
                <a:spcPts val="448"/>
              </a:spcBef>
              <a:spcAft>
                <a:spcPts val="0"/>
              </a:spcAft>
              <a:buClr>
                <a:schemeClr val="dk1"/>
              </a:buClr>
              <a:buSzPct val="100000"/>
              <a:buChar char="•"/>
            </a:pPr>
            <a:r>
              <a:rPr lang="en-US" dirty="0"/>
              <a:t>WHETHER THERE CURRENT OCCUPATION IS WORKING PROFESSIONAL OR IF THEY ARE UNEMPLOYED.</a:t>
            </a:r>
            <a:endParaRPr dirty="0"/>
          </a:p>
          <a:p>
            <a:pPr marL="342900" lvl="0" indent="-342900" algn="l" rtl="0">
              <a:spcBef>
                <a:spcPts val="448"/>
              </a:spcBef>
              <a:spcAft>
                <a:spcPts val="0"/>
              </a:spcAft>
              <a:buClr>
                <a:schemeClr val="dk1"/>
              </a:buClr>
              <a:buSzPct val="100000"/>
              <a:buChar char="•"/>
            </a:pPr>
            <a:r>
              <a:rPr lang="en-US" dirty="0"/>
              <a:t>WHEN THE LEAD ORIGIN IS LEAD ADD FORM.</a:t>
            </a:r>
            <a:endParaRPr dirty="0"/>
          </a:p>
          <a:p>
            <a:pPr marL="342900" lvl="0" indent="-342900" algn="l" rtl="0">
              <a:spcBef>
                <a:spcPts val="448"/>
              </a:spcBef>
              <a:spcAft>
                <a:spcPts val="0"/>
              </a:spcAft>
              <a:buClr>
                <a:schemeClr val="dk1"/>
              </a:buClr>
              <a:buSzPct val="100000"/>
              <a:buChar char="•"/>
            </a:pPr>
            <a:r>
              <a:rPr lang="en-US" dirty="0"/>
              <a:t>WHEN LAST ACTIVITY WAS :-</a:t>
            </a:r>
            <a:endParaRPr dirty="0"/>
          </a:p>
          <a:p>
            <a:pPr marL="742950" lvl="1" indent="-285750" algn="l" rtl="0">
              <a:spcBef>
                <a:spcPts val="392"/>
              </a:spcBef>
              <a:spcAft>
                <a:spcPts val="0"/>
              </a:spcAft>
              <a:buClr>
                <a:schemeClr val="dk1"/>
              </a:buClr>
              <a:buSzPct val="100000"/>
              <a:buChar char="–"/>
            </a:pPr>
            <a:r>
              <a:rPr lang="en-US" dirty="0"/>
              <a:t>SMS SENT</a:t>
            </a:r>
            <a:endParaRPr dirty="0"/>
          </a:p>
          <a:p>
            <a:pPr marL="742950" lvl="1" indent="-285750" algn="l" rtl="0">
              <a:spcBef>
                <a:spcPts val="392"/>
              </a:spcBef>
              <a:spcAft>
                <a:spcPts val="0"/>
              </a:spcAft>
              <a:buClr>
                <a:schemeClr val="dk1"/>
              </a:buClr>
              <a:buSzPct val="100000"/>
              <a:buChar char="–"/>
            </a:pPr>
            <a:r>
              <a:rPr lang="en-US" dirty="0"/>
              <a:t>EMAIL OPENED.</a:t>
            </a:r>
            <a:endParaRPr dirty="0"/>
          </a:p>
          <a:p>
            <a:pPr marL="342900" lvl="0" indent="-342900" algn="l" rtl="0">
              <a:spcBef>
                <a:spcPts val="448"/>
              </a:spcBef>
              <a:spcAft>
                <a:spcPts val="0"/>
              </a:spcAft>
              <a:buClr>
                <a:schemeClr val="dk1"/>
              </a:buClr>
              <a:buSzPct val="100000"/>
              <a:buChar char="•"/>
            </a:pPr>
            <a:r>
              <a:rPr lang="en-US" dirty="0"/>
              <a:t>WHEN TAGS WAS :-</a:t>
            </a:r>
          </a:p>
          <a:p>
            <a:pPr marL="742950" lvl="1" indent="-285750" algn="l" rtl="0">
              <a:spcBef>
                <a:spcPts val="392"/>
              </a:spcBef>
              <a:spcAft>
                <a:spcPts val="0"/>
              </a:spcAft>
              <a:buClr>
                <a:schemeClr val="dk1"/>
              </a:buClr>
              <a:buSzPct val="100000"/>
              <a:buChar char="–"/>
            </a:pPr>
            <a:r>
              <a:rPr lang="en-US" dirty="0"/>
              <a:t>CLOSED BY HORIZZON</a:t>
            </a:r>
          </a:p>
          <a:p>
            <a:pPr marL="742950" lvl="1" indent="-285750" algn="l" rtl="0">
              <a:spcBef>
                <a:spcPts val="392"/>
              </a:spcBef>
              <a:spcAft>
                <a:spcPts val="0"/>
              </a:spcAft>
              <a:buClr>
                <a:schemeClr val="dk1"/>
              </a:buClr>
              <a:buSzPct val="100000"/>
              <a:buChar char="–"/>
            </a:pPr>
            <a:r>
              <a:rPr lang="en-US" dirty="0"/>
              <a:t>LOST TO EINS.</a:t>
            </a:r>
          </a:p>
          <a:p>
            <a:pPr marL="148590" lvl="0" indent="0" algn="l" rtl="0">
              <a:spcBef>
                <a:spcPts val="0"/>
              </a:spcBef>
              <a:spcAft>
                <a:spcPts val="0"/>
              </a:spcAft>
              <a:buSzPct val="56250"/>
              <a:buNone/>
            </a:pPr>
            <a:endParaRPr dirty="0"/>
          </a:p>
          <a:p>
            <a:pPr marL="342900" lvl="0" indent="-200660" algn="l" rtl="0">
              <a:spcBef>
                <a:spcPts val="448"/>
              </a:spcBef>
              <a:spcAft>
                <a:spcPts val="0"/>
              </a:spcAft>
              <a:buClr>
                <a:schemeClr val="dk1"/>
              </a:buClr>
              <a:buSzPct val="1000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EFDA-3F87-1BB0-E7C2-B2A971E1C60B}"/>
              </a:ext>
            </a:extLst>
          </p:cNvPr>
          <p:cNvSpPr>
            <a:spLocks noGrp="1"/>
          </p:cNvSpPr>
          <p:nvPr>
            <p:ph type="title"/>
          </p:nvPr>
        </p:nvSpPr>
        <p:spPr>
          <a:xfrm>
            <a:off x="279918" y="0"/>
            <a:ext cx="8229600" cy="1124953"/>
          </a:xfrm>
        </p:spPr>
        <p:txBody>
          <a:bodyPr/>
          <a:lstStyle/>
          <a:p>
            <a:r>
              <a:rPr lang="en-IN" dirty="0"/>
              <a:t>PROBLEM STATEMENT</a:t>
            </a:r>
          </a:p>
        </p:txBody>
      </p:sp>
      <p:sp>
        <p:nvSpPr>
          <p:cNvPr id="3" name="Text Placeholder 2">
            <a:extLst>
              <a:ext uri="{FF2B5EF4-FFF2-40B4-BE49-F238E27FC236}">
                <a16:creationId xmlns:a16="http://schemas.microsoft.com/office/drawing/2014/main" id="{F574EF2E-9E5C-C4F3-AF2C-711A40599797}"/>
              </a:ext>
            </a:extLst>
          </p:cNvPr>
          <p:cNvSpPr>
            <a:spLocks noGrp="1"/>
          </p:cNvSpPr>
          <p:nvPr>
            <p:ph type="body" idx="1"/>
          </p:nvPr>
        </p:nvSpPr>
        <p:spPr>
          <a:xfrm>
            <a:off x="149289" y="1208930"/>
            <a:ext cx="8705462" cy="5574426"/>
          </a:xfrm>
        </p:spPr>
        <p:txBody>
          <a:bodyPr>
            <a:noAutofit/>
          </a:bodyPr>
          <a:lstStyle/>
          <a:p>
            <a:pPr marL="114300" indent="0" algn="l">
              <a:buNone/>
            </a:pPr>
            <a:r>
              <a:rPr lang="en-US" sz="1800" b="0" i="0" dirty="0">
                <a:solidFill>
                  <a:srgbClr val="091E42"/>
                </a:solidFill>
                <a:effectLst/>
                <a:latin typeface="freight-text-pro"/>
              </a:rPr>
              <a:t>An education company named X Education sells online courses to industry professionals. On any given day, many professionals who are interested in the courses land on their website and browse for courses. </a:t>
            </a:r>
          </a:p>
          <a:p>
            <a:pPr marL="114300" indent="0" algn="l">
              <a:buNone/>
            </a:pPr>
            <a:r>
              <a:rPr lang="en-US" sz="1800" b="0" i="0" dirty="0">
                <a:solidFill>
                  <a:srgbClr val="091E42"/>
                </a:solidFill>
                <a:effectLst/>
                <a:latin typeface="freight-text-pro"/>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marL="114300" indent="0" algn="l">
              <a:buNone/>
            </a:pPr>
            <a:r>
              <a:rPr lang="en-US" sz="1800" b="0" i="0" dirty="0">
                <a:solidFill>
                  <a:srgbClr val="091E42"/>
                </a:solidFill>
                <a:effectLst/>
                <a:latin typeface="freight-text-pro"/>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p>
          <a:p>
            <a:pPr marL="114300" indent="0">
              <a:buNone/>
            </a:pPr>
            <a:r>
              <a:rPr lang="en-US" sz="1800" b="0" i="0" dirty="0">
                <a:solidFill>
                  <a:srgbClr val="091E42"/>
                </a:solidFill>
                <a:effectLst/>
                <a:latin typeface="freight-text-pro"/>
              </a:rPr>
              <a:t>X Education has appointed you to help them select the most promising leads, i.e. the leads that are most likely to convert into paying customers. </a:t>
            </a:r>
          </a:p>
        </p:txBody>
      </p:sp>
    </p:spTree>
    <p:extLst>
      <p:ext uri="{BB962C8B-B14F-4D97-AF65-F5344CB8AC3E}">
        <p14:creationId xmlns:p14="http://schemas.microsoft.com/office/powerpoint/2010/main" val="169805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THE STEPS WE FOLLOW IN THIS EXERCISE ARE AS FOLLOWS:</a:t>
            </a:r>
            <a:endParaRPr b="1"/>
          </a:p>
        </p:txBody>
      </p:sp>
      <p:sp>
        <p:nvSpPr>
          <p:cNvPr id="95" name="Google Shape;95;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t>READING &amp; UNDERSTANDING THE DATA.</a:t>
            </a:r>
            <a:endParaRPr/>
          </a:p>
          <a:p>
            <a:pPr marL="342900" lvl="0" indent="-342900" algn="l" rtl="0">
              <a:spcBef>
                <a:spcPts val="448"/>
              </a:spcBef>
              <a:spcAft>
                <a:spcPts val="0"/>
              </a:spcAft>
              <a:buClr>
                <a:schemeClr val="dk1"/>
              </a:buClr>
              <a:buSzPct val="100000"/>
              <a:buChar char="•"/>
            </a:pPr>
            <a:r>
              <a:rPr lang="en-US"/>
              <a:t>HANDLING MISSING VALUES.</a:t>
            </a:r>
            <a:endParaRPr/>
          </a:p>
          <a:p>
            <a:pPr marL="342900" lvl="0" indent="-342900" algn="l" rtl="0">
              <a:spcBef>
                <a:spcPts val="448"/>
              </a:spcBef>
              <a:spcAft>
                <a:spcPts val="0"/>
              </a:spcAft>
              <a:buClr>
                <a:schemeClr val="dk1"/>
              </a:buClr>
              <a:buSzPct val="100000"/>
              <a:buChar char="•"/>
            </a:pPr>
            <a:r>
              <a:rPr lang="en-US"/>
              <a:t>TREATING OUTLIERS &amp; IMBALANCE DATA.</a:t>
            </a:r>
            <a:endParaRPr/>
          </a:p>
          <a:p>
            <a:pPr marL="342900" lvl="0" indent="-342900" algn="l" rtl="0">
              <a:spcBef>
                <a:spcPts val="448"/>
              </a:spcBef>
              <a:spcAft>
                <a:spcPts val="0"/>
              </a:spcAft>
              <a:buClr>
                <a:schemeClr val="dk1"/>
              </a:buClr>
              <a:buSzPct val="100000"/>
              <a:buChar char="•"/>
            </a:pPr>
            <a:r>
              <a:rPr lang="en-US"/>
              <a:t>VISUALISING THE DATA.</a:t>
            </a:r>
            <a:endParaRPr/>
          </a:p>
          <a:p>
            <a:pPr marL="342900" lvl="0" indent="-342900" algn="l" rtl="0">
              <a:spcBef>
                <a:spcPts val="448"/>
              </a:spcBef>
              <a:spcAft>
                <a:spcPts val="0"/>
              </a:spcAft>
              <a:buClr>
                <a:schemeClr val="dk1"/>
              </a:buClr>
              <a:buSzPct val="100000"/>
              <a:buChar char="•"/>
            </a:pPr>
            <a:r>
              <a:rPr lang="en-US"/>
              <a:t>DATA PREPRATION(mapping &amp; dummy variables).</a:t>
            </a:r>
            <a:endParaRPr/>
          </a:p>
          <a:p>
            <a:pPr marL="342900" lvl="0" indent="-342900" algn="l" rtl="0">
              <a:spcBef>
                <a:spcPts val="448"/>
              </a:spcBef>
              <a:spcAft>
                <a:spcPts val="0"/>
              </a:spcAft>
              <a:buClr>
                <a:schemeClr val="dk1"/>
              </a:buClr>
              <a:buSzPct val="100000"/>
              <a:buChar char="•"/>
            </a:pPr>
            <a:r>
              <a:rPr lang="en-US"/>
              <a:t>SPLITTING INTO TRAIN-TEST SET(dividing into X &amp; y).</a:t>
            </a:r>
            <a:endParaRPr/>
          </a:p>
          <a:p>
            <a:pPr marL="342900" lvl="0" indent="-342900" algn="l" rtl="0">
              <a:spcBef>
                <a:spcPts val="448"/>
              </a:spcBef>
              <a:spcAft>
                <a:spcPts val="0"/>
              </a:spcAft>
              <a:buClr>
                <a:schemeClr val="dk1"/>
              </a:buClr>
              <a:buSzPct val="100000"/>
              <a:buChar char="•"/>
            </a:pPr>
            <a:r>
              <a:rPr lang="en-US"/>
              <a:t>RESCALING.</a:t>
            </a:r>
            <a:endParaRPr/>
          </a:p>
          <a:p>
            <a:pPr marL="342900" lvl="0" indent="-342900" algn="l" rtl="0">
              <a:spcBef>
                <a:spcPts val="448"/>
              </a:spcBef>
              <a:spcAft>
                <a:spcPts val="0"/>
              </a:spcAft>
              <a:buClr>
                <a:schemeClr val="dk1"/>
              </a:buClr>
              <a:buSzPct val="100000"/>
              <a:buChar char="•"/>
            </a:pPr>
            <a:r>
              <a:rPr lang="en-US"/>
              <a:t>BUILDING A LINEAR MODEL (using RFE &amp; statsmodel &amp; checking VIF also).</a:t>
            </a:r>
            <a:endParaRPr/>
          </a:p>
          <a:p>
            <a:pPr marL="342900" lvl="0" indent="-342900" algn="l" rtl="0">
              <a:spcBef>
                <a:spcPts val="448"/>
              </a:spcBef>
              <a:spcAft>
                <a:spcPts val="0"/>
              </a:spcAft>
              <a:buClr>
                <a:schemeClr val="dk1"/>
              </a:buClr>
              <a:buSzPct val="100000"/>
              <a:buChar char="•"/>
            </a:pPr>
            <a:r>
              <a:rPr lang="en-US"/>
              <a:t>PLOTTING ROC CURVE.</a:t>
            </a:r>
            <a:endParaRPr/>
          </a:p>
          <a:p>
            <a:pPr marL="342900" lvl="0" indent="-342900" algn="l" rtl="0">
              <a:spcBef>
                <a:spcPts val="448"/>
              </a:spcBef>
              <a:spcAft>
                <a:spcPts val="0"/>
              </a:spcAft>
              <a:buClr>
                <a:schemeClr val="dk1"/>
              </a:buClr>
              <a:buSzPct val="100000"/>
              <a:buChar char="•"/>
            </a:pPr>
            <a:r>
              <a:rPr lang="en-US"/>
              <a:t>FINDING OPTIMAL CUTOFF POINT.</a:t>
            </a:r>
            <a:endParaRPr/>
          </a:p>
          <a:p>
            <a:pPr marL="342900" lvl="0" indent="-342900" algn="l" rtl="0">
              <a:spcBef>
                <a:spcPts val="448"/>
              </a:spcBef>
              <a:spcAft>
                <a:spcPts val="0"/>
              </a:spcAft>
              <a:buClr>
                <a:schemeClr val="dk1"/>
              </a:buClr>
              <a:buSzPct val="100000"/>
              <a:buChar char="•"/>
            </a:pPr>
            <a:r>
              <a:rPr lang="en-US"/>
              <a:t>PRECISION &amp; RECALL (precision_recall_curve).</a:t>
            </a:r>
            <a:endParaRPr/>
          </a:p>
          <a:p>
            <a:pPr marL="342900" lvl="0" indent="-342900" algn="l" rtl="0">
              <a:spcBef>
                <a:spcPts val="448"/>
              </a:spcBef>
              <a:spcAft>
                <a:spcPts val="0"/>
              </a:spcAft>
              <a:buClr>
                <a:schemeClr val="dk1"/>
              </a:buClr>
              <a:buSzPct val="100000"/>
              <a:buChar char="•"/>
            </a:pPr>
            <a:r>
              <a:rPr lang="en-US"/>
              <a:t>PREDICTION &amp; EVALUATION ON TEST-SET.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AFTER HANDLING OUTLIERS</a:t>
            </a:r>
            <a:endParaRPr/>
          </a:p>
        </p:txBody>
      </p:sp>
      <p:pic>
        <p:nvPicPr>
          <p:cNvPr id="101" name="Google Shape;101;p3" descr="6.png"/>
          <p:cNvPicPr preferRelativeResize="0"/>
          <p:nvPr/>
        </p:nvPicPr>
        <p:blipFill rotWithShape="1">
          <a:blip r:embed="rId3">
            <a:alphaModFix/>
          </a:blip>
          <a:srcRect/>
          <a:stretch/>
        </p:blipFill>
        <p:spPr>
          <a:xfrm>
            <a:off x="845975" y="1304492"/>
            <a:ext cx="2971800" cy="2617210"/>
          </a:xfrm>
          <a:prstGeom prst="rect">
            <a:avLst/>
          </a:prstGeom>
          <a:noFill/>
          <a:ln>
            <a:noFill/>
          </a:ln>
        </p:spPr>
      </p:pic>
      <p:pic>
        <p:nvPicPr>
          <p:cNvPr id="102" name="Google Shape;102;p3" descr="8.png"/>
          <p:cNvPicPr preferRelativeResize="0"/>
          <p:nvPr/>
        </p:nvPicPr>
        <p:blipFill rotWithShape="1">
          <a:blip r:embed="rId4">
            <a:alphaModFix/>
          </a:blip>
          <a:srcRect/>
          <a:stretch/>
        </p:blipFill>
        <p:spPr>
          <a:xfrm>
            <a:off x="5257800" y="1371600"/>
            <a:ext cx="2895600" cy="2550102"/>
          </a:xfrm>
          <a:prstGeom prst="rect">
            <a:avLst/>
          </a:prstGeom>
          <a:noFill/>
          <a:ln>
            <a:noFill/>
          </a:ln>
        </p:spPr>
      </p:pic>
      <p:pic>
        <p:nvPicPr>
          <p:cNvPr id="103" name="Google Shape;103;p3" descr="C:\Users\sscde\OneDrive\Desktop\LEAD PICS\3.png"/>
          <p:cNvPicPr preferRelativeResize="0"/>
          <p:nvPr/>
        </p:nvPicPr>
        <p:blipFill rotWithShape="1">
          <a:blip r:embed="rId5">
            <a:alphaModFix/>
          </a:blip>
          <a:srcRect/>
          <a:stretch/>
        </p:blipFill>
        <p:spPr>
          <a:xfrm>
            <a:off x="914400" y="3962400"/>
            <a:ext cx="3048000" cy="2684318"/>
          </a:xfrm>
          <a:prstGeom prst="rect">
            <a:avLst/>
          </a:prstGeom>
          <a:noFill/>
          <a:ln>
            <a:noFill/>
          </a:ln>
        </p:spPr>
      </p:pic>
      <p:pic>
        <p:nvPicPr>
          <p:cNvPr id="104" name="Google Shape;104;p3" descr="C:\Users\sscde\OneDrive\Desktop\LEAD PICS\5.png"/>
          <p:cNvPicPr preferRelativeResize="0"/>
          <p:nvPr/>
        </p:nvPicPr>
        <p:blipFill rotWithShape="1">
          <a:blip r:embed="rId6">
            <a:alphaModFix/>
          </a:blip>
          <a:srcRect/>
          <a:stretch/>
        </p:blipFill>
        <p:spPr>
          <a:xfrm>
            <a:off x="5105400" y="3962400"/>
            <a:ext cx="3124200" cy="27514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HEAT MAP FOR CORRELATION OF NUMERICAL VARIABLES</a:t>
            </a:r>
            <a:endParaRPr/>
          </a:p>
        </p:txBody>
      </p:sp>
      <p:sp>
        <p:nvSpPr>
          <p:cNvPr id="110" name="Google Shape;110;p4"/>
          <p:cNvSpPr txBox="1">
            <a:spLocks noGrp="1"/>
          </p:cNvSpPr>
          <p:nvPr>
            <p:ph type="body" idx="1"/>
          </p:nvPr>
        </p:nvSpPr>
        <p:spPr>
          <a:xfrm>
            <a:off x="533400" y="5791200"/>
            <a:ext cx="8229600" cy="639763"/>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spcBef>
                <a:spcPts val="0"/>
              </a:spcBef>
              <a:spcAft>
                <a:spcPts val="0"/>
              </a:spcAft>
              <a:buClr>
                <a:schemeClr val="dk1"/>
              </a:buClr>
              <a:buSzPct val="100000"/>
              <a:buChar char="•"/>
            </a:pPr>
            <a:r>
              <a:rPr lang="en-US" b="1"/>
              <a:t>TOTAL VISITS &amp; PAGE VIEWS PER VISIT ARE POSITIVELY CORRELATED (0.68).</a:t>
            </a:r>
            <a:endParaRPr/>
          </a:p>
          <a:p>
            <a:pPr marL="342900" lvl="0" indent="-342900" algn="l" rtl="0">
              <a:spcBef>
                <a:spcPts val="304"/>
              </a:spcBef>
              <a:spcAft>
                <a:spcPts val="0"/>
              </a:spcAft>
              <a:buClr>
                <a:schemeClr val="dk1"/>
              </a:buClr>
              <a:buSzPct val="100000"/>
              <a:buChar char="•"/>
            </a:pPr>
            <a:r>
              <a:rPr lang="en-US" b="1"/>
              <a:t>CONVERTED IS POSITIVELY CORRELATED TO TOTAL TIME SPENT ON WEBSITE (0.36).</a:t>
            </a:r>
            <a:endParaRPr/>
          </a:p>
        </p:txBody>
      </p:sp>
      <p:pic>
        <p:nvPicPr>
          <p:cNvPr id="111" name="Google Shape;111;p4" descr="C:\Users\sscde\OneDrive\Desktop\LEAD PICS\6.png"/>
          <p:cNvPicPr preferRelativeResize="0"/>
          <p:nvPr/>
        </p:nvPicPr>
        <p:blipFill rotWithShape="1">
          <a:blip r:embed="rId3">
            <a:alphaModFix/>
          </a:blip>
          <a:srcRect/>
          <a:stretch/>
        </p:blipFill>
        <p:spPr>
          <a:xfrm>
            <a:off x="1143000" y="1676400"/>
            <a:ext cx="6248400" cy="40673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VISUALIZING VARIABLES W.R.T CONVERTED</a:t>
            </a:r>
            <a:endParaRPr/>
          </a:p>
        </p:txBody>
      </p:sp>
      <p:sp>
        <p:nvSpPr>
          <p:cNvPr id="117" name="Google Shape;117;p5"/>
          <p:cNvSpPr txBox="1">
            <a:spLocks noGrp="1"/>
          </p:cNvSpPr>
          <p:nvPr>
            <p:ph type="body" idx="1"/>
          </p:nvPr>
        </p:nvSpPr>
        <p:spPr>
          <a:xfrm>
            <a:off x="457200" y="5181600"/>
            <a:ext cx="4038600" cy="1477963"/>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Char char="•"/>
            </a:pPr>
            <a:r>
              <a:rPr lang="en-US" b="1"/>
              <a:t>API &amp; LANDING PAGE SUBMISSION BRING HIGHER NUMBER OF LEADS COUNT BUT THERE CONVERSION RATE IS LESS.</a:t>
            </a:r>
            <a:endParaRPr/>
          </a:p>
          <a:p>
            <a:pPr marL="342900" lvl="0" indent="-342900" algn="l" rtl="0">
              <a:spcBef>
                <a:spcPts val="308"/>
              </a:spcBef>
              <a:spcAft>
                <a:spcPts val="0"/>
              </a:spcAft>
              <a:buClr>
                <a:schemeClr val="dk1"/>
              </a:buClr>
              <a:buSzPct val="100000"/>
              <a:buChar char="•"/>
            </a:pPr>
            <a:r>
              <a:rPr lang="en-US" b="1"/>
              <a:t>CONVERSION RATE OF LEAD ADD FORM IS HIGH BUT THE NUMBER OF COUNT IS LESS.</a:t>
            </a:r>
            <a:endParaRPr/>
          </a:p>
          <a:p>
            <a:pPr marL="342900" lvl="0" indent="-342900" algn="l" rtl="0">
              <a:spcBef>
                <a:spcPts val="308"/>
              </a:spcBef>
              <a:spcAft>
                <a:spcPts val="0"/>
              </a:spcAft>
              <a:buClr>
                <a:schemeClr val="dk1"/>
              </a:buClr>
              <a:buSzPct val="100000"/>
              <a:buChar char="•"/>
            </a:pPr>
            <a:r>
              <a:rPr lang="en-US" b="1"/>
              <a:t>LEAD IMPORT ARE VERY VERY LESS IN COUNT.</a:t>
            </a:r>
            <a:endParaRPr/>
          </a:p>
          <a:p>
            <a:pPr marL="342900" lvl="0" indent="-245109" algn="l" rtl="0">
              <a:spcBef>
                <a:spcPts val="308"/>
              </a:spcBef>
              <a:spcAft>
                <a:spcPts val="0"/>
              </a:spcAft>
              <a:buClr>
                <a:schemeClr val="dk1"/>
              </a:buClr>
              <a:buSzPct val="100000"/>
              <a:buNone/>
            </a:pPr>
            <a:endParaRPr/>
          </a:p>
        </p:txBody>
      </p:sp>
      <p:sp>
        <p:nvSpPr>
          <p:cNvPr id="118" name="Google Shape;118;p5"/>
          <p:cNvSpPr txBox="1">
            <a:spLocks noGrp="1"/>
          </p:cNvSpPr>
          <p:nvPr>
            <p:ph type="body" idx="2"/>
          </p:nvPr>
        </p:nvSpPr>
        <p:spPr>
          <a:xfrm>
            <a:off x="4800600" y="4800600"/>
            <a:ext cx="4038600" cy="16303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b="1"/>
              <a:t>MOST OF THE LEADS DON’T WANT TO BE EMAILED ABOUT THE COURSE</a:t>
            </a:r>
            <a:endParaRPr b="1"/>
          </a:p>
        </p:txBody>
      </p:sp>
      <p:pic>
        <p:nvPicPr>
          <p:cNvPr id="119" name="Google Shape;119;p5" descr="C:\Users\sscde\OneDrive\Desktop\LEAD PICS\7.png"/>
          <p:cNvPicPr preferRelativeResize="0"/>
          <p:nvPr/>
        </p:nvPicPr>
        <p:blipFill rotWithShape="1">
          <a:blip r:embed="rId3">
            <a:alphaModFix/>
          </a:blip>
          <a:srcRect/>
          <a:stretch/>
        </p:blipFill>
        <p:spPr>
          <a:xfrm>
            <a:off x="304800" y="1752600"/>
            <a:ext cx="4320439" cy="3124200"/>
          </a:xfrm>
          <a:prstGeom prst="rect">
            <a:avLst/>
          </a:prstGeom>
          <a:noFill/>
          <a:ln>
            <a:noFill/>
          </a:ln>
        </p:spPr>
      </p:pic>
      <p:pic>
        <p:nvPicPr>
          <p:cNvPr id="120" name="Google Shape;120;p5" descr="C:\Users\sscde\OneDrive\Desktop\LEAD PICS\9.png"/>
          <p:cNvPicPr preferRelativeResize="0"/>
          <p:nvPr/>
        </p:nvPicPr>
        <p:blipFill rotWithShape="1">
          <a:blip r:embed="rId4">
            <a:alphaModFix/>
          </a:blip>
          <a:srcRect/>
          <a:stretch/>
        </p:blipFill>
        <p:spPr>
          <a:xfrm>
            <a:off x="5105400" y="1752600"/>
            <a:ext cx="3676213" cy="243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body" idx="1"/>
          </p:nvPr>
        </p:nvSpPr>
        <p:spPr>
          <a:xfrm>
            <a:off x="6629400" y="533401"/>
            <a:ext cx="2057400" cy="2362200"/>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Char char="•"/>
            </a:pPr>
            <a:r>
              <a:rPr lang="en-US" b="1"/>
              <a:t>GOOGLE &amp; DIRECT TRAFFIC GENERATES MAXIMUM NUMBER OF LEADS.</a:t>
            </a:r>
            <a:endParaRPr/>
          </a:p>
          <a:p>
            <a:pPr marL="342900" lvl="0" indent="-342900" algn="l" rtl="0">
              <a:spcBef>
                <a:spcPts val="308"/>
              </a:spcBef>
              <a:spcAft>
                <a:spcPts val="0"/>
              </a:spcAft>
              <a:buClr>
                <a:schemeClr val="dk1"/>
              </a:buClr>
              <a:buSzPct val="100000"/>
              <a:buChar char="•"/>
            </a:pPr>
            <a:r>
              <a:rPr lang="en-US" b="1"/>
              <a:t>CONVERSION RATE OF REFERENCE &amp; WELINGAK WEBSITE IS HIGH.</a:t>
            </a:r>
            <a:endParaRPr/>
          </a:p>
          <a:p>
            <a:pPr marL="342900" lvl="0" indent="-245109" algn="l" rtl="0">
              <a:spcBef>
                <a:spcPts val="308"/>
              </a:spcBef>
              <a:spcAft>
                <a:spcPts val="0"/>
              </a:spcAft>
              <a:buClr>
                <a:schemeClr val="dk1"/>
              </a:buClr>
              <a:buSzPct val="100000"/>
              <a:buNone/>
            </a:pPr>
            <a:endParaRPr/>
          </a:p>
        </p:txBody>
      </p:sp>
      <p:sp>
        <p:nvSpPr>
          <p:cNvPr id="126" name="Google Shape;126;p6"/>
          <p:cNvSpPr txBox="1">
            <a:spLocks noGrp="1"/>
          </p:cNvSpPr>
          <p:nvPr>
            <p:ph type="body" idx="2"/>
          </p:nvPr>
        </p:nvSpPr>
        <p:spPr>
          <a:xfrm>
            <a:off x="228600" y="3581400"/>
            <a:ext cx="2590800" cy="2362200"/>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b="1"/>
              <a:t>CONVERSION RATE FOR LEADS WITH THERE LAST ACTIVITY AS SMS SENT IS HIGH.</a:t>
            </a:r>
            <a:endParaRPr/>
          </a:p>
          <a:p>
            <a:pPr marL="342900" lvl="0" indent="-342900" algn="l" rtl="0">
              <a:spcBef>
                <a:spcPts val="308"/>
              </a:spcBef>
              <a:spcAft>
                <a:spcPts val="0"/>
              </a:spcAft>
              <a:buClr>
                <a:schemeClr val="dk1"/>
              </a:buClr>
              <a:buSzPct val="100000"/>
              <a:buChar char="•"/>
            </a:pPr>
            <a:r>
              <a:rPr lang="en-US" b="1"/>
              <a:t>MOST OF THE LEADS HAVE THERE EMAIL OPENED IN THERE LAST ACTIVITY.</a:t>
            </a:r>
            <a:endParaRPr/>
          </a:p>
          <a:p>
            <a:pPr marL="342900" lvl="0" indent="-245109" algn="l" rtl="0">
              <a:spcBef>
                <a:spcPts val="308"/>
              </a:spcBef>
              <a:spcAft>
                <a:spcPts val="0"/>
              </a:spcAft>
              <a:buClr>
                <a:schemeClr val="dk1"/>
              </a:buClr>
              <a:buSzPct val="100000"/>
              <a:buNone/>
            </a:pPr>
            <a:endParaRPr/>
          </a:p>
        </p:txBody>
      </p:sp>
      <p:pic>
        <p:nvPicPr>
          <p:cNvPr id="127" name="Google Shape;127;p6" descr="C:\Users\sscde\OneDrive\Desktop\LEAD PICS\8.png"/>
          <p:cNvPicPr preferRelativeResize="0"/>
          <p:nvPr/>
        </p:nvPicPr>
        <p:blipFill rotWithShape="1">
          <a:blip r:embed="rId3">
            <a:alphaModFix/>
          </a:blip>
          <a:srcRect/>
          <a:stretch/>
        </p:blipFill>
        <p:spPr>
          <a:xfrm>
            <a:off x="0" y="304800"/>
            <a:ext cx="6653270" cy="2971800"/>
          </a:xfrm>
          <a:prstGeom prst="rect">
            <a:avLst/>
          </a:prstGeom>
          <a:noFill/>
          <a:ln>
            <a:noFill/>
          </a:ln>
        </p:spPr>
      </p:pic>
      <p:pic>
        <p:nvPicPr>
          <p:cNvPr id="128" name="Google Shape;128;p6" descr="C:\Users\sscde\OneDrive\Desktop\LEAD PICS\10.png"/>
          <p:cNvPicPr preferRelativeResize="0"/>
          <p:nvPr/>
        </p:nvPicPr>
        <p:blipFill rotWithShape="1">
          <a:blip r:embed="rId4">
            <a:alphaModFix/>
          </a:blip>
          <a:srcRect/>
          <a:stretch/>
        </p:blipFill>
        <p:spPr>
          <a:xfrm>
            <a:off x="3047999" y="3352800"/>
            <a:ext cx="5990347" cy="297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body" idx="1"/>
          </p:nvPr>
        </p:nvSpPr>
        <p:spPr>
          <a:xfrm>
            <a:off x="457200" y="3657600"/>
            <a:ext cx="1981200" cy="2468563"/>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spcBef>
                <a:spcPts val="0"/>
              </a:spcBef>
              <a:spcAft>
                <a:spcPts val="0"/>
              </a:spcAft>
              <a:buClr>
                <a:schemeClr val="dk1"/>
              </a:buClr>
              <a:buSzPct val="100000"/>
              <a:buChar char="•"/>
            </a:pPr>
            <a:r>
              <a:rPr lang="en-US" b="1"/>
              <a:t>UNEMPLOYED LEADS ARE THE MOST IN NUMBERS BUT THERE CONVERSION RATE IS HALF THE NUMBER OF LEADS.</a:t>
            </a:r>
            <a:endParaRPr/>
          </a:p>
          <a:p>
            <a:pPr marL="342900" lvl="0" indent="-342900" algn="l" rtl="0">
              <a:spcBef>
                <a:spcPts val="266"/>
              </a:spcBef>
              <a:spcAft>
                <a:spcPts val="0"/>
              </a:spcAft>
              <a:buClr>
                <a:schemeClr val="dk1"/>
              </a:buClr>
              <a:buSzPct val="100000"/>
              <a:buChar char="•"/>
            </a:pPr>
            <a:r>
              <a:rPr lang="en-US" b="1"/>
              <a:t>WORKING PROFESSIONAL HAVE HIGH CHANCES OF JOINING THE COURSE AS THERE CONVERSION RATE IS GOOD.</a:t>
            </a:r>
            <a:endParaRPr/>
          </a:p>
          <a:p>
            <a:pPr marL="342900" lvl="0" indent="-258445" algn="l" rtl="0">
              <a:spcBef>
                <a:spcPts val="266"/>
              </a:spcBef>
              <a:spcAft>
                <a:spcPts val="0"/>
              </a:spcAft>
              <a:buClr>
                <a:schemeClr val="dk1"/>
              </a:buClr>
              <a:buSzPct val="100000"/>
              <a:buNone/>
            </a:pPr>
            <a:endParaRPr/>
          </a:p>
        </p:txBody>
      </p:sp>
      <p:sp>
        <p:nvSpPr>
          <p:cNvPr id="134" name="Google Shape;134;p7"/>
          <p:cNvSpPr txBox="1">
            <a:spLocks noGrp="1"/>
          </p:cNvSpPr>
          <p:nvPr>
            <p:ph type="body" idx="2"/>
          </p:nvPr>
        </p:nvSpPr>
        <p:spPr>
          <a:xfrm>
            <a:off x="6096000" y="304800"/>
            <a:ext cx="2590800" cy="3200401"/>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b="1"/>
              <a:t>NON-CONVERSION RATE IS MORE THAN CONVERSION RATE IN EVERY SPECIALISATION.</a:t>
            </a:r>
            <a:endParaRPr/>
          </a:p>
          <a:p>
            <a:pPr marL="342900" lvl="0" indent="-342900" algn="l" rtl="0">
              <a:spcBef>
                <a:spcPts val="266"/>
              </a:spcBef>
              <a:spcAft>
                <a:spcPts val="0"/>
              </a:spcAft>
              <a:buClr>
                <a:schemeClr val="dk1"/>
              </a:buClr>
              <a:buSzPct val="100000"/>
              <a:buChar char="•"/>
            </a:pPr>
            <a:r>
              <a:rPr lang="en-US" b="1"/>
              <a:t>OTHER's CATEGORY SPECIALISATION(maybe student's or someone else) HAS MAXIMUM CONVERTED LEADS.</a:t>
            </a:r>
            <a:endParaRPr/>
          </a:p>
          <a:p>
            <a:pPr marL="342900" lvl="0" indent="-258445" algn="l" rtl="0">
              <a:spcBef>
                <a:spcPts val="266"/>
              </a:spcBef>
              <a:spcAft>
                <a:spcPts val="0"/>
              </a:spcAft>
              <a:buClr>
                <a:schemeClr val="dk1"/>
              </a:buClr>
              <a:buSzPct val="100000"/>
              <a:buNone/>
            </a:pPr>
            <a:endParaRPr/>
          </a:p>
        </p:txBody>
      </p:sp>
      <p:pic>
        <p:nvPicPr>
          <p:cNvPr id="135" name="Google Shape;135;p7" descr="C:\Users\sscde\OneDrive\Desktop\LEAD PICS\11.png"/>
          <p:cNvPicPr preferRelativeResize="0"/>
          <p:nvPr/>
        </p:nvPicPr>
        <p:blipFill rotWithShape="1">
          <a:blip r:embed="rId3">
            <a:alphaModFix/>
          </a:blip>
          <a:srcRect/>
          <a:stretch/>
        </p:blipFill>
        <p:spPr>
          <a:xfrm>
            <a:off x="0" y="228600"/>
            <a:ext cx="5870672" cy="3200400"/>
          </a:xfrm>
          <a:prstGeom prst="rect">
            <a:avLst/>
          </a:prstGeom>
          <a:noFill/>
          <a:ln>
            <a:noFill/>
          </a:ln>
        </p:spPr>
      </p:pic>
      <p:pic>
        <p:nvPicPr>
          <p:cNvPr id="136" name="Google Shape;136;p7" descr="C:\Users\sscde\OneDrive\Desktop\LEAD PICS\12.png"/>
          <p:cNvPicPr preferRelativeResize="0"/>
          <p:nvPr/>
        </p:nvPicPr>
        <p:blipFill rotWithShape="1">
          <a:blip r:embed="rId4">
            <a:alphaModFix/>
          </a:blip>
          <a:srcRect/>
          <a:stretch/>
        </p:blipFill>
        <p:spPr>
          <a:xfrm>
            <a:off x="2666999" y="3581400"/>
            <a:ext cx="6369389" cy="22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body" idx="1"/>
          </p:nvPr>
        </p:nvSpPr>
        <p:spPr>
          <a:xfrm>
            <a:off x="457200" y="3581400"/>
            <a:ext cx="1905000" cy="1858963"/>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Char char="•"/>
            </a:pPr>
            <a:r>
              <a:rPr lang="en-US" b="1"/>
              <a:t>MOST LEADS ARE FROM MUMBAI.</a:t>
            </a:r>
            <a:endParaRPr/>
          </a:p>
          <a:p>
            <a:pPr marL="342900" lvl="0" indent="-342900" algn="l" rtl="0">
              <a:spcBef>
                <a:spcPts val="308"/>
              </a:spcBef>
              <a:spcAft>
                <a:spcPts val="0"/>
              </a:spcAft>
              <a:buClr>
                <a:schemeClr val="dk1"/>
              </a:buClr>
              <a:buSzPct val="100000"/>
              <a:buChar char="•"/>
            </a:pPr>
            <a:r>
              <a:rPr lang="en-US" b="1"/>
              <a:t>CONVERSION RATE OF ALL THE CITY ARE LESS.</a:t>
            </a:r>
            <a:endParaRPr/>
          </a:p>
          <a:p>
            <a:pPr marL="342900" lvl="0" indent="-245109" algn="l" rtl="0">
              <a:spcBef>
                <a:spcPts val="308"/>
              </a:spcBef>
              <a:spcAft>
                <a:spcPts val="0"/>
              </a:spcAft>
              <a:buClr>
                <a:schemeClr val="dk1"/>
              </a:buClr>
              <a:buSzPct val="100000"/>
              <a:buNone/>
            </a:pPr>
            <a:endParaRPr/>
          </a:p>
        </p:txBody>
      </p:sp>
      <p:sp>
        <p:nvSpPr>
          <p:cNvPr id="143" name="Google Shape;143;p8"/>
          <p:cNvSpPr txBox="1">
            <a:spLocks noGrp="1"/>
          </p:cNvSpPr>
          <p:nvPr>
            <p:ph type="body" idx="2"/>
          </p:nvPr>
        </p:nvSpPr>
        <p:spPr>
          <a:xfrm>
            <a:off x="6019800" y="304800"/>
            <a:ext cx="2743200" cy="2667000"/>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Char char="•"/>
            </a:pPr>
            <a:r>
              <a:rPr lang="en-US" b="1"/>
              <a:t>WILL REVERT AFTER READING THE EMAIL HAS MAXIMUM NUMBER OF LEADS COUNT &amp; IT's CONVERSION RATE IS ALSO GOOD.</a:t>
            </a:r>
            <a:endParaRPr/>
          </a:p>
          <a:p>
            <a:pPr marL="342900" lvl="0" indent="-342900" algn="l" rtl="0">
              <a:spcBef>
                <a:spcPts val="308"/>
              </a:spcBef>
              <a:spcAft>
                <a:spcPts val="0"/>
              </a:spcAft>
              <a:buClr>
                <a:schemeClr val="dk1"/>
              </a:buClr>
              <a:buSzPct val="100000"/>
              <a:buChar char="•"/>
            </a:pPr>
            <a:r>
              <a:rPr lang="en-US" b="1"/>
              <a:t>CLOSED BY HORIZON &amp; LOST TO EINS HAS GOOD CONVERSION RATE BUT THERE NUMBER OF COUNT IS NOT GOOD.</a:t>
            </a:r>
            <a:endParaRPr/>
          </a:p>
          <a:p>
            <a:pPr marL="342900" lvl="0" indent="-245109" algn="l" rtl="0">
              <a:spcBef>
                <a:spcPts val="308"/>
              </a:spcBef>
              <a:spcAft>
                <a:spcPts val="0"/>
              </a:spcAft>
              <a:buClr>
                <a:schemeClr val="dk1"/>
              </a:buClr>
              <a:buSzPct val="100000"/>
              <a:buNone/>
            </a:pPr>
            <a:endParaRPr/>
          </a:p>
        </p:txBody>
      </p:sp>
      <p:pic>
        <p:nvPicPr>
          <p:cNvPr id="144" name="Google Shape;144;p8" descr="C:\Users\sscde\OneDrive\Desktop\LEAD PICS\13.png"/>
          <p:cNvPicPr preferRelativeResize="0"/>
          <p:nvPr/>
        </p:nvPicPr>
        <p:blipFill rotWithShape="1">
          <a:blip r:embed="rId3">
            <a:alphaModFix/>
          </a:blip>
          <a:srcRect/>
          <a:stretch/>
        </p:blipFill>
        <p:spPr>
          <a:xfrm>
            <a:off x="152400" y="228600"/>
            <a:ext cx="5600220" cy="2971800"/>
          </a:xfrm>
          <a:prstGeom prst="rect">
            <a:avLst/>
          </a:prstGeom>
          <a:noFill/>
          <a:ln>
            <a:noFill/>
          </a:ln>
        </p:spPr>
      </p:pic>
      <p:pic>
        <p:nvPicPr>
          <p:cNvPr id="145" name="Google Shape;145;p8" descr="C:\Users\sscde\OneDrive\Desktop\LEAD PICS\14.png"/>
          <p:cNvPicPr preferRelativeResize="0"/>
          <p:nvPr/>
        </p:nvPicPr>
        <p:blipFill rotWithShape="1">
          <a:blip r:embed="rId4">
            <a:alphaModFix/>
          </a:blip>
          <a:srcRect/>
          <a:stretch/>
        </p:blipFill>
        <p:spPr>
          <a:xfrm>
            <a:off x="2971800" y="3276600"/>
            <a:ext cx="5638800" cy="312381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1022</Words>
  <Application>Microsoft Office PowerPoint</Application>
  <PresentationFormat>On-screen Show (4:3)</PresentationFormat>
  <Paragraphs>86</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freight-text-pro</vt:lpstr>
      <vt:lpstr>Arial</vt:lpstr>
      <vt:lpstr>Calibri</vt:lpstr>
      <vt:lpstr>Helvetica Neue</vt:lpstr>
      <vt:lpstr>Office Theme</vt:lpstr>
      <vt:lpstr>PowerPoint Presentation</vt:lpstr>
      <vt:lpstr>PROBLEM STATEMENT</vt:lpstr>
      <vt:lpstr>THE STEPS WE FOLLOW IN THIS EXERCISE ARE AS FOLLOWS:</vt:lpstr>
      <vt:lpstr>AFTER HANDLING OUTLIERS</vt:lpstr>
      <vt:lpstr>HEAT MAP FOR CORRELATION OF NUMERICAL VARIABLES</vt:lpstr>
      <vt:lpstr>VISUALIZING VARIABLES W.R.T CONVERTED</vt:lpstr>
      <vt:lpstr>PowerPoint Presentation</vt:lpstr>
      <vt:lpstr>PowerPoint Presentation</vt:lpstr>
      <vt:lpstr>PowerPoint Presentation</vt:lpstr>
      <vt:lpstr>PowerPoint Presentation</vt:lpstr>
      <vt:lpstr>VISUALISING THE NUMERICAL VARIABLES</vt:lpstr>
      <vt:lpstr>ROC CURVE</vt:lpstr>
      <vt:lpstr>OPTIMAL CUT OFF POINT</vt:lpstr>
      <vt:lpstr>PRECISION RECALL  CURVE</vt:lpstr>
      <vt:lpstr>COMPARING ACCURACY, SENSITIVITY, SPECIFICITY, PRECISION &amp; RECALL SCORE OF TRAIN &amp; TEST SET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sscdell2022@hotmail.com</dc:creator>
  <cp:lastModifiedBy>Vivek Singh</cp:lastModifiedBy>
  <cp:revision>3</cp:revision>
  <dcterms:created xsi:type="dcterms:W3CDTF">2023-03-21T12:42:58Z</dcterms:created>
  <dcterms:modified xsi:type="dcterms:W3CDTF">2024-08-16T10:55:04Z</dcterms:modified>
</cp:coreProperties>
</file>