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9" r:id="rId2"/>
    <p:sldId id="310" r:id="rId3"/>
    <p:sldId id="257" r:id="rId4"/>
    <p:sldId id="309" r:id="rId5"/>
    <p:sldId id="308" r:id="rId6"/>
    <p:sldId id="307" r:id="rId7"/>
    <p:sldId id="306" r:id="rId8"/>
    <p:sldId id="304" r:id="rId9"/>
    <p:sldId id="296" r:id="rId10"/>
    <p:sldId id="298" r:id="rId11"/>
    <p:sldId id="300" r:id="rId12"/>
    <p:sldId id="301" r:id="rId13"/>
    <p:sldId id="312" r:id="rId14"/>
    <p:sldId id="313" r:id="rId15"/>
    <p:sldId id="314" r:id="rId16"/>
    <p:sldId id="315" r:id="rId17"/>
    <p:sldId id="316" r:id="rId18"/>
    <p:sldId id="317" r:id="rId19"/>
    <p:sldId id="318" r:id="rId20"/>
    <p:sldId id="302" r:id="rId21"/>
    <p:sldId id="305" r:id="rId22"/>
    <p:sldId id="284"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321" autoAdjust="0"/>
  </p:normalViewPr>
  <p:slideViewPr>
    <p:cSldViewPr>
      <p:cViewPr varScale="1">
        <p:scale>
          <a:sx n="68" d="100"/>
          <a:sy n="68" d="100"/>
        </p:scale>
        <p:origin x="169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12/20/2019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12/20/2019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12/20/2019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12/20/2019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12/20/2019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12/20/2019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12/20/2019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12/20/2019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12/20/2019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12/20/2019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12/20/2019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12/20/2019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12/20/2019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600200"/>
          </a:xfrm>
        </p:spPr>
        <p:txBody>
          <a:bodyPr rtlCol="0">
            <a:normAutofit/>
          </a:bodyPr>
          <a:lstStyle/>
          <a:p>
            <a:pPr algn="r" eaLnBrk="1" fontAlgn="auto" hangingPunct="1">
              <a:spcAft>
                <a:spcPts val="0"/>
              </a:spcAft>
              <a:buFont typeface="Arial" pitchFamily="34" charset="0"/>
              <a:buNone/>
              <a:defRPr/>
            </a:pPr>
            <a:r>
              <a:rPr lang="en-US" sz="2000" b="1" dirty="0">
                <a:solidFill>
                  <a:schemeClr val="tx2">
                    <a:lumMod val="50000"/>
                  </a:schemeClr>
                </a:solidFill>
                <a:latin typeface="Bookman Old Style" pitchFamily="18" charset="0"/>
              </a:rPr>
              <a:t>Presented by</a:t>
            </a:r>
          </a:p>
          <a:p>
            <a:pPr algn="r" eaLnBrk="1" fontAlgn="auto" hangingPunct="1">
              <a:spcAft>
                <a:spcPts val="0"/>
              </a:spcAft>
              <a:defRPr/>
            </a:pPr>
            <a:r>
              <a:rPr lang="en-US" sz="2000" b="1" dirty="0">
                <a:solidFill>
                  <a:schemeClr val="tx2">
                    <a:lumMod val="50000"/>
                  </a:schemeClr>
                </a:solidFill>
                <a:latin typeface="Bookman Old Style" pitchFamily="18" charset="0"/>
              </a:rPr>
              <a:t>K. V. Pavan Kumar, 16211A05C8</a:t>
            </a:r>
          </a:p>
          <a:p>
            <a:pPr algn="r" eaLnBrk="1" fontAlgn="auto" hangingPunct="1">
              <a:spcAft>
                <a:spcPts val="0"/>
              </a:spcAft>
              <a:defRPr/>
            </a:pPr>
            <a:r>
              <a:rPr lang="en-US" sz="2000" b="1" dirty="0">
                <a:solidFill>
                  <a:schemeClr val="tx2">
                    <a:lumMod val="50000"/>
                  </a:schemeClr>
                </a:solidFill>
                <a:latin typeface="Bookman Old Style" pitchFamily="18" charset="0"/>
              </a:rPr>
              <a:t>    L. A. Radhakrishna Das, 16211A05D3</a:t>
            </a:r>
          </a:p>
          <a:p>
            <a:pPr algn="r" eaLnBrk="1" fontAlgn="auto" hangingPunct="1">
              <a:spcAft>
                <a:spcPts val="0"/>
              </a:spcAft>
              <a:defRPr/>
            </a:pPr>
            <a:r>
              <a:rPr lang="en-US" sz="2000" b="1" dirty="0">
                <a:solidFill>
                  <a:schemeClr val="tx2">
                    <a:lumMod val="50000"/>
                  </a:schemeClr>
                </a:solidFill>
                <a:latin typeface="Bookman Old Style" pitchFamily="18" charset="0"/>
              </a:rPr>
              <a:t>M. Nikhil Pavan Sai, 16211A05D6</a:t>
            </a:r>
          </a:p>
        </p:txBody>
      </p:sp>
      <p:sp>
        <p:nvSpPr>
          <p:cNvPr id="8" name="TextBox 7"/>
          <p:cNvSpPr txBox="1"/>
          <p:nvPr/>
        </p:nvSpPr>
        <p:spPr>
          <a:xfrm>
            <a:off x="0" y="3867150"/>
            <a:ext cx="9144000" cy="400050"/>
          </a:xfrm>
          <a:prstGeom prst="rect">
            <a:avLst/>
          </a:prstGeom>
          <a:solidFill>
            <a:srgbClr val="FCBB06"/>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Bookman Old Style" pitchFamily="18" charset="0"/>
                <a:cs typeface="Times New Roman" pitchFamily="18" charset="0"/>
              </a:rPr>
              <a:t>Under the Guidance of </a:t>
            </a:r>
          </a:p>
        </p:txBody>
      </p:sp>
      <p:sp>
        <p:nvSpPr>
          <p:cNvPr id="4" name="Rounded Rectangle 3"/>
          <p:cNvSpPr/>
          <p:nvPr/>
        </p:nvSpPr>
        <p:spPr>
          <a:xfrm>
            <a:off x="609600" y="1905000"/>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Bookman Old Style" pitchFamily="18" charset="0"/>
            </a:endParaRPr>
          </a:p>
        </p:txBody>
      </p:sp>
      <p:sp>
        <p:nvSpPr>
          <p:cNvPr id="2054" name="Title 6"/>
          <p:cNvSpPr>
            <a:spLocks noGrp="1"/>
          </p:cNvSpPr>
          <p:nvPr>
            <p:ph type="ctrTitle"/>
          </p:nvPr>
        </p:nvSpPr>
        <p:spPr>
          <a:xfrm>
            <a:off x="685800" y="2035175"/>
            <a:ext cx="7772400" cy="1470025"/>
          </a:xfrm>
        </p:spPr>
        <p:txBody>
          <a:bodyPr/>
          <a:lstStyle/>
          <a:p>
            <a:pPr eaLnBrk="1" hangingPunct="1"/>
            <a:br>
              <a:rPr lang="en-US" sz="3600" b="1" dirty="0">
                <a:solidFill>
                  <a:schemeClr val="bg1">
                    <a:lumMod val="95000"/>
                  </a:schemeClr>
                </a:solidFill>
                <a:latin typeface="Bookman Old Style" panose="02050604050505020204" pitchFamily="18" charset="0"/>
              </a:rPr>
            </a:br>
            <a:r>
              <a:rPr lang="en-US" sz="3600" b="1" dirty="0">
                <a:solidFill>
                  <a:schemeClr val="bg1">
                    <a:lumMod val="95000"/>
                  </a:schemeClr>
                </a:solidFill>
                <a:latin typeface="Bookman Old Style" panose="02050604050505020204" pitchFamily="18" charset="0"/>
              </a:rPr>
              <a:t>Movable Road Divider for Organized Vehicular Traffic Control </a:t>
            </a:r>
            <a:br>
              <a:rPr lang="en-US" sz="4000" dirty="0"/>
            </a:br>
            <a:endParaRPr lang="en-US" sz="3800" b="1" dirty="0">
              <a:solidFill>
                <a:schemeClr val="bg1"/>
              </a:solidFill>
              <a:latin typeface="Bookman Old Style" pitchFamily="18" charset="0"/>
              <a:cs typeface="Arial" charset="0"/>
            </a:endParaRPr>
          </a:p>
        </p:txBody>
      </p:sp>
      <p:sp>
        <p:nvSpPr>
          <p:cNvPr id="10" name="Rectangle 9"/>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Bookman Old Style" pitchFamily="18" charset="0"/>
            </a:endParaRPr>
          </a:p>
        </p:txBody>
      </p:sp>
      <p:sp>
        <p:nvSpPr>
          <p:cNvPr id="12" name="Rectangle 11"/>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14" name="TextBox 13"/>
          <p:cNvSpPr txBox="1"/>
          <p:nvPr/>
        </p:nvSpPr>
        <p:spPr>
          <a:xfrm>
            <a:off x="0" y="4267200"/>
            <a:ext cx="9144000" cy="1015663"/>
          </a:xfrm>
          <a:prstGeom prst="rect">
            <a:avLst/>
          </a:prstGeom>
          <a:solidFill>
            <a:srgbClr val="FDCF51"/>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Bookman Old Style" pitchFamily="18" charset="0"/>
                <a:cs typeface="Times New Roman" pitchFamily="18" charset="0"/>
              </a:rPr>
              <a:t>Mr. P. Bhaskar Rao, </a:t>
            </a:r>
            <a:r>
              <a:rPr lang="en-US" sz="1600" b="1" dirty="0">
                <a:solidFill>
                  <a:schemeClr val="tx2">
                    <a:lumMod val="50000"/>
                  </a:schemeClr>
                </a:solidFill>
                <a:latin typeface="Bookman Old Style" pitchFamily="18" charset="0"/>
                <a:cs typeface="Times New Roman" pitchFamily="18" charset="0"/>
              </a:rPr>
              <a:t>Assistant Professor</a:t>
            </a:r>
            <a:endParaRPr lang="en-US" sz="2000" b="1" dirty="0">
              <a:solidFill>
                <a:schemeClr val="tx2">
                  <a:lumMod val="50000"/>
                </a:schemeClr>
              </a:solidFill>
              <a:latin typeface="Bookman Old Style" pitchFamily="18" charset="0"/>
              <a:cs typeface="Times New Roman" pitchFamily="18" charset="0"/>
            </a:endParaRPr>
          </a:p>
          <a:p>
            <a:pPr algn="ctr" fontAlgn="auto">
              <a:spcBef>
                <a:spcPts val="0"/>
              </a:spcBef>
              <a:spcAft>
                <a:spcPts val="0"/>
              </a:spcAft>
              <a:defRPr/>
            </a:pPr>
            <a:r>
              <a:rPr lang="en-US" sz="2000" b="1" dirty="0">
                <a:solidFill>
                  <a:srgbClr val="002060"/>
                </a:solidFill>
                <a:latin typeface="Bookman Old Style" pitchFamily="18" charset="0"/>
                <a:cs typeface="Arial" pitchFamily="34" charset="0"/>
              </a:rPr>
              <a:t>Department of Computer Science &amp; Engineering</a:t>
            </a:r>
          </a:p>
          <a:p>
            <a:pPr algn="ctr" fontAlgn="auto">
              <a:spcBef>
                <a:spcPts val="0"/>
              </a:spcBef>
              <a:spcAft>
                <a:spcPts val="0"/>
              </a:spcAft>
              <a:defRPr/>
            </a:pPr>
            <a:r>
              <a:rPr lang="en-US" sz="2000" b="1" dirty="0">
                <a:solidFill>
                  <a:srgbClr val="002060"/>
                </a:solidFill>
                <a:latin typeface="Bookman Old Style" pitchFamily="18" charset="0"/>
                <a:cs typeface="Arial" pitchFamily="34" charset="0"/>
              </a:rPr>
              <a:t>B V </a:t>
            </a:r>
            <a:r>
              <a:rPr lang="en-US" sz="2000" b="1" dirty="0" err="1">
                <a:solidFill>
                  <a:srgbClr val="002060"/>
                </a:solidFill>
                <a:latin typeface="Bookman Old Style" pitchFamily="18" charset="0"/>
                <a:cs typeface="Arial" pitchFamily="34" charset="0"/>
              </a:rPr>
              <a:t>Raju</a:t>
            </a:r>
            <a:r>
              <a:rPr lang="en-US" sz="2000" b="1" dirty="0">
                <a:solidFill>
                  <a:srgbClr val="002060"/>
                </a:solidFill>
                <a:latin typeface="Bookman Old Style" pitchFamily="18" charset="0"/>
                <a:cs typeface="Arial" pitchFamily="34" charset="0"/>
              </a:rPr>
              <a:t> Institute of Technology, Narsapur </a:t>
            </a:r>
            <a:endParaRPr lang="en-US" sz="2000" b="1" dirty="0">
              <a:solidFill>
                <a:srgbClr val="002060"/>
              </a:solidFill>
              <a:latin typeface="Bookman Old Style" pitchFamily="18" charset="0"/>
              <a:cs typeface="Times New Roman" pitchFamily="18" charset="0"/>
            </a:endParaRPr>
          </a:p>
        </p:txBody>
      </p:sp>
      <p:pic>
        <p:nvPicPr>
          <p:cNvPr id="2063" name="Picture 15" descr="http://vishnu.edu.in/uploadnews/logo.jpg"/>
          <p:cNvPicPr>
            <a:picLocks noChangeAspect="1" noChangeArrowheads="1"/>
          </p:cNvPicPr>
          <p:nvPr/>
        </p:nvPicPr>
        <p:blipFill>
          <a:blip r:embed="rId2" cstate="print"/>
          <a:srcRect/>
          <a:stretch>
            <a:fillRect/>
          </a:stretch>
        </p:blipFill>
        <p:spPr bwMode="auto">
          <a:xfrm>
            <a:off x="7534386" y="0"/>
            <a:ext cx="1609613"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Architectural Model</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Architectural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8" name="Rectangle 3">
            <a:extLst>
              <a:ext uri="{FF2B5EF4-FFF2-40B4-BE49-F238E27FC236}">
                <a16:creationId xmlns:a16="http://schemas.microsoft.com/office/drawing/2014/main" id="{1B0CBA91-150D-4E48-92A7-19C266B05E84}"/>
              </a:ext>
            </a:extLst>
          </p:cNvPr>
          <p:cNvSpPr>
            <a:spLocks noChangeArrowheads="1"/>
          </p:cNvSpPr>
          <p:nvPr/>
        </p:nvSpPr>
        <p:spPr bwMode="auto">
          <a:xfrm>
            <a:off x="1123950" y="2871470"/>
            <a:ext cx="1228725" cy="5270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Ultrasonic Sensor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77988790-632A-46A5-BC5B-A2D84739BA33}"/>
              </a:ext>
            </a:extLst>
          </p:cNvPr>
          <p:cNvSpPr>
            <a:spLocks noChangeArrowheads="1"/>
          </p:cNvSpPr>
          <p:nvPr/>
        </p:nvSpPr>
        <p:spPr bwMode="auto">
          <a:xfrm>
            <a:off x="3060458" y="2283590"/>
            <a:ext cx="1228725" cy="4422008"/>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ATMEGA-328</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2CC446C2-772B-40B5-94D2-951CDB19FEF2}"/>
              </a:ext>
            </a:extLst>
          </p:cNvPr>
          <p:cNvSpPr>
            <a:spLocks noChangeArrowheads="1"/>
          </p:cNvSpPr>
          <p:nvPr/>
        </p:nvSpPr>
        <p:spPr bwMode="auto">
          <a:xfrm>
            <a:off x="4776716" y="4797097"/>
            <a:ext cx="1019175" cy="5524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Road divider motor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traight Arrow Connector 12">
            <a:extLst>
              <a:ext uri="{FF2B5EF4-FFF2-40B4-BE49-F238E27FC236}">
                <a16:creationId xmlns:a16="http://schemas.microsoft.com/office/drawing/2014/main" id="{8FF556B8-D399-4C6E-81AA-FE2FE910FFC3}"/>
              </a:ext>
            </a:extLst>
          </p:cNvPr>
          <p:cNvSpPr>
            <a:spLocks noChangeShapeType="1"/>
          </p:cNvSpPr>
          <p:nvPr/>
        </p:nvSpPr>
        <p:spPr bwMode="auto">
          <a:xfrm>
            <a:off x="2352675" y="3049856"/>
            <a:ext cx="685800" cy="0"/>
          </a:xfrm>
          <a:prstGeom prst="straightConnector1">
            <a:avLst/>
          </a:prstGeom>
          <a:noFill/>
          <a:ln w="9525">
            <a:solidFill>
              <a:srgbClr val="4A7EBB"/>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Straight Arrow Connector 15">
            <a:extLst>
              <a:ext uri="{FF2B5EF4-FFF2-40B4-BE49-F238E27FC236}">
                <a16:creationId xmlns:a16="http://schemas.microsoft.com/office/drawing/2014/main" id="{38FAA83A-A505-4914-8656-C31A4601E7BD}"/>
              </a:ext>
            </a:extLst>
          </p:cNvPr>
          <p:cNvSpPr>
            <a:spLocks noChangeShapeType="1"/>
          </p:cNvSpPr>
          <p:nvPr/>
        </p:nvSpPr>
        <p:spPr bwMode="auto">
          <a:xfrm>
            <a:off x="4300466" y="4070625"/>
            <a:ext cx="476250" cy="0"/>
          </a:xfrm>
          <a:prstGeom prst="straightConnector1">
            <a:avLst/>
          </a:prstGeom>
          <a:noFill/>
          <a:ln w="9525">
            <a:solidFill>
              <a:srgbClr val="4A7EBB"/>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2">
            <a:extLst>
              <a:ext uri="{FF2B5EF4-FFF2-40B4-BE49-F238E27FC236}">
                <a16:creationId xmlns:a16="http://schemas.microsoft.com/office/drawing/2014/main" id="{F8942D3F-F730-41D5-B163-1C84F754AE70}"/>
              </a:ext>
            </a:extLst>
          </p:cNvPr>
          <p:cNvSpPr>
            <a:spLocks noChangeShapeType="1"/>
          </p:cNvSpPr>
          <p:nvPr/>
        </p:nvSpPr>
        <p:spPr bwMode="auto">
          <a:xfrm rot="5400000">
            <a:off x="3450589" y="2034031"/>
            <a:ext cx="354013" cy="0"/>
          </a:xfrm>
          <a:prstGeom prst="straightConnector1">
            <a:avLst/>
          </a:prstGeom>
          <a:noFill/>
          <a:ln w="9525">
            <a:solidFill>
              <a:srgbClr val="4A7EBB"/>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8">
            <a:extLst>
              <a:ext uri="{FF2B5EF4-FFF2-40B4-BE49-F238E27FC236}">
                <a16:creationId xmlns:a16="http://schemas.microsoft.com/office/drawing/2014/main" id="{D97D8315-DA02-4886-9FED-B26C467E762E}"/>
              </a:ext>
            </a:extLst>
          </p:cNvPr>
          <p:cNvSpPr>
            <a:spLocks noChangeArrowheads="1"/>
          </p:cNvSpPr>
          <p:nvPr/>
        </p:nvSpPr>
        <p:spPr bwMode="auto">
          <a:xfrm>
            <a:off x="3212306" y="1395938"/>
            <a:ext cx="838200" cy="4667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Power supply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1F61210B-700E-4CA1-9BCE-B8AC28798678}"/>
              </a:ext>
            </a:extLst>
          </p:cNvPr>
          <p:cNvSpPr>
            <a:spLocks noChangeArrowheads="1"/>
          </p:cNvSpPr>
          <p:nvPr/>
        </p:nvSpPr>
        <p:spPr bwMode="auto">
          <a:xfrm>
            <a:off x="4817747" y="3889027"/>
            <a:ext cx="838200" cy="3714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H-bridge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AutoShape 1">
            <a:extLst>
              <a:ext uri="{FF2B5EF4-FFF2-40B4-BE49-F238E27FC236}">
                <a16:creationId xmlns:a16="http://schemas.microsoft.com/office/drawing/2014/main" id="{D5219E4A-9CC9-4EB2-8C4B-F30AC26FC225}"/>
              </a:ext>
            </a:extLst>
          </p:cNvPr>
          <p:cNvSpPr>
            <a:spLocks noChangeShapeType="1"/>
          </p:cNvSpPr>
          <p:nvPr/>
        </p:nvSpPr>
        <p:spPr bwMode="auto">
          <a:xfrm rot="5400000">
            <a:off x="4934392" y="4533802"/>
            <a:ext cx="495300" cy="0"/>
          </a:xfrm>
          <a:prstGeom prst="straightConnector1">
            <a:avLst/>
          </a:prstGeom>
          <a:noFill/>
          <a:ln w="9525">
            <a:solidFill>
              <a:srgbClr val="4A7EBB"/>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0">
            <a:extLst>
              <a:ext uri="{FF2B5EF4-FFF2-40B4-BE49-F238E27FC236}">
                <a16:creationId xmlns:a16="http://schemas.microsoft.com/office/drawing/2014/main" id="{593CD803-C5CE-4104-ABB9-1326F7C2ACA5}"/>
              </a:ext>
            </a:extLst>
          </p:cNvPr>
          <p:cNvSpPr>
            <a:spLocks noChangeArrowheads="1"/>
          </p:cNvSpPr>
          <p:nvPr/>
        </p:nvSpPr>
        <p:spPr bwMode="auto">
          <a:xfrm>
            <a:off x="4817747" y="2098072"/>
            <a:ext cx="838200" cy="6096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Traffic signals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1E2FDE9E-4625-4AD4-A863-743AE33314CA}"/>
              </a:ext>
            </a:extLst>
          </p:cNvPr>
          <p:cNvSpPr>
            <a:spLocks noChangeArrowheads="1"/>
          </p:cNvSpPr>
          <p:nvPr/>
        </p:nvSpPr>
        <p:spPr bwMode="auto">
          <a:xfrm>
            <a:off x="4808811" y="2997775"/>
            <a:ext cx="838200" cy="3714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Buzzer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AutoShape 5">
            <a:extLst>
              <a:ext uri="{FF2B5EF4-FFF2-40B4-BE49-F238E27FC236}">
                <a16:creationId xmlns:a16="http://schemas.microsoft.com/office/drawing/2014/main" id="{05DC897D-43AE-4611-B25C-62717EDDA2E1}"/>
              </a:ext>
            </a:extLst>
          </p:cNvPr>
          <p:cNvSpPr>
            <a:spLocks noChangeShapeType="1"/>
          </p:cNvSpPr>
          <p:nvPr/>
        </p:nvSpPr>
        <p:spPr bwMode="auto">
          <a:xfrm>
            <a:off x="4341497" y="3183512"/>
            <a:ext cx="476250" cy="0"/>
          </a:xfrm>
          <a:prstGeom prst="straightConnector1">
            <a:avLst/>
          </a:prstGeom>
          <a:noFill/>
          <a:ln w="9525">
            <a:solidFill>
              <a:srgbClr val="4A7EBB"/>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9">
            <a:extLst>
              <a:ext uri="{FF2B5EF4-FFF2-40B4-BE49-F238E27FC236}">
                <a16:creationId xmlns:a16="http://schemas.microsoft.com/office/drawing/2014/main" id="{10747A4F-0FDB-43B6-BB75-3EBE39FD6910}"/>
              </a:ext>
            </a:extLst>
          </p:cNvPr>
          <p:cNvSpPr>
            <a:spLocks noChangeShapeType="1"/>
          </p:cNvSpPr>
          <p:nvPr/>
        </p:nvSpPr>
        <p:spPr bwMode="auto">
          <a:xfrm>
            <a:off x="4319588" y="2402872"/>
            <a:ext cx="476250" cy="0"/>
          </a:xfrm>
          <a:prstGeom prst="straightConnector1">
            <a:avLst/>
          </a:prstGeom>
          <a:noFill/>
          <a:ln w="9525">
            <a:solidFill>
              <a:srgbClr val="4A7EBB"/>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Rectangle 14">
            <a:extLst>
              <a:ext uri="{FF2B5EF4-FFF2-40B4-BE49-F238E27FC236}">
                <a16:creationId xmlns:a16="http://schemas.microsoft.com/office/drawing/2014/main" id="{E8B2AC12-EC17-42AA-AE0D-6EC3F14D05D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Block Diagram:</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D086466C-3C76-4D87-9078-10D866530FD2}"/>
              </a:ext>
            </a:extLst>
          </p:cNvPr>
          <p:cNvSpPr>
            <a:spLocks noChangeArrowheads="1"/>
          </p:cNvSpPr>
          <p:nvPr/>
        </p:nvSpPr>
        <p:spPr bwMode="auto">
          <a:xfrm>
            <a:off x="0" y="6122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2ABE4C50-A252-4B77-AF68-8C6BAF45BB5B}"/>
              </a:ext>
            </a:extLst>
          </p:cNvPr>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943634"/>
                </a:solidFill>
                <a:effectLst/>
                <a:latin typeface="Times New Roman" panose="02020603050405020304" pitchFamily="18" charset="0"/>
                <a:cs typeface="Times New Roman" panose="02020603050405020304" pitchFamily="18" charset="0"/>
              </a:rPr>
              <a:t>     </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126ABE74-7F04-4F70-A3CD-F589DE070B88}"/>
              </a:ext>
            </a:extLst>
          </p:cNvPr>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04F6CE39-AAE5-4EB5-B0D3-BC97C483BE48}"/>
              </a:ext>
            </a:extLst>
          </p:cNvPr>
          <p:cNvSpPr>
            <a:spLocks noChangeArrowheads="1"/>
          </p:cNvSpPr>
          <p:nvPr/>
        </p:nvSpPr>
        <p:spPr bwMode="auto">
          <a:xfrm>
            <a:off x="496491" y="18421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94363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3">
            <a:extLst>
              <a:ext uri="{FF2B5EF4-FFF2-40B4-BE49-F238E27FC236}">
                <a16:creationId xmlns:a16="http://schemas.microsoft.com/office/drawing/2014/main" id="{1B95EBA7-06F1-453A-90F8-2645D892175A}"/>
              </a:ext>
            </a:extLst>
          </p:cNvPr>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5312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3" name="Content Placeholder 2"/>
          <p:cNvSpPr>
            <a:spLocks noGrp="1"/>
          </p:cNvSpPr>
          <p:nvPr>
            <p:ph idx="1"/>
          </p:nvPr>
        </p:nvSpPr>
        <p:spPr>
          <a:xfrm>
            <a:off x="381000" y="2286000"/>
            <a:ext cx="8229600" cy="4115392"/>
          </a:xfrm>
        </p:spPr>
        <p:txBody>
          <a:bodyPr/>
          <a:lstStyle/>
          <a:p>
            <a:r>
              <a:rPr lang="en-US" dirty="0">
                <a:latin typeface="Bookman Old Style" pitchFamily="18" charset="0"/>
              </a:rPr>
              <a:t>Ultrasonic sensor</a:t>
            </a:r>
          </a:p>
          <a:p>
            <a:r>
              <a:rPr lang="en-US" dirty="0">
                <a:latin typeface="Bookman Old Style" pitchFamily="18" charset="0"/>
              </a:rPr>
              <a:t>DC motor</a:t>
            </a:r>
          </a:p>
          <a:p>
            <a:r>
              <a:rPr lang="en-US" dirty="0">
                <a:latin typeface="Bookman Old Style" pitchFamily="18" charset="0"/>
              </a:rPr>
              <a:t>Traffic lights</a:t>
            </a:r>
          </a:p>
          <a:p>
            <a:r>
              <a:rPr lang="en-US" dirty="0">
                <a:latin typeface="Bookman Old Style" pitchFamily="18" charset="0"/>
              </a:rPr>
              <a:t>IOT </a:t>
            </a: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Bookman Old Style" pitchFamily="18" charset="0"/>
                <a:cs typeface="Times New Roman" panose="02020603050405020304" pitchFamily="18" charset="0"/>
              </a:rPr>
              <a:t>Modules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25123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0" name="Rectangle 5">
            <a:extLst>
              <a:ext uri="{FF2B5EF4-FFF2-40B4-BE49-F238E27FC236}">
                <a16:creationId xmlns:a16="http://schemas.microsoft.com/office/drawing/2014/main" id="{2F0D500D-A8BC-4885-87AD-BA457D3EB6BE}"/>
              </a:ext>
            </a:extLst>
          </p:cNvPr>
          <p:cNvSpPr>
            <a:spLocks noChangeArrowheads="1"/>
          </p:cNvSpPr>
          <p:nvPr/>
        </p:nvSpPr>
        <p:spPr bwMode="auto">
          <a:xfrm>
            <a:off x="1371600" y="2362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SCHEMATIC DIAGRAM:</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235" descr="Schimatic_schem">
            <a:extLst>
              <a:ext uri="{FF2B5EF4-FFF2-40B4-BE49-F238E27FC236}">
                <a16:creationId xmlns:a16="http://schemas.microsoft.com/office/drawing/2014/main" id="{F2E51788-222D-48DC-887C-17269CB4C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5943600" cy="35718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3364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AB8F63B1-E3E4-4EB5-A8F7-A5DC9F7F3AEE}"/>
              </a:ext>
            </a:extLst>
          </p:cNvPr>
          <p:cNvSpPr>
            <a:spLocks noChangeArrowheads="1"/>
          </p:cNvSpPr>
          <p:nvPr/>
        </p:nvSpPr>
        <p:spPr bwMode="auto">
          <a:xfrm>
            <a:off x="1355188" y="219091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 case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2">
            <a:extLst>
              <a:ext uri="{FF2B5EF4-FFF2-40B4-BE49-F238E27FC236}">
                <a16:creationId xmlns:a16="http://schemas.microsoft.com/office/drawing/2014/main" id="{D7065317-D762-4B50-952A-EB066B645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96569"/>
            <a:ext cx="5731412" cy="44822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2F6F050-C389-4176-A9F3-23FF4568B230}"/>
              </a:ext>
            </a:extLst>
          </p:cNvPr>
          <p:cNvSpPr>
            <a:spLocks noChangeArrowheads="1"/>
          </p:cNvSpPr>
          <p:nvPr/>
        </p:nvSpPr>
        <p:spPr bwMode="auto">
          <a:xfrm>
            <a:off x="1355188" y="7125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437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C2F6F050-C389-4176-A9F3-23FF4568B230}"/>
              </a:ext>
            </a:extLst>
          </p:cNvPr>
          <p:cNvSpPr>
            <a:spLocks noChangeArrowheads="1"/>
          </p:cNvSpPr>
          <p:nvPr/>
        </p:nvSpPr>
        <p:spPr bwMode="auto">
          <a:xfrm>
            <a:off x="1355188" y="7125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DD9B9F62-FB03-4C64-B6CF-EFDD63F099DE}"/>
              </a:ext>
            </a:extLst>
          </p:cNvPr>
          <p:cNvSpPr>
            <a:spLocks noChangeArrowheads="1"/>
          </p:cNvSpPr>
          <p:nvPr/>
        </p:nvSpPr>
        <p:spPr bwMode="auto">
          <a:xfrm>
            <a:off x="1219200" y="255060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Sequence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1" name="Picture 3">
            <a:extLst>
              <a:ext uri="{FF2B5EF4-FFF2-40B4-BE49-F238E27FC236}">
                <a16:creationId xmlns:a16="http://schemas.microsoft.com/office/drawing/2014/main" id="{7D9B6F76-45B6-4772-9A11-21FD09BC5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07802"/>
            <a:ext cx="5943600" cy="29146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9DF4028-B653-479E-8173-3D88766FABDE}"/>
              </a:ext>
            </a:extLst>
          </p:cNvPr>
          <p:cNvSpPr>
            <a:spLocks noChangeArrowheads="1"/>
          </p:cNvSpPr>
          <p:nvPr/>
        </p:nvSpPr>
        <p:spPr bwMode="auto">
          <a:xfrm>
            <a:off x="1219200" y="59224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6731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C2F6F050-C389-4176-A9F3-23FF4568B230}"/>
              </a:ext>
            </a:extLst>
          </p:cNvPr>
          <p:cNvSpPr>
            <a:spLocks noChangeArrowheads="1"/>
          </p:cNvSpPr>
          <p:nvPr/>
        </p:nvSpPr>
        <p:spPr bwMode="auto">
          <a:xfrm>
            <a:off x="1355188" y="7125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69DF4028-B653-479E-8173-3D88766FABDE}"/>
              </a:ext>
            </a:extLst>
          </p:cNvPr>
          <p:cNvSpPr>
            <a:spLocks noChangeArrowheads="1"/>
          </p:cNvSpPr>
          <p:nvPr/>
        </p:nvSpPr>
        <p:spPr bwMode="auto">
          <a:xfrm>
            <a:off x="1219200" y="59224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462EFA07-5867-48F7-82F1-F68B9E7F81DC}"/>
              </a:ext>
            </a:extLst>
          </p:cNvPr>
          <p:cNvSpPr>
            <a:spLocks noChangeArrowheads="1"/>
          </p:cNvSpPr>
          <p:nvPr/>
        </p:nvSpPr>
        <p:spPr bwMode="auto">
          <a:xfrm>
            <a:off x="457200" y="2215838"/>
            <a:ext cx="10727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Collaboration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4">
            <a:extLst>
              <a:ext uri="{FF2B5EF4-FFF2-40B4-BE49-F238E27FC236}">
                <a16:creationId xmlns:a16="http://schemas.microsoft.com/office/drawing/2014/main" id="{EDDD5575-3CC9-44C9-90B3-2FF235DB6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64702"/>
            <a:ext cx="5943600" cy="42100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D622A8F1-C358-4560-9B29-9CC7A3F3CC09}"/>
              </a:ext>
            </a:extLst>
          </p:cNvPr>
          <p:cNvSpPr>
            <a:spLocks noChangeArrowheads="1"/>
          </p:cNvSpPr>
          <p:nvPr/>
        </p:nvSpPr>
        <p:spPr bwMode="auto">
          <a:xfrm>
            <a:off x="1232095" y="661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7666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C2F6F050-C389-4176-A9F3-23FF4568B230}"/>
              </a:ext>
            </a:extLst>
          </p:cNvPr>
          <p:cNvSpPr>
            <a:spLocks noChangeArrowheads="1"/>
          </p:cNvSpPr>
          <p:nvPr/>
        </p:nvSpPr>
        <p:spPr bwMode="auto">
          <a:xfrm>
            <a:off x="1355188" y="7125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69DF4028-B653-479E-8173-3D88766FABDE}"/>
              </a:ext>
            </a:extLst>
          </p:cNvPr>
          <p:cNvSpPr>
            <a:spLocks noChangeArrowheads="1"/>
          </p:cNvSpPr>
          <p:nvPr/>
        </p:nvSpPr>
        <p:spPr bwMode="auto">
          <a:xfrm>
            <a:off x="1219200" y="59224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D622A8F1-C358-4560-9B29-9CC7A3F3CC09}"/>
              </a:ext>
            </a:extLst>
          </p:cNvPr>
          <p:cNvSpPr>
            <a:spLocks noChangeArrowheads="1"/>
          </p:cNvSpPr>
          <p:nvPr/>
        </p:nvSpPr>
        <p:spPr bwMode="auto">
          <a:xfrm>
            <a:off x="1232095" y="661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9D34CB29-59EA-4AB7-A22E-5229280439FD}"/>
              </a:ext>
            </a:extLst>
          </p:cNvPr>
          <p:cNvSpPr>
            <a:spLocks noChangeArrowheads="1"/>
          </p:cNvSpPr>
          <p:nvPr/>
        </p:nvSpPr>
        <p:spPr bwMode="auto">
          <a:xfrm>
            <a:off x="1219200" y="241820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State Chart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69" name="Picture 5">
            <a:extLst>
              <a:ext uri="{FF2B5EF4-FFF2-40B4-BE49-F238E27FC236}">
                <a16:creationId xmlns:a16="http://schemas.microsoft.com/office/drawing/2014/main" id="{7553D6E4-3EB4-4272-B772-7DF2E3663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2875402"/>
            <a:ext cx="6711305" cy="322658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A3A93043-5D01-4100-A1C1-EB71DA0A71EE}"/>
              </a:ext>
            </a:extLst>
          </p:cNvPr>
          <p:cNvSpPr>
            <a:spLocks noChangeArrowheads="1"/>
          </p:cNvSpPr>
          <p:nvPr/>
        </p:nvSpPr>
        <p:spPr bwMode="auto">
          <a:xfrm>
            <a:off x="1219200" y="57329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5531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C2F6F050-C389-4176-A9F3-23FF4568B230}"/>
              </a:ext>
            </a:extLst>
          </p:cNvPr>
          <p:cNvSpPr>
            <a:spLocks noChangeArrowheads="1"/>
          </p:cNvSpPr>
          <p:nvPr/>
        </p:nvSpPr>
        <p:spPr bwMode="auto">
          <a:xfrm>
            <a:off x="1355188" y="7125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69DF4028-B653-479E-8173-3D88766FABDE}"/>
              </a:ext>
            </a:extLst>
          </p:cNvPr>
          <p:cNvSpPr>
            <a:spLocks noChangeArrowheads="1"/>
          </p:cNvSpPr>
          <p:nvPr/>
        </p:nvSpPr>
        <p:spPr bwMode="auto">
          <a:xfrm>
            <a:off x="1219200" y="59224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D622A8F1-C358-4560-9B29-9CC7A3F3CC09}"/>
              </a:ext>
            </a:extLst>
          </p:cNvPr>
          <p:cNvSpPr>
            <a:spLocks noChangeArrowheads="1"/>
          </p:cNvSpPr>
          <p:nvPr/>
        </p:nvSpPr>
        <p:spPr bwMode="auto">
          <a:xfrm>
            <a:off x="1232095" y="661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A3A93043-5D01-4100-A1C1-EB71DA0A71EE}"/>
              </a:ext>
            </a:extLst>
          </p:cNvPr>
          <p:cNvSpPr>
            <a:spLocks noChangeArrowheads="1"/>
          </p:cNvSpPr>
          <p:nvPr/>
        </p:nvSpPr>
        <p:spPr bwMode="auto">
          <a:xfrm>
            <a:off x="1219200" y="57329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D803E65F-0924-448F-AB69-7DE281AA1B6B}"/>
              </a:ext>
            </a:extLst>
          </p:cNvPr>
          <p:cNvSpPr>
            <a:spLocks noChangeArrowheads="1"/>
          </p:cNvSpPr>
          <p:nvPr/>
        </p:nvSpPr>
        <p:spPr bwMode="auto">
          <a:xfrm>
            <a:off x="762000" y="25718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Active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6">
            <a:extLst>
              <a:ext uri="{FF2B5EF4-FFF2-40B4-BE49-F238E27FC236}">
                <a16:creationId xmlns:a16="http://schemas.microsoft.com/office/drawing/2014/main" id="{691AA335-80AA-4CB2-BA6C-1F3BDE6AC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70597"/>
            <a:ext cx="3915507" cy="46838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948519B0-DEB2-49EE-B12D-B38E2746CB3C}"/>
              </a:ext>
            </a:extLst>
          </p:cNvPr>
          <p:cNvSpPr>
            <a:spLocks noChangeArrowheads="1"/>
          </p:cNvSpPr>
          <p:nvPr/>
        </p:nvSpPr>
        <p:spPr bwMode="auto">
          <a:xfrm>
            <a:off x="1189892" y="68953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7277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C2F6F050-C389-4176-A9F3-23FF4568B230}"/>
              </a:ext>
            </a:extLst>
          </p:cNvPr>
          <p:cNvSpPr>
            <a:spLocks noChangeArrowheads="1"/>
          </p:cNvSpPr>
          <p:nvPr/>
        </p:nvSpPr>
        <p:spPr bwMode="auto">
          <a:xfrm>
            <a:off x="1355188" y="7125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69DF4028-B653-479E-8173-3D88766FABDE}"/>
              </a:ext>
            </a:extLst>
          </p:cNvPr>
          <p:cNvSpPr>
            <a:spLocks noChangeArrowheads="1"/>
          </p:cNvSpPr>
          <p:nvPr/>
        </p:nvSpPr>
        <p:spPr bwMode="auto">
          <a:xfrm>
            <a:off x="1219200" y="59224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D622A8F1-C358-4560-9B29-9CC7A3F3CC09}"/>
              </a:ext>
            </a:extLst>
          </p:cNvPr>
          <p:cNvSpPr>
            <a:spLocks noChangeArrowheads="1"/>
          </p:cNvSpPr>
          <p:nvPr/>
        </p:nvSpPr>
        <p:spPr bwMode="auto">
          <a:xfrm>
            <a:off x="1232095" y="661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A3A93043-5D01-4100-A1C1-EB71DA0A71EE}"/>
              </a:ext>
            </a:extLst>
          </p:cNvPr>
          <p:cNvSpPr>
            <a:spLocks noChangeArrowheads="1"/>
          </p:cNvSpPr>
          <p:nvPr/>
        </p:nvSpPr>
        <p:spPr bwMode="auto">
          <a:xfrm>
            <a:off x="1219200" y="57329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3">
            <a:extLst>
              <a:ext uri="{FF2B5EF4-FFF2-40B4-BE49-F238E27FC236}">
                <a16:creationId xmlns:a16="http://schemas.microsoft.com/office/drawing/2014/main" id="{948519B0-DEB2-49EE-B12D-B38E2746CB3C}"/>
              </a:ext>
            </a:extLst>
          </p:cNvPr>
          <p:cNvSpPr>
            <a:spLocks noChangeArrowheads="1"/>
          </p:cNvSpPr>
          <p:nvPr/>
        </p:nvSpPr>
        <p:spPr bwMode="auto">
          <a:xfrm>
            <a:off x="1189892" y="68953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B12A002E-63A1-4F39-A01D-5B2C0D5230C9}"/>
              </a:ext>
            </a:extLst>
          </p:cNvPr>
          <p:cNvSpPr>
            <a:spLocks noChangeArrowheads="1"/>
          </p:cNvSpPr>
          <p:nvPr/>
        </p:nvSpPr>
        <p:spPr bwMode="auto">
          <a:xfrm>
            <a:off x="1327053" y="244501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Component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7" name="Picture 7">
            <a:extLst>
              <a:ext uri="{FF2B5EF4-FFF2-40B4-BE49-F238E27FC236}">
                <a16:creationId xmlns:a16="http://schemas.microsoft.com/office/drawing/2014/main" id="{4FFA2921-E7A9-401F-A206-2A3B46ACF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052" y="2902220"/>
            <a:ext cx="7651951" cy="319979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A6290672-AD49-4DE2-8112-2050EF6A4149}"/>
              </a:ext>
            </a:extLst>
          </p:cNvPr>
          <p:cNvSpPr>
            <a:spLocks noChangeArrowheads="1"/>
          </p:cNvSpPr>
          <p:nvPr/>
        </p:nvSpPr>
        <p:spPr bwMode="auto">
          <a:xfrm>
            <a:off x="1327053" y="56930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7733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6">
            <a:extLst>
              <a:ext uri="{FF2B5EF4-FFF2-40B4-BE49-F238E27FC236}">
                <a16:creationId xmlns:a16="http://schemas.microsoft.com/office/drawing/2014/main" id="{0CC0B479-A8F9-4958-B7F8-2AD929624026}"/>
              </a:ext>
            </a:extLst>
          </p:cNvPr>
          <p:cNvSpPr>
            <a:spLocks noChangeArrowheads="1"/>
          </p:cNvSpPr>
          <p:nvPr/>
        </p:nvSpPr>
        <p:spPr bwMode="auto">
          <a:xfrm>
            <a:off x="1371600" y="639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C2F6F050-C389-4176-A9F3-23FF4568B230}"/>
              </a:ext>
            </a:extLst>
          </p:cNvPr>
          <p:cNvSpPr>
            <a:spLocks noChangeArrowheads="1"/>
          </p:cNvSpPr>
          <p:nvPr/>
        </p:nvSpPr>
        <p:spPr bwMode="auto">
          <a:xfrm>
            <a:off x="1355188" y="7125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69DF4028-B653-479E-8173-3D88766FABDE}"/>
              </a:ext>
            </a:extLst>
          </p:cNvPr>
          <p:cNvSpPr>
            <a:spLocks noChangeArrowheads="1"/>
          </p:cNvSpPr>
          <p:nvPr/>
        </p:nvSpPr>
        <p:spPr bwMode="auto">
          <a:xfrm>
            <a:off x="1219200" y="59224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D622A8F1-C358-4560-9B29-9CC7A3F3CC09}"/>
              </a:ext>
            </a:extLst>
          </p:cNvPr>
          <p:cNvSpPr>
            <a:spLocks noChangeArrowheads="1"/>
          </p:cNvSpPr>
          <p:nvPr/>
        </p:nvSpPr>
        <p:spPr bwMode="auto">
          <a:xfrm>
            <a:off x="1232095" y="661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A3A93043-5D01-4100-A1C1-EB71DA0A71EE}"/>
              </a:ext>
            </a:extLst>
          </p:cNvPr>
          <p:cNvSpPr>
            <a:spLocks noChangeArrowheads="1"/>
          </p:cNvSpPr>
          <p:nvPr/>
        </p:nvSpPr>
        <p:spPr bwMode="auto">
          <a:xfrm>
            <a:off x="1219200" y="57329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3">
            <a:extLst>
              <a:ext uri="{FF2B5EF4-FFF2-40B4-BE49-F238E27FC236}">
                <a16:creationId xmlns:a16="http://schemas.microsoft.com/office/drawing/2014/main" id="{948519B0-DEB2-49EE-B12D-B38E2746CB3C}"/>
              </a:ext>
            </a:extLst>
          </p:cNvPr>
          <p:cNvSpPr>
            <a:spLocks noChangeArrowheads="1"/>
          </p:cNvSpPr>
          <p:nvPr/>
        </p:nvSpPr>
        <p:spPr bwMode="auto">
          <a:xfrm>
            <a:off x="1189892" y="68953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3">
            <a:extLst>
              <a:ext uri="{FF2B5EF4-FFF2-40B4-BE49-F238E27FC236}">
                <a16:creationId xmlns:a16="http://schemas.microsoft.com/office/drawing/2014/main" id="{A6290672-AD49-4DE2-8112-2050EF6A4149}"/>
              </a:ext>
            </a:extLst>
          </p:cNvPr>
          <p:cNvSpPr>
            <a:spLocks noChangeArrowheads="1"/>
          </p:cNvSpPr>
          <p:nvPr/>
        </p:nvSpPr>
        <p:spPr bwMode="auto">
          <a:xfrm>
            <a:off x="1327053" y="56930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3A261454-9542-407D-995A-7215C045E6F1}"/>
              </a:ext>
            </a:extLst>
          </p:cNvPr>
          <p:cNvSpPr>
            <a:spLocks noChangeArrowheads="1"/>
          </p:cNvSpPr>
          <p:nvPr/>
        </p:nvSpPr>
        <p:spPr bwMode="auto">
          <a:xfrm>
            <a:off x="2514600" y="27799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Deployment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1" name="Picture 8">
            <a:extLst>
              <a:ext uri="{FF2B5EF4-FFF2-40B4-BE49-F238E27FC236}">
                <a16:creationId xmlns:a16="http://schemas.microsoft.com/office/drawing/2014/main" id="{B4E91388-0C7F-49CF-954D-5A02F5C8F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37136"/>
            <a:ext cx="3810000" cy="24955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29A839FC-DD0B-4C8D-A5C5-D8CB2F5149BF}"/>
              </a:ext>
            </a:extLst>
          </p:cNvPr>
          <p:cNvSpPr>
            <a:spLocks noChangeArrowheads="1"/>
          </p:cNvSpPr>
          <p:nvPr/>
        </p:nvSpPr>
        <p:spPr bwMode="auto">
          <a:xfrm>
            <a:off x="2514600" y="57326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197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0"/>
            <a:ext cx="4343400" cy="20574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20573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342900" y="2209800"/>
            <a:ext cx="8542930" cy="42672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800" dirty="0">
              <a:latin typeface="Bookman Old Style" pitchFamily="18" charset="0"/>
            </a:endParaRPr>
          </a:p>
          <a:p>
            <a:r>
              <a:rPr lang="en-US" sz="2800" dirty="0">
                <a:latin typeface="Bookman Old Style" panose="02050604050505020204" pitchFamily="18" charset="0"/>
              </a:rPr>
              <a:t>Road Divider is generically used for dividing the Road for ongoing and incoming traffic. </a:t>
            </a:r>
          </a:p>
          <a:p>
            <a:r>
              <a:rPr lang="en-US" sz="2800" dirty="0">
                <a:latin typeface="Bookman Old Style" panose="02050604050505020204" pitchFamily="18" charset="0"/>
              </a:rPr>
              <a:t>This helps keeping the flow of traffic efficient manner. </a:t>
            </a:r>
          </a:p>
          <a:p>
            <a:r>
              <a:rPr lang="en-US" sz="2800" dirty="0">
                <a:latin typeface="Bookman Old Style" panose="02050604050505020204" pitchFamily="18" charset="0"/>
              </a:rPr>
              <a:t>Generally there is equal number of lanes for both ongoing and incoming traffic.</a:t>
            </a:r>
            <a:r>
              <a:rPr lang="en-GB" sz="2800" dirty="0">
                <a:latin typeface="Bookman Old Style" panose="02050604050505020204" pitchFamily="18" charset="0"/>
              </a:rPr>
              <a:t> </a:t>
            </a:r>
            <a:endParaRPr lang="en-US" sz="2800" dirty="0">
              <a:latin typeface="Bookman Old Style" pitchFamily="18" charset="0"/>
              <a:cs typeface="Times New Roman" pitchFamily="18" charset="0"/>
            </a:endParaRPr>
          </a:p>
          <a:p>
            <a:pPr marL="0" indent="0">
              <a:buNone/>
            </a:pPr>
            <a:r>
              <a:rPr lang="en-GB" sz="2800" dirty="0"/>
              <a:t> </a:t>
            </a:r>
            <a:endParaRPr lang="en-US" sz="2800" dirty="0">
              <a:latin typeface="Bookman Old Style" pitchFamily="18" charset="0"/>
              <a:cs typeface="Times New Roman" pitchFamily="18" charset="0"/>
            </a:endParaRPr>
          </a:p>
        </p:txBody>
      </p:sp>
    </p:spTree>
    <p:extLst>
      <p:ext uri="{BB962C8B-B14F-4D97-AF65-F5344CB8AC3E}">
        <p14:creationId xmlns:p14="http://schemas.microsoft.com/office/powerpoint/2010/main" val="3383361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Bookman Old Style" pitchFamily="18" charset="0"/>
                <a:cs typeface="Times New Roman" pitchFamily="18" charset="0"/>
              </a:rPr>
              <a:t>References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295406" y="2307372"/>
            <a:ext cx="8523228" cy="4169628"/>
          </a:xfrm>
        </p:spPr>
        <p:txBody>
          <a:bodyPr/>
          <a:lstStyle/>
          <a:p>
            <a:pPr algn="just">
              <a:spcBef>
                <a:spcPts val="0"/>
              </a:spcBef>
            </a:pPr>
            <a:r>
              <a:rPr lang="en-US" sz="2000" dirty="0">
                <a:latin typeface="Bookman Old Style" pitchFamily="18" charset="0"/>
                <a:cs typeface="Times New Roman" pitchFamily="18" charset="0"/>
              </a:rPr>
              <a:t>K.Vidhya, A.Bazila Banu, Density Based Traffic Signal System", Volume 3,  Special Issue 3, March 2014</a:t>
            </a:r>
          </a:p>
          <a:p>
            <a:pPr algn="just">
              <a:spcBef>
                <a:spcPts val="0"/>
              </a:spcBef>
            </a:pPr>
            <a:r>
              <a:rPr lang="en-US" sz="2000" dirty="0">
                <a:latin typeface="Bookman Old Style" pitchFamily="18" charset="0"/>
                <a:cs typeface="Times New Roman" pitchFamily="18" charset="0"/>
              </a:rPr>
              <a:t>Priyanka Khanke, Prof. P. S. Kulkarni , "A Technique on Road Tranc Analysis  using Image Processing", Vol. 3 Issue 2, February 2014</a:t>
            </a:r>
          </a:p>
          <a:p>
            <a:pPr algn="just">
              <a:spcBef>
                <a:spcPts val="0"/>
              </a:spcBef>
            </a:pPr>
            <a:r>
              <a:rPr lang="en-US" sz="2000" dirty="0">
                <a:latin typeface="Bookman Old Style" pitchFamily="18" charset="0"/>
                <a:cs typeface="Times New Roman" pitchFamily="18" charset="0"/>
              </a:rPr>
              <a:t>Rajeshwari Sundar, Santhoshs Hebbar, and Varaprasad Golla, Implementing  intelligent Traffic Control System for Congestion Control, Ambulance Clearance,  and Stolen Vehicle Detection" IEEE Sensors Journal, Vol. 15, No. 2, February  2015</a:t>
            </a:r>
          </a:p>
          <a:p>
            <a:pPr algn="just">
              <a:spcBef>
                <a:spcPts val="0"/>
              </a:spcBef>
            </a:pPr>
            <a:r>
              <a:rPr lang="en-US" sz="2000" dirty="0">
                <a:latin typeface="Bookman Old Style" pitchFamily="18" charset="0"/>
                <a:cs typeface="Times New Roman" pitchFamily="18" charset="0"/>
              </a:rPr>
              <a:t>Ms.Pallavi Choudekar, Ms.Sayanti Banerjee , Prof.M.K.Muju, Real Time Traffic   Light Control Using Image Processing" Vol. 2, No. March</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b="1"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253862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Bookman Old Style" pitchFamily="18" charset="0"/>
                <a:cs typeface="Times New Roman" pitchFamily="18" charset="0"/>
              </a:rPr>
              <a:t>References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1364440"/>
            <a:ext cx="8437634" cy="4045761"/>
          </a:xfrm>
        </p:spPr>
        <p:txBody>
          <a:bodyPr/>
          <a:lstStyle/>
          <a:p>
            <a:pPr algn="just">
              <a:spcBef>
                <a:spcPts val="0"/>
              </a:spcBef>
            </a:pPr>
            <a:endParaRPr lang="en-US" sz="2000" dirty="0">
              <a:latin typeface="Bookman Old Style" pitchFamily="18" charset="0"/>
              <a:cs typeface="Times New Roman" pitchFamily="18" charset="0"/>
            </a:endParaRPr>
          </a:p>
          <a:p>
            <a:pPr algn="just">
              <a:spcBef>
                <a:spcPts val="0"/>
              </a:spcBef>
            </a:pPr>
            <a:endParaRPr lang="en-US" sz="2000" dirty="0">
              <a:latin typeface="Bookman Old Style" pitchFamily="18" charset="0"/>
              <a:cs typeface="Times New Roman" pitchFamily="18" charset="0"/>
            </a:endParaRPr>
          </a:p>
          <a:p>
            <a:pPr algn="just">
              <a:spcBef>
                <a:spcPts val="0"/>
              </a:spcBef>
            </a:pPr>
            <a:endParaRPr lang="en-US" sz="2000" dirty="0">
              <a:latin typeface="Bookman Old Style" pitchFamily="18" charset="0"/>
              <a:cs typeface="Times New Roman" pitchFamily="18" charset="0"/>
            </a:endParaRPr>
          </a:p>
          <a:p>
            <a:pPr algn="just">
              <a:spcBef>
                <a:spcPts val="0"/>
              </a:spcBef>
            </a:pPr>
            <a:r>
              <a:rPr lang="en-US" sz="2000" dirty="0">
                <a:latin typeface="Bookman Old Style" pitchFamily="18" charset="0"/>
                <a:cs typeface="Times New Roman" pitchFamily="18" charset="0"/>
              </a:rPr>
              <a:t>S.Lokesh, “An Adaptive Traffic Control System Using Raspberry PI”,   International journal of engineering sciences &amp; research Technology,   IEEE  conference June 2014, pp 831-83</a:t>
            </a:r>
          </a:p>
          <a:p>
            <a:pPr algn="just">
              <a:spcBef>
                <a:spcPts val="0"/>
              </a:spcBef>
            </a:pPr>
            <a:r>
              <a:rPr lang="en-US" sz="2000" dirty="0">
                <a:latin typeface="Bookman Old Style" pitchFamily="18" charset="0"/>
                <a:cs typeface="Times New Roman" pitchFamily="18" charset="0"/>
              </a:rPr>
              <a:t>Shabbir Bhusari, “Traffic control system using Raspberry-pi”, Global Journal of Advanced Engineering Technologies ISSN (Online), Volume 4, Issue 4- 2015, pp  413-415.MARCH 2015</a:t>
            </a:r>
          </a:p>
          <a:p>
            <a:pPr algn="just">
              <a:spcBef>
                <a:spcPts val="0"/>
              </a:spcBef>
            </a:pPr>
            <a:r>
              <a:rPr lang="en-US" sz="2000" dirty="0">
                <a:latin typeface="Bookman Old Style" pitchFamily="18" charset="0"/>
                <a:cs typeface="Times New Roman" pitchFamily="18" charset="0"/>
              </a:rPr>
              <a:t>Soufiene Djahel, “Reducing Emergency Services Response Time in Smart Cities: An Advanced Adaptive and Fuzzy Approach”, IEEE 2015, pp 978- 986</a:t>
            </a:r>
          </a:p>
          <a:p>
            <a:pPr algn="just">
              <a:spcBef>
                <a:spcPts val="0"/>
              </a:spcBef>
            </a:pPr>
            <a:r>
              <a:rPr lang="en-US" sz="2000" dirty="0">
                <a:latin typeface="Bookman Old Style" pitchFamily="18" charset="0"/>
                <a:cs typeface="Times New Roman" pitchFamily="18" charset="0"/>
              </a:rPr>
              <a:t>George Kiokes, “Development of an Integrated Wireless Communication  System for Connecting Electric Vehicles to the Power Grid”, IEEE conf.   2015, pp 296-301</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b="1"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074477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6" name="TextBox 5"/>
          <p:cNvSpPr txBox="1"/>
          <p:nvPr/>
        </p:nvSpPr>
        <p:spPr>
          <a:xfrm>
            <a:off x="0" y="3100388"/>
            <a:ext cx="9144000" cy="862012"/>
          </a:xfrm>
          <a:prstGeom prst="rect">
            <a:avLst/>
          </a:prstGeom>
          <a:solidFill>
            <a:srgbClr val="FFFFCC"/>
          </a:solidFill>
        </p:spPr>
        <p:txBody>
          <a:bodyPr wrap="square">
            <a:spAutoFit/>
          </a:bodyPr>
          <a:lstStyle/>
          <a:p>
            <a:pPr algn="ctr" fontAlgn="auto">
              <a:spcBef>
                <a:spcPts val="0"/>
              </a:spcBef>
              <a:spcAft>
                <a:spcPts val="0"/>
              </a:spcAft>
              <a:defRPr/>
            </a:pPr>
            <a:endParaRPr lang="en-IN" sz="5000" dirty="0">
              <a:solidFill>
                <a:schemeClr val="accent2">
                  <a:lumMod val="75000"/>
                </a:schemeClr>
              </a:solidFill>
              <a:latin typeface="Bookman Old Style" pitchFamily="18" charset="0"/>
              <a:cs typeface="Times New Roman"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headEnd/>
            <a:tailEnd/>
          </a:ln>
        </p:spPr>
        <p:txBody>
          <a:bodyPr wrap="square">
            <a:spAutoFit/>
          </a:bodyPr>
          <a:lstStyle/>
          <a:p>
            <a:r>
              <a:rPr lang="en-US" sz="10000">
                <a:latin typeface="Bookman Old Style" pitchFamily="18" charset="0"/>
                <a:cs typeface="Times New Roman" pitchFamily="18" charset="0"/>
              </a:rPr>
              <a:t>?</a:t>
            </a:r>
          </a:p>
        </p:txBody>
      </p:sp>
      <p:sp>
        <p:nvSpPr>
          <p:cNvPr id="10246" name="TextBox 1"/>
          <p:cNvSpPr txBox="1">
            <a:spLocks noChangeArrowheads="1"/>
          </p:cNvSpPr>
          <p:nvPr/>
        </p:nvSpPr>
        <p:spPr bwMode="auto">
          <a:xfrm>
            <a:off x="2209800" y="123825"/>
            <a:ext cx="5410200" cy="1400383"/>
          </a:xfrm>
          <a:prstGeom prst="rect">
            <a:avLst/>
          </a:prstGeom>
          <a:noFill/>
          <a:ln w="9525">
            <a:noFill/>
            <a:miter lim="800000"/>
            <a:headEnd/>
            <a:tailEnd/>
          </a:ln>
        </p:spPr>
        <p:txBody>
          <a:bodyPr wrap="square">
            <a:spAutoFit/>
          </a:bodyPr>
          <a:lstStyle/>
          <a:p>
            <a:r>
              <a:rPr lang="en-US" sz="8500" dirty="0">
                <a:latin typeface="Bookman Old Style"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Bookman Old Style" pitchFamily="18"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Bookman Old Style" pitchFamily="18" charset="0"/>
                <a:cs typeface="Times New Roman" pitchFamily="18" charset="0"/>
              </a:rPr>
              <a:t>Introduction</a:t>
            </a:r>
            <a:endParaRPr lang="en-GB" sz="3600" dirty="0">
              <a:solidFill>
                <a:schemeClr val="tx2">
                  <a:lumMod val="75000"/>
                </a:schemeClr>
              </a:solidFill>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marL="0" indent="0" algn="just">
              <a:buNone/>
            </a:pPr>
            <a:endParaRPr lang="en-US" sz="2800" dirty="0"/>
          </a:p>
          <a:p>
            <a:r>
              <a:rPr lang="en-US" sz="2800" dirty="0">
                <a:latin typeface="Bookman Old Style" panose="02050604050505020204" pitchFamily="18" charset="0"/>
              </a:rPr>
              <a:t>In any city, there is industrial area or shopping area where the traffic generally flows in one direction in the morning or evening.</a:t>
            </a:r>
          </a:p>
          <a:p>
            <a:r>
              <a:rPr lang="en-US" sz="2800" dirty="0">
                <a:latin typeface="Bookman Old Style" panose="02050604050505020204" pitchFamily="18" charset="0"/>
              </a:rPr>
              <a:t> The other side of Road divider is mostly either empty or very under utilized. </a:t>
            </a:r>
            <a:endParaRPr lang="en-US" sz="2800" dirty="0">
              <a:latin typeface="Bookman Old Style"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Bookman Old Style" pitchFamily="18" charset="0"/>
                <a:cs typeface="Times New Roman" pitchFamily="18" charset="0"/>
              </a:rPr>
              <a:t>Introduction</a:t>
            </a:r>
            <a:endParaRPr lang="en-GB" sz="3600" dirty="0">
              <a:solidFill>
                <a:schemeClr val="tx2">
                  <a:lumMod val="75000"/>
                </a:schemeClr>
              </a:solidFill>
              <a:latin typeface="Bookman Old Style" pitchFamily="18" charset="0"/>
              <a:cs typeface="Times New Roman" pitchFamily="18" charset="0"/>
            </a:endParaRPr>
          </a:p>
        </p:txBody>
      </p:sp>
      <p:sp>
        <p:nvSpPr>
          <p:cNvPr id="3" name="Content Placeholder 2"/>
          <p:cNvSpPr>
            <a:spLocks noGrp="1"/>
          </p:cNvSpPr>
          <p:nvPr>
            <p:ph idx="1"/>
          </p:nvPr>
        </p:nvSpPr>
        <p:spPr>
          <a:xfrm>
            <a:off x="304800" y="2133601"/>
            <a:ext cx="8581030" cy="3809999"/>
          </a:xfrm>
        </p:spPr>
        <p:txBody>
          <a:bodyPr/>
          <a:lstStyle/>
          <a:p>
            <a:r>
              <a:rPr lang="en-US" sz="2800" dirty="0">
                <a:latin typeface="Bookman Old Style" panose="02050604050505020204" pitchFamily="18" charset="0"/>
              </a:rPr>
              <a:t>This is true for peak morning and evening hours. This results in loss of time for the car owners, traffic jams as well as under utilization of available resources</a:t>
            </a:r>
            <a:r>
              <a:rPr lang="en-US" sz="2800" i="1" dirty="0">
                <a:latin typeface="Bookman Old Style" panose="02050604050505020204" pitchFamily="18" charset="0"/>
              </a:rPr>
              <a:t>.</a:t>
            </a:r>
            <a:r>
              <a:rPr lang="en-GB" sz="2800" dirty="0">
                <a:latin typeface="Bookman Old Style" pitchFamily="18" charset="0"/>
              </a:rPr>
              <a:t> </a:t>
            </a:r>
          </a:p>
          <a:p>
            <a:r>
              <a:rPr lang="en-US" sz="2800" dirty="0">
                <a:latin typeface="Bookman Old Style" panose="02050604050505020204" pitchFamily="18" charset="0"/>
              </a:rPr>
              <a:t>An Automated road divider can provide a solution to the above mentioned problem effectively. Here Low, Medium and High density of traffic value will be posted on IOT server as a graph.</a:t>
            </a:r>
          </a:p>
          <a:p>
            <a:endParaRPr lang="en-US" sz="2800" dirty="0">
              <a:latin typeface="Bookman Old Style" panose="02050604050505020204" pitchFamily="18" charset="0"/>
            </a:endParaRPr>
          </a:p>
          <a:p>
            <a:endParaRPr lang="en-US" sz="2800" dirty="0">
              <a:latin typeface="Bookman Old Style" pitchFamily="18" charset="0"/>
              <a:cs typeface="Times New Roman" pitchFamily="18" charset="0"/>
            </a:endParaRPr>
          </a:p>
          <a:p>
            <a:endParaRPr lang="en-US" sz="2800" b="1" dirty="0">
              <a:latin typeface="Bookman Old Style" pitchFamily="18" charset="0"/>
              <a:cs typeface="Times New Roman" pitchFamily="18" charset="0"/>
            </a:endParaRPr>
          </a:p>
        </p:txBody>
      </p:sp>
    </p:spTree>
    <p:extLst>
      <p:ext uri="{BB962C8B-B14F-4D97-AF65-F5344CB8AC3E}">
        <p14:creationId xmlns:p14="http://schemas.microsoft.com/office/powerpoint/2010/main" val="264002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Bookman Old Style" pitchFamily="18" charset="0"/>
                <a:cs typeface="Times New Roman" pitchFamily="18" charset="0"/>
              </a:rPr>
              <a:t>Introduction</a:t>
            </a:r>
            <a:endParaRPr lang="en-GB" sz="3600" dirty="0">
              <a:solidFill>
                <a:schemeClr val="tx2">
                  <a:lumMod val="75000"/>
                </a:schemeClr>
              </a:solidFill>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marL="0" indent="0">
              <a:buNone/>
            </a:pPr>
            <a:endParaRPr lang="en-US" sz="2800" dirty="0"/>
          </a:p>
          <a:p>
            <a:r>
              <a:rPr lang="en-GB" sz="2800" dirty="0">
                <a:latin typeface="Bookman Old Style" pitchFamily="18" charset="0"/>
              </a:rPr>
              <a:t>The domain is Embedded Systems.</a:t>
            </a:r>
          </a:p>
          <a:p>
            <a:r>
              <a:rPr lang="en-GB" sz="2800" dirty="0">
                <a:latin typeface="Bookman Old Style" pitchFamily="18" charset="0"/>
              </a:rPr>
              <a:t>The controller used is </a:t>
            </a:r>
            <a:r>
              <a:rPr lang="en-US" sz="2800" dirty="0">
                <a:latin typeface="Bookman Old Style" panose="02050604050505020204" pitchFamily="18" charset="0"/>
              </a:rPr>
              <a:t>ATMEGA-328 and the crystal is of 16MHz.</a:t>
            </a:r>
          </a:p>
          <a:p>
            <a:r>
              <a:rPr lang="en-US" sz="2800" dirty="0">
                <a:latin typeface="Bookman Old Style" panose="02050604050505020204" pitchFamily="18" charset="0"/>
              </a:rPr>
              <a:t>We also used DC motor and Ultra Sonic Sensors in our project.</a:t>
            </a:r>
          </a:p>
        </p:txBody>
      </p:sp>
    </p:spTree>
    <p:extLst>
      <p:ext uri="{BB962C8B-B14F-4D97-AF65-F5344CB8AC3E}">
        <p14:creationId xmlns:p14="http://schemas.microsoft.com/office/powerpoint/2010/main" val="319013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152400" y="1278562"/>
            <a:ext cx="4795838" cy="646331"/>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Bookman Old Style" pitchFamily="18" charset="0"/>
                <a:cs typeface="Times New Roman" pitchFamily="18" charset="0"/>
              </a:rPr>
              <a:t>Existing System</a:t>
            </a:r>
            <a:endParaRPr lang="en-GB" sz="3600" dirty="0">
              <a:solidFill>
                <a:schemeClr val="tx2">
                  <a:lumMod val="75000"/>
                </a:schemeClr>
              </a:solidFill>
              <a:latin typeface="Bookman Old Style" pitchFamily="18" charset="0"/>
              <a:cs typeface="Times New Roman"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295406" y="2307372"/>
            <a:ext cx="8523228" cy="4169628"/>
          </a:xfrm>
        </p:spPr>
        <p:txBody>
          <a:bodyPr/>
          <a:lstStyle/>
          <a:p>
            <a:pPr algn="just">
              <a:spcBef>
                <a:spcPts val="0"/>
              </a:spcBef>
            </a:pPr>
            <a:r>
              <a:rPr lang="en-US" sz="2800" dirty="0">
                <a:latin typeface="Bookman Old Style" panose="02050604050505020204" pitchFamily="18" charset="0"/>
              </a:rPr>
              <a:t>The problem with Static Road Dividers is that the number of lanes on either side of the road is fixed. </a:t>
            </a:r>
          </a:p>
          <a:p>
            <a:pPr algn="just">
              <a:spcBef>
                <a:spcPts val="0"/>
              </a:spcBef>
            </a:pPr>
            <a:r>
              <a:rPr lang="en-US" sz="2800" dirty="0">
                <a:latin typeface="Bookman Old Style" panose="02050604050505020204" pitchFamily="18" charset="0"/>
              </a:rPr>
              <a:t>Since the resources are limited and population as well as number of cars per family is increasing, there is significant increase in number of cars on roads. This calls for better utilization of existing resources like number of lanes available.</a:t>
            </a:r>
            <a:endParaRPr lang="en-US" sz="2800" dirty="0">
              <a:latin typeface="Bookman Old Style" pitchFamily="18" charset="0"/>
              <a:cs typeface="Times New Roman" pitchFamily="18" charset="0"/>
            </a:endParaRPr>
          </a:p>
          <a:p>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b="1" dirty="0">
                <a:solidFill>
                  <a:schemeClr val="tx2">
                    <a:lumMod val="75000"/>
                  </a:schemeClr>
                </a:solidFill>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295406" y="2438400"/>
            <a:ext cx="8523228" cy="4038600"/>
          </a:xfrm>
        </p:spPr>
        <p:txBody>
          <a:bodyPr/>
          <a:lstStyle/>
          <a:p>
            <a:pPr algn="just">
              <a:spcBef>
                <a:spcPts val="0"/>
              </a:spcBef>
            </a:pPr>
            <a:r>
              <a:rPr lang="en-US" sz="2800" dirty="0">
                <a:latin typeface="Bookman Old Style" panose="02050604050505020204" pitchFamily="18" charset="0"/>
              </a:rPr>
              <a:t>Our aim is to formulate a mechanism of automated road divider that can shift lanes, so that we can have number of lanes in the direction of the rush. </a:t>
            </a:r>
          </a:p>
          <a:p>
            <a:pPr algn="just">
              <a:spcBef>
                <a:spcPts val="0"/>
              </a:spcBef>
            </a:pPr>
            <a:r>
              <a:rPr lang="en-US" sz="2800" dirty="0">
                <a:latin typeface="Bookman Old Style" panose="02050604050505020204" pitchFamily="18" charset="0"/>
              </a:rPr>
              <a:t>The cumulative impact of the time and fuel that can be saved by adding even one extra lane to the direction of the rush will be significant. </a:t>
            </a:r>
            <a:endParaRPr lang="en-US" sz="2800" dirty="0">
              <a:latin typeface="Bookman Old Style" pitchFamily="18" charset="0"/>
              <a:cs typeface="Times New Roman" pitchFamily="18" charset="0"/>
            </a:endParaRPr>
          </a:p>
          <a:p>
            <a:endParaRPr lang="en-US" dirty="0">
              <a:latin typeface="Bookman Old Style" pitchFamily="18" charset="0"/>
            </a:endParaRPr>
          </a:p>
        </p:txBody>
      </p:sp>
      <p:sp>
        <p:nvSpPr>
          <p:cNvPr id="13" name="Rectangle 12"/>
          <p:cNvSpPr/>
          <p:nvPr/>
        </p:nvSpPr>
        <p:spPr>
          <a:xfrm>
            <a:off x="4795838" y="-14785"/>
            <a:ext cx="4343400" cy="1919785"/>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5122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b="1" dirty="0">
                <a:solidFill>
                  <a:schemeClr val="tx2">
                    <a:lumMod val="75000"/>
                  </a:schemeClr>
                </a:solidFill>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295406" y="2819400"/>
            <a:ext cx="8523228" cy="3657600"/>
          </a:xfrm>
        </p:spPr>
        <p:txBody>
          <a:bodyPr/>
          <a:lstStyle/>
          <a:p>
            <a:pPr algn="just">
              <a:spcBef>
                <a:spcPts val="0"/>
              </a:spcBef>
            </a:pPr>
            <a:r>
              <a:rPr lang="en-US" sz="2800" dirty="0">
                <a:latin typeface="Bookman Old Style" panose="02050604050505020204" pitchFamily="18" charset="0"/>
              </a:rPr>
              <a:t>With the smarter planet application proposed below, we will also eliminate the dependency on manual intervention and manual traffic coordination so that we can have a smarter traffic all over the city.</a:t>
            </a:r>
            <a:endParaRPr lang="en-US" sz="2800" dirty="0">
              <a:latin typeface="Bookman Old Style" pitchFamily="18" charset="0"/>
              <a:cs typeface="Times New Roman" pitchFamily="18" charset="0"/>
            </a:endParaRPr>
          </a:p>
          <a:p>
            <a:endParaRPr lang="en-US" dirty="0">
              <a:latin typeface="Bookman Old Style" pitchFamily="18" charset="0"/>
            </a:endParaRPr>
          </a:p>
        </p:txBody>
      </p:sp>
      <p:sp>
        <p:nvSpPr>
          <p:cNvPr id="13" name="Rectangle 12"/>
          <p:cNvSpPr/>
          <p:nvPr/>
        </p:nvSpPr>
        <p:spPr>
          <a:xfrm>
            <a:off x="4795838" y="-14785"/>
            <a:ext cx="4343400" cy="1919785"/>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15749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523220"/>
          </a:xfrm>
          <a:prstGeom prst="rect">
            <a:avLst/>
          </a:prstGeom>
          <a:noFill/>
        </p:spPr>
        <p:txBody>
          <a:bodyPr>
            <a:spAutoFit/>
          </a:bodyPr>
          <a:lstStyle/>
          <a:p>
            <a:pPr algn="ctr" fontAlgn="auto">
              <a:spcBef>
                <a:spcPts val="0"/>
              </a:spcBef>
              <a:spcAft>
                <a:spcPts val="0"/>
              </a:spcAft>
              <a:defRPr/>
            </a:pPr>
            <a:r>
              <a:rPr lang="en-GB" sz="2800" b="1" dirty="0">
                <a:latin typeface="Bookman Old Style" pitchFamily="18" charset="0"/>
                <a:cs typeface="Times New Roman" pitchFamily="18" charset="0"/>
              </a:rPr>
              <a:t>Software Requirements</a:t>
            </a:r>
          </a:p>
        </p:txBody>
      </p:sp>
      <p:sp>
        <p:nvSpPr>
          <p:cNvPr id="3" name="Content Placeholder 2"/>
          <p:cNvSpPr>
            <a:spLocks noGrp="1"/>
          </p:cNvSpPr>
          <p:nvPr>
            <p:ph idx="1"/>
          </p:nvPr>
        </p:nvSpPr>
        <p:spPr>
          <a:xfrm>
            <a:off x="381000" y="2062103"/>
            <a:ext cx="8437634" cy="4414897"/>
          </a:xfrm>
        </p:spPr>
        <p:txBody>
          <a:bodyPr/>
          <a:lstStyle/>
          <a:p>
            <a:pPr algn="just">
              <a:spcBef>
                <a:spcPts val="0"/>
              </a:spcBef>
            </a:pPr>
            <a:r>
              <a:rPr lang="en-US" sz="2600" dirty="0">
                <a:latin typeface="Bookman Old Style" pitchFamily="18" charset="0"/>
                <a:cs typeface="Times New Roman" pitchFamily="18" charset="0"/>
              </a:rPr>
              <a:t>Arduino IDE</a:t>
            </a:r>
          </a:p>
          <a:p>
            <a:pPr algn="just">
              <a:spcBef>
                <a:spcPts val="0"/>
              </a:spcBef>
            </a:pPr>
            <a:r>
              <a:rPr lang="en-US" sz="2600" dirty="0">
                <a:latin typeface="Bookman Old Style" pitchFamily="18" charset="0"/>
                <a:cs typeface="Times New Roman" pitchFamily="18" charset="0"/>
              </a:rPr>
              <a:t>Embedded C</a:t>
            </a:r>
          </a:p>
          <a:p>
            <a:pPr algn="just">
              <a:spcBef>
                <a:spcPts val="0"/>
              </a:spcBef>
            </a:pPr>
            <a:r>
              <a:rPr lang="en-US" sz="2600" dirty="0">
                <a:latin typeface="Bookman Old Style" pitchFamily="18" charset="0"/>
                <a:cs typeface="Times New Roman" pitchFamily="18" charset="0"/>
              </a:rPr>
              <a:t>Microcontroller : Arduino Uno</a:t>
            </a:r>
          </a:p>
          <a:p>
            <a:pPr algn="just">
              <a:spcBef>
                <a:spcPts val="0"/>
              </a:spcBef>
            </a:pPr>
            <a:r>
              <a:rPr lang="en-US" sz="2600" dirty="0" err="1">
                <a:latin typeface="Bookman Old Style" pitchFamily="18" charset="0"/>
                <a:cs typeface="Times New Roman" pitchFamily="18" charset="0"/>
              </a:rPr>
              <a:t>Wifi</a:t>
            </a:r>
            <a:r>
              <a:rPr lang="en-US" sz="2600" dirty="0">
                <a:latin typeface="Bookman Old Style" pitchFamily="18" charset="0"/>
                <a:cs typeface="Times New Roman" pitchFamily="18" charset="0"/>
              </a:rPr>
              <a:t>-module</a:t>
            </a:r>
          </a:p>
          <a:p>
            <a:pPr algn="just">
              <a:spcBef>
                <a:spcPts val="0"/>
              </a:spcBef>
            </a:pPr>
            <a:r>
              <a:rPr lang="en-US" sz="2600" dirty="0">
                <a:latin typeface="Bookman Old Style" pitchFamily="18" charset="0"/>
                <a:cs typeface="Times New Roman" pitchFamily="18" charset="0"/>
              </a:rPr>
              <a:t>Driver circuit</a:t>
            </a:r>
          </a:p>
          <a:p>
            <a:pPr algn="just">
              <a:spcBef>
                <a:spcPts val="0"/>
              </a:spcBef>
            </a:pPr>
            <a:r>
              <a:rPr lang="en-US" sz="2600" dirty="0">
                <a:latin typeface="Bookman Old Style" pitchFamily="18" charset="0"/>
                <a:cs typeface="Times New Roman" pitchFamily="18" charset="0"/>
              </a:rPr>
              <a:t>DC motor</a:t>
            </a:r>
          </a:p>
          <a:p>
            <a:pPr algn="just">
              <a:spcBef>
                <a:spcPts val="0"/>
              </a:spcBef>
            </a:pPr>
            <a:r>
              <a:rPr lang="en-US" sz="2600" dirty="0">
                <a:latin typeface="Bookman Old Style" pitchFamily="18" charset="0"/>
                <a:cs typeface="Times New Roman" pitchFamily="18" charset="0"/>
              </a:rPr>
              <a:t>LEDs</a:t>
            </a:r>
          </a:p>
          <a:p>
            <a:pPr algn="just">
              <a:spcBef>
                <a:spcPts val="0"/>
              </a:spcBef>
            </a:pPr>
            <a:r>
              <a:rPr lang="en-US" sz="2600" dirty="0">
                <a:latin typeface="Bookman Old Style" pitchFamily="18" charset="0"/>
                <a:cs typeface="Times New Roman" pitchFamily="18" charset="0"/>
              </a:rPr>
              <a:t>Ultrasonic sensor</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8886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1112</Words>
  <Application>Microsoft Office PowerPoint</Application>
  <PresentationFormat>On-screen Show (4:3)</PresentationFormat>
  <Paragraphs>306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Times New Roman</vt:lpstr>
      <vt:lpstr>Office Theme</vt:lpstr>
      <vt:lpstr> Movable Road Divider for Organized Vehicular Traffic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KUPPA MURALI</cp:lastModifiedBy>
  <cp:revision>142</cp:revision>
  <dcterms:created xsi:type="dcterms:W3CDTF">2013-05-08T19:42:37Z</dcterms:created>
  <dcterms:modified xsi:type="dcterms:W3CDTF">2019-12-20T16:53:04Z</dcterms:modified>
</cp:coreProperties>
</file>