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e6657847e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6e6657847e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6657847e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6e6657847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e6657847e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6e6657847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e6657847e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6e6657847e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1" type="subTitle"/>
          </p:nvPr>
        </p:nvSpPr>
        <p:spPr>
          <a:xfrm>
            <a:off x="0" y="5257800"/>
            <a:ext cx="9144000" cy="16002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Clr>
                <a:srgbClr val="0F243E"/>
              </a:buClr>
              <a:buSzPts val="1850"/>
              <a:buFont typeface="Arial"/>
              <a:buNone/>
            </a:pPr>
            <a:r>
              <a:rPr b="1" lang="en-US" sz="1850">
                <a:solidFill>
                  <a:srgbClr val="0F243E"/>
                </a:solidFill>
                <a:latin typeface="Bookman Old Style"/>
                <a:ea typeface="Bookman Old Style"/>
                <a:cs typeface="Bookman Old Style"/>
                <a:sym typeface="Bookman Old Style"/>
              </a:rPr>
              <a:t>Presented by</a:t>
            </a:r>
            <a:endParaRPr/>
          </a:p>
          <a:p>
            <a:pPr indent="0" lvl="0" marL="0" rtl="0" algn="r">
              <a:lnSpc>
                <a:spcPct val="80000"/>
              </a:lnSpc>
              <a:spcBef>
                <a:spcPts val="370"/>
              </a:spcBef>
              <a:spcAft>
                <a:spcPts val="0"/>
              </a:spcAft>
              <a:buClr>
                <a:srgbClr val="0F243E"/>
              </a:buClr>
              <a:buSzPts val="1850"/>
              <a:buNone/>
            </a:pPr>
            <a:r>
              <a:rPr b="1" lang="en-US" sz="1850">
                <a:solidFill>
                  <a:srgbClr val="0F243E"/>
                </a:solidFill>
                <a:latin typeface="Bookman Old Style"/>
                <a:ea typeface="Bookman Old Style"/>
                <a:cs typeface="Bookman Old Style"/>
                <a:sym typeface="Bookman Old Style"/>
              </a:rPr>
              <a:t>K. V. Pavan Kumar</a:t>
            </a:r>
            <a:r>
              <a:rPr b="1" lang="en-US" sz="1850">
                <a:solidFill>
                  <a:srgbClr val="0F243E"/>
                </a:solidFill>
                <a:latin typeface="Bookman Old Style"/>
                <a:ea typeface="Bookman Old Style"/>
                <a:cs typeface="Bookman Old Style"/>
                <a:sym typeface="Bookman Old Style"/>
              </a:rPr>
              <a:t>, 16211A05C8</a:t>
            </a:r>
            <a:endParaRPr/>
          </a:p>
          <a:p>
            <a:pPr indent="0" lvl="0" marL="0" rtl="0" algn="r">
              <a:lnSpc>
                <a:spcPct val="80000"/>
              </a:lnSpc>
              <a:spcBef>
                <a:spcPts val="370"/>
              </a:spcBef>
              <a:spcAft>
                <a:spcPts val="0"/>
              </a:spcAft>
              <a:buClr>
                <a:srgbClr val="0F243E"/>
              </a:buClr>
              <a:buSzPts val="1850"/>
              <a:buNone/>
            </a:pPr>
            <a:r>
              <a:rPr b="1" lang="en-US" sz="1850">
                <a:solidFill>
                  <a:srgbClr val="0F243E"/>
                </a:solidFill>
                <a:latin typeface="Bookman Old Style"/>
                <a:ea typeface="Bookman Old Style"/>
                <a:cs typeface="Bookman Old Style"/>
                <a:sym typeface="Bookman Old Style"/>
              </a:rPr>
              <a:t>L. A. Radhakrishna Das</a:t>
            </a:r>
            <a:r>
              <a:rPr b="1" lang="en-US" sz="1850">
                <a:solidFill>
                  <a:srgbClr val="0F243E"/>
                </a:solidFill>
                <a:latin typeface="Bookman Old Style"/>
                <a:ea typeface="Bookman Old Style"/>
                <a:cs typeface="Bookman Old Style"/>
                <a:sym typeface="Bookman Old Style"/>
              </a:rPr>
              <a:t>, 16211A05D3</a:t>
            </a:r>
            <a:endParaRPr/>
          </a:p>
          <a:p>
            <a:pPr indent="0" lvl="0" marL="0" rtl="0" algn="r">
              <a:lnSpc>
                <a:spcPct val="80000"/>
              </a:lnSpc>
              <a:spcBef>
                <a:spcPts val="370"/>
              </a:spcBef>
              <a:spcAft>
                <a:spcPts val="0"/>
              </a:spcAft>
              <a:buClr>
                <a:srgbClr val="0F243E"/>
              </a:buClr>
              <a:buSzPts val="1850"/>
              <a:buNone/>
            </a:pPr>
            <a:r>
              <a:rPr b="1" lang="en-US" sz="1850">
                <a:solidFill>
                  <a:srgbClr val="0F243E"/>
                </a:solidFill>
                <a:latin typeface="Bookman Old Style"/>
                <a:ea typeface="Bookman Old Style"/>
                <a:cs typeface="Bookman Old Style"/>
                <a:sym typeface="Bookman Old Style"/>
              </a:rPr>
              <a:t>M. Nikhil Pavan Sai</a:t>
            </a:r>
            <a:r>
              <a:rPr b="1" lang="en-US" sz="1850">
                <a:solidFill>
                  <a:srgbClr val="0F243E"/>
                </a:solidFill>
                <a:latin typeface="Bookman Old Style"/>
                <a:ea typeface="Bookman Old Style"/>
                <a:cs typeface="Bookman Old Style"/>
                <a:sym typeface="Bookman Old Style"/>
              </a:rPr>
              <a:t>, 16211A05D6</a:t>
            </a:r>
            <a:endParaRPr b="1" sz="1850">
              <a:solidFill>
                <a:srgbClr val="0F243E"/>
              </a:solidFill>
              <a:latin typeface="Bookman Old Style"/>
              <a:ea typeface="Bookman Old Style"/>
              <a:cs typeface="Bookman Old Style"/>
              <a:sym typeface="Bookman Old Style"/>
            </a:endParaRPr>
          </a:p>
        </p:txBody>
      </p:sp>
      <p:sp>
        <p:nvSpPr>
          <p:cNvPr id="89" name="Google Shape;89;p13"/>
          <p:cNvSpPr txBox="1"/>
          <p:nvPr/>
        </p:nvSpPr>
        <p:spPr>
          <a:xfrm>
            <a:off x="0" y="3867150"/>
            <a:ext cx="9144000" cy="400050"/>
          </a:xfrm>
          <a:prstGeom prst="rect">
            <a:avLst/>
          </a:prstGeom>
          <a:solidFill>
            <a:srgbClr val="FCBB06"/>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F243E"/>
                </a:solidFill>
                <a:latin typeface="Bookman Old Style"/>
                <a:ea typeface="Bookman Old Style"/>
                <a:cs typeface="Bookman Old Style"/>
                <a:sym typeface="Bookman Old Style"/>
              </a:rPr>
              <a:t>Under the Guidance of </a:t>
            </a:r>
            <a:endParaRPr b="1" i="0" sz="2000" u="none" cap="none" strike="noStrike">
              <a:solidFill>
                <a:srgbClr val="0F243E"/>
              </a:solidFill>
              <a:latin typeface="Bookman Old Style"/>
              <a:ea typeface="Bookman Old Style"/>
              <a:cs typeface="Bookman Old Style"/>
              <a:sym typeface="Bookman Old Style"/>
            </a:endParaRPr>
          </a:p>
        </p:txBody>
      </p:sp>
      <p:sp>
        <p:nvSpPr>
          <p:cNvPr id="90" name="Google Shape;90;p13"/>
          <p:cNvSpPr/>
          <p:nvPr/>
        </p:nvSpPr>
        <p:spPr>
          <a:xfrm>
            <a:off x="609600" y="1905000"/>
            <a:ext cx="8001000" cy="1752600"/>
          </a:xfrm>
          <a:prstGeom prst="roundRect">
            <a:avLst>
              <a:gd fmla="val 16667" name="adj"/>
            </a:avLst>
          </a:prstGeom>
          <a:solidFill>
            <a:srgbClr val="0406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91" name="Google Shape;91;p13"/>
          <p:cNvSpPr txBox="1"/>
          <p:nvPr>
            <p:ph type="ctrTitle"/>
          </p:nvPr>
        </p:nvSpPr>
        <p:spPr>
          <a:xfrm>
            <a:off x="685800" y="20351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800">
                <a:solidFill>
                  <a:schemeClr val="lt1"/>
                </a:solidFill>
                <a:latin typeface="Bookman Old Style"/>
                <a:ea typeface="Bookman Old Style"/>
                <a:cs typeface="Bookman Old Style"/>
                <a:sym typeface="Bookman Old Style"/>
              </a:rPr>
              <a:t>Movable Road Divider for organizing vehicular traffic</a:t>
            </a:r>
            <a:endParaRPr/>
          </a:p>
        </p:txBody>
      </p:sp>
      <p:sp>
        <p:nvSpPr>
          <p:cNvPr id="92" name="Google Shape;92;p13"/>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93" name="Google Shape;93;p13"/>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94" name="Google Shape;94;p13"/>
          <p:cNvSpPr txBox="1"/>
          <p:nvPr/>
        </p:nvSpPr>
        <p:spPr>
          <a:xfrm>
            <a:off x="0" y="4267200"/>
            <a:ext cx="9144000" cy="1015663"/>
          </a:xfrm>
          <a:prstGeom prst="rect">
            <a:avLst/>
          </a:prstGeom>
          <a:solidFill>
            <a:srgbClr val="FDCF5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F243E"/>
                </a:solidFill>
                <a:latin typeface="Bookman Old Style"/>
                <a:ea typeface="Bookman Old Style"/>
                <a:cs typeface="Bookman Old Style"/>
                <a:sym typeface="Bookman Old Style"/>
              </a:rPr>
              <a:t>Mr. P. Bhaskar Rao</a:t>
            </a:r>
            <a:r>
              <a:rPr b="1" i="0" lang="en-US" sz="2000" u="none" cap="none" strike="noStrike">
                <a:solidFill>
                  <a:srgbClr val="0F243E"/>
                </a:solidFill>
                <a:latin typeface="Bookman Old Style"/>
                <a:ea typeface="Bookman Old Style"/>
                <a:cs typeface="Bookman Old Style"/>
                <a:sym typeface="Bookman Old Style"/>
              </a:rPr>
              <a:t>, </a:t>
            </a:r>
            <a:r>
              <a:rPr b="1" lang="en-US">
                <a:solidFill>
                  <a:srgbClr val="0F243E"/>
                </a:solidFill>
                <a:latin typeface="Bookman Old Style"/>
                <a:ea typeface="Bookman Old Style"/>
                <a:cs typeface="Bookman Old Style"/>
                <a:sym typeface="Bookman Old Style"/>
              </a:rPr>
              <a:t>Assistant Professor</a:t>
            </a:r>
            <a:endParaRPr b="1" i="0" sz="2000" u="none" cap="none" strike="noStrike">
              <a:solidFill>
                <a:srgbClr val="0F243E"/>
              </a:solidFill>
              <a:latin typeface="Bookman Old Style"/>
              <a:ea typeface="Bookman Old Style"/>
              <a:cs typeface="Bookman Old Style"/>
              <a:sym typeface="Bookman Old Style"/>
            </a:endParaRPr>
          </a:p>
          <a:p>
            <a:pPr indent="0" lvl="0" marL="0" marR="0" rtl="0" algn="ctr">
              <a:spcBef>
                <a:spcPts val="0"/>
              </a:spcBef>
              <a:spcAft>
                <a:spcPts val="0"/>
              </a:spcAft>
              <a:buNone/>
            </a:pPr>
            <a:r>
              <a:rPr b="1" i="0" lang="en-US" sz="2000" u="none" cap="none" strike="noStrike">
                <a:solidFill>
                  <a:srgbClr val="002060"/>
                </a:solidFill>
                <a:latin typeface="Bookman Old Style"/>
                <a:ea typeface="Bookman Old Style"/>
                <a:cs typeface="Bookman Old Style"/>
                <a:sym typeface="Bookman Old Style"/>
              </a:rPr>
              <a:t>Department of Computer Science &amp; Engineering</a:t>
            </a:r>
            <a:endParaRPr/>
          </a:p>
          <a:p>
            <a:pPr indent="0" lvl="0" marL="0" marR="0" rtl="0" algn="ctr">
              <a:spcBef>
                <a:spcPts val="0"/>
              </a:spcBef>
              <a:spcAft>
                <a:spcPts val="0"/>
              </a:spcAft>
              <a:buNone/>
            </a:pPr>
            <a:r>
              <a:rPr b="1" i="0" lang="en-US" sz="2000" u="none" cap="none" strike="noStrike">
                <a:solidFill>
                  <a:srgbClr val="002060"/>
                </a:solidFill>
                <a:latin typeface="Bookman Old Style"/>
                <a:ea typeface="Bookman Old Style"/>
                <a:cs typeface="Bookman Old Style"/>
                <a:sym typeface="Bookman Old Style"/>
              </a:rPr>
              <a:t>B V Raju Institute of Technology, Narsapur </a:t>
            </a:r>
            <a:endParaRPr b="1" i="0" sz="2000" u="none" cap="none" strike="noStrike">
              <a:solidFill>
                <a:srgbClr val="002060"/>
              </a:solidFill>
              <a:latin typeface="Bookman Old Style"/>
              <a:ea typeface="Bookman Old Style"/>
              <a:cs typeface="Bookman Old Style"/>
              <a:sym typeface="Bookman Old Style"/>
            </a:endParaRPr>
          </a:p>
        </p:txBody>
      </p:sp>
      <p:pic>
        <p:nvPicPr>
          <p:cNvPr descr="http://vishnu.edu.in/uploadnews/logo.jpg" id="95" name="Google Shape;95;p13"/>
          <p:cNvPicPr preferRelativeResize="0"/>
          <p:nvPr/>
        </p:nvPicPr>
        <p:blipFill rotWithShape="1">
          <a:blip r:embed="rId3">
            <a:alphaModFix/>
          </a:blip>
          <a:srcRect b="0" l="0" r="0" t="0"/>
          <a:stretch/>
        </p:blipFill>
        <p:spPr>
          <a:xfrm>
            <a:off x="7534386" y="0"/>
            <a:ext cx="1609613"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2" name="Google Shape;172;p22"/>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C0C0C"/>
                </a:solidFill>
                <a:latin typeface="Bookman Old Style"/>
                <a:ea typeface="Bookman Old Style"/>
                <a:cs typeface="Bookman Old Style"/>
                <a:sym typeface="Bookman Old Style"/>
              </a:rPr>
              <a:t>Screenshots</a:t>
            </a:r>
            <a:endParaRPr/>
          </a:p>
        </p:txBody>
      </p:sp>
      <p:sp>
        <p:nvSpPr>
          <p:cNvPr id="173" name="Google Shape;173;p22"/>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1" lang="en-US" sz="1400">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References</a:t>
            </a:r>
            <a:endParaRPr sz="1400">
              <a:solidFill>
                <a:srgbClr val="0C0C0C"/>
              </a:solidFill>
              <a:latin typeface="Bookman Old Style"/>
              <a:ea typeface="Bookman Old Style"/>
              <a:cs typeface="Bookman Old Style"/>
              <a:sym typeface="Bookman Old Style"/>
            </a:endParaRPr>
          </a:p>
        </p:txBody>
      </p:sp>
      <p:pic>
        <p:nvPicPr>
          <p:cNvPr id="174" name="Google Shape;174;p22"/>
          <p:cNvPicPr preferRelativeResize="0"/>
          <p:nvPr/>
        </p:nvPicPr>
        <p:blipFill>
          <a:blip r:embed="rId3">
            <a:alphaModFix/>
          </a:blip>
          <a:stretch>
            <a:fillRect/>
          </a:stretch>
        </p:blipFill>
        <p:spPr>
          <a:xfrm>
            <a:off x="0" y="1981425"/>
            <a:ext cx="9143999" cy="4876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0" name="Google Shape;180;p23"/>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C0C0C"/>
                </a:solidFill>
                <a:latin typeface="Bookman Old Style"/>
                <a:ea typeface="Bookman Old Style"/>
                <a:cs typeface="Bookman Old Style"/>
                <a:sym typeface="Bookman Old Style"/>
              </a:rPr>
              <a:t>Conclusion</a:t>
            </a:r>
            <a:endParaRPr/>
          </a:p>
        </p:txBody>
      </p:sp>
      <p:sp>
        <p:nvSpPr>
          <p:cNvPr id="181" name="Google Shape;181;p23"/>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1" lang="en-US" sz="1400">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References</a:t>
            </a:r>
            <a:endParaRPr sz="1400">
              <a:solidFill>
                <a:srgbClr val="0C0C0C"/>
              </a:solidFill>
              <a:latin typeface="Bookman Old Style"/>
              <a:ea typeface="Bookman Old Style"/>
              <a:cs typeface="Bookman Old Style"/>
              <a:sym typeface="Bookman Old Style"/>
            </a:endParaRPr>
          </a:p>
        </p:txBody>
      </p:sp>
      <p:sp>
        <p:nvSpPr>
          <p:cNvPr id="182" name="Google Shape;182;p23"/>
          <p:cNvSpPr txBox="1"/>
          <p:nvPr>
            <p:ph idx="1" type="body"/>
          </p:nvPr>
        </p:nvSpPr>
        <p:spPr>
          <a:xfrm>
            <a:off x="381000" y="2286000"/>
            <a:ext cx="8229600" cy="4115392"/>
          </a:xfrm>
          <a:prstGeom prst="rect">
            <a:avLst/>
          </a:prstGeom>
          <a:noFill/>
          <a:ln>
            <a:noFill/>
          </a:ln>
        </p:spPr>
        <p:txBody>
          <a:bodyPr anchorCtr="0" anchor="t" bIns="45700" lIns="91425" spcFirstLastPara="1" rIns="91425" wrap="square" tIns="45700">
            <a:noAutofit/>
          </a:bodyPr>
          <a:lstStyle/>
          <a:p>
            <a:pPr indent="-355600" lvl="0" marL="457200" rtl="0" algn="l">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In any city, there is industrial area or shopping area where the traffic generally flows in one direction in the morning or evening.</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 The other side of Road divider is mostly either empty or very under utilized. </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This is true for peak morning and evening hours. This results in loss of time for the car owners, traffic jams as well as under utilization of available resources. </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An Automated road divider can provide a solution to the above mentioned problem effectively. Here Low, Medium and High density of traffic value will be posted on IOT server as a graph.</a:t>
            </a:r>
            <a:endParaRPr sz="2000">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8" name="Google Shape;188;p24"/>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C0C0C"/>
                </a:solidFill>
                <a:latin typeface="Bookman Old Style"/>
                <a:ea typeface="Bookman Old Style"/>
                <a:cs typeface="Bookman Old Style"/>
                <a:sym typeface="Bookman Old Style"/>
              </a:rPr>
              <a:t>Future Enhancement</a:t>
            </a:r>
            <a:endParaRPr/>
          </a:p>
        </p:txBody>
      </p:sp>
      <p:sp>
        <p:nvSpPr>
          <p:cNvPr id="189" name="Google Shape;189;p24"/>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1" lang="en-US" sz="1400">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References</a:t>
            </a:r>
            <a:endParaRPr sz="1400">
              <a:solidFill>
                <a:srgbClr val="0C0C0C"/>
              </a:solidFill>
              <a:latin typeface="Bookman Old Style"/>
              <a:ea typeface="Bookman Old Style"/>
              <a:cs typeface="Bookman Old Style"/>
              <a:sym typeface="Bookman Old Style"/>
            </a:endParaRPr>
          </a:p>
        </p:txBody>
      </p:sp>
      <p:sp>
        <p:nvSpPr>
          <p:cNvPr id="190" name="Google Shape;190;p24"/>
          <p:cNvSpPr txBox="1"/>
          <p:nvPr>
            <p:ph idx="1" type="body"/>
          </p:nvPr>
        </p:nvSpPr>
        <p:spPr>
          <a:xfrm>
            <a:off x="381000" y="2286000"/>
            <a:ext cx="8229600" cy="4115392"/>
          </a:xfrm>
          <a:prstGeom prst="rect">
            <a:avLst/>
          </a:prstGeom>
          <a:noFill/>
          <a:ln>
            <a:noFill/>
          </a:ln>
        </p:spPr>
        <p:txBody>
          <a:bodyPr anchorCtr="0" anchor="t" bIns="45700" lIns="91425" spcFirstLastPara="1" rIns="91425" wrap="square" tIns="45700">
            <a:noAutofit/>
          </a:bodyPr>
          <a:lstStyle/>
          <a:p>
            <a:pPr indent="-355600" lvl="0" marL="457200" rtl="0" algn="l">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The road moving is the solution for a certain period of time, but this is not an ideal solution.</a:t>
            </a:r>
            <a:endParaRPr sz="2000">
              <a:latin typeface="Bookman Old Style"/>
              <a:ea typeface="Bookman Old Style"/>
              <a:cs typeface="Bookman Old Style"/>
              <a:sym typeface="Bookman Old Style"/>
            </a:endParaRPr>
          </a:p>
          <a:p>
            <a:pPr indent="0" lvl="0" marL="457200" rtl="0" algn="l">
              <a:spcBef>
                <a:spcPts val="640"/>
              </a:spcBef>
              <a:spcAft>
                <a:spcPts val="0"/>
              </a:spcAft>
              <a:buNone/>
            </a:pPr>
            <a:r>
              <a:t/>
            </a:r>
            <a:endParaRPr sz="2000">
              <a:latin typeface="Bookman Old Style"/>
              <a:ea typeface="Bookman Old Style"/>
              <a:cs typeface="Bookman Old Style"/>
              <a:sym typeface="Bookman Old Style"/>
            </a:endParaRPr>
          </a:p>
          <a:p>
            <a:pPr indent="-355600" lvl="0" marL="457200" rtl="0" algn="l">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For the better enhancement of controlling the traffic we are planning to make the road as flyovers whenever needed dynamically according to the traffic density (Similar to moving the road left and right, we move the whole road up and down).</a:t>
            </a:r>
            <a:endParaRPr sz="2000">
              <a:latin typeface="Bookman Old Style"/>
              <a:ea typeface="Bookman Old Style"/>
              <a:cs typeface="Bookman Old Style"/>
              <a:sym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p:nvPr/>
        </p:nvSpPr>
        <p:spPr>
          <a:xfrm>
            <a:off x="4800600" y="951"/>
            <a:ext cx="4343400" cy="1980467"/>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Times New Roman"/>
              <a:ea typeface="Times New Roman"/>
              <a:cs typeface="Times New Roman"/>
              <a:sym typeface="Times New Roman"/>
            </a:endParaRPr>
          </a:p>
        </p:txBody>
      </p:sp>
      <p:sp>
        <p:nvSpPr>
          <p:cNvPr id="196" name="Google Shape;196;p25"/>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5"/>
          <p:cNvSpPr txBox="1"/>
          <p:nvPr/>
        </p:nvSpPr>
        <p:spPr>
          <a:xfrm>
            <a:off x="0" y="685800"/>
            <a:ext cx="479583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References</a:t>
            </a:r>
            <a:endParaRPr b="1" sz="3600">
              <a:solidFill>
                <a:schemeClr val="dk1"/>
              </a:solidFill>
              <a:latin typeface="Times New Roman"/>
              <a:ea typeface="Times New Roman"/>
              <a:cs typeface="Times New Roman"/>
              <a:sym typeface="Times New Roman"/>
            </a:endParaRPr>
          </a:p>
        </p:txBody>
      </p:sp>
      <p:sp>
        <p:nvSpPr>
          <p:cNvPr id="198" name="Google Shape;198;p25"/>
          <p:cNvSpPr txBox="1"/>
          <p:nvPr/>
        </p:nvSpPr>
        <p:spPr>
          <a:xfrm>
            <a:off x="14288" y="6553200"/>
            <a:ext cx="447558"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Times New Roman"/>
                <a:ea typeface="Times New Roman"/>
                <a:cs typeface="Times New Roman"/>
                <a:sym typeface="Times New Roman"/>
              </a:rPr>
              <a:t>2/1</a:t>
            </a:r>
            <a:endParaRPr b="1" sz="1600">
              <a:solidFill>
                <a:schemeClr val="lt1"/>
              </a:solidFill>
              <a:latin typeface="Times New Roman"/>
              <a:ea typeface="Times New Roman"/>
              <a:cs typeface="Times New Roman"/>
              <a:sym typeface="Times New Roman"/>
            </a:endParaRPr>
          </a:p>
        </p:txBody>
      </p:sp>
      <p:sp>
        <p:nvSpPr>
          <p:cNvPr id="199" name="Google Shape;199;p25"/>
          <p:cNvSpPr txBox="1"/>
          <p:nvPr/>
        </p:nvSpPr>
        <p:spPr>
          <a:xfrm>
            <a:off x="295406" y="2307372"/>
            <a:ext cx="83820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00" name="Google Shape;200;p25"/>
          <p:cNvSpPr txBox="1"/>
          <p:nvPr>
            <p:ph idx="1" type="body"/>
          </p:nvPr>
        </p:nvSpPr>
        <p:spPr>
          <a:xfrm>
            <a:off x="381000" y="2062103"/>
            <a:ext cx="8437634" cy="4414897"/>
          </a:xfrm>
          <a:prstGeom prst="rect">
            <a:avLst/>
          </a:prstGeom>
          <a:noFill/>
          <a:ln>
            <a:noFill/>
          </a:ln>
        </p:spPr>
        <p:txBody>
          <a:bodyPr anchorCtr="0" anchor="t" bIns="45700" lIns="91425" spcFirstLastPara="1" rIns="91425" wrap="square" tIns="45700">
            <a:noAutofit/>
          </a:bodyPr>
          <a:lstStyle/>
          <a:p>
            <a:pPr indent="-355600" lvl="0" marL="457200" rtl="0" algn="just">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K.Vidhya, A.Bazila Banu, Density Based Traffic Signal System", Volume 3,  Special Issue 3, March 2014</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Priyanka Khanke, Prof. P. S. Kulkarni , "A Technique on Road Tranc Analysis  using Image Processing", Vol. 3 Issue 2, February 2014</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Rajeshwari Sundar, Santhoshs Hebbar, and Varaprasad Golla, Implementing  intelligent Traffic Control System for Congestion Control, Ambulance Clearance,  and Stolen Vehicle Detection" IEEE Sensors Journal, Vol. 15, No. 2, February  2015</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Ms.Pallavi Choudekar, Ms.Sayanti Banerjee , Prof.M.K.Muju, Real Time Traffic   Light Control Using Image Processing" Vol. 2, No. March</a:t>
            </a:r>
            <a:endParaRPr sz="2000">
              <a:latin typeface="Bookman Old Style"/>
              <a:ea typeface="Bookman Old Style"/>
              <a:cs typeface="Bookman Old Style"/>
              <a:sym typeface="Bookman Old Style"/>
            </a:endParaRPr>
          </a:p>
          <a:p>
            <a:pPr indent="-139700" lvl="0" marL="342900" rtl="0" algn="just">
              <a:spcBef>
                <a:spcPts val="640"/>
              </a:spcBef>
              <a:spcAft>
                <a:spcPts val="0"/>
              </a:spcAft>
              <a:buClr>
                <a:schemeClr val="dk1"/>
              </a:buClr>
              <a:buSzPts val="3200"/>
              <a:buNone/>
            </a:pPr>
            <a:r>
              <a:t/>
            </a:r>
            <a:endParaRPr sz="2000">
              <a:latin typeface="Bookman Old Style"/>
              <a:ea typeface="Bookman Old Style"/>
              <a:cs typeface="Bookman Old Style"/>
              <a:sym typeface="Bookman Old Style"/>
            </a:endParaRPr>
          </a:p>
        </p:txBody>
      </p:sp>
      <p:sp>
        <p:nvSpPr>
          <p:cNvPr id="201" name="Google Shape;201;p25"/>
          <p:cNvSpPr/>
          <p:nvPr/>
        </p:nvSpPr>
        <p:spPr>
          <a:xfrm>
            <a:off x="4795838" y="-14785"/>
            <a:ext cx="4343400" cy="2010771"/>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0C0C0C"/>
                </a:solidFill>
                <a:latin typeface="Calibri"/>
                <a:ea typeface="Calibri"/>
                <a:cs typeface="Calibri"/>
                <a:sym typeface="Calibri"/>
              </a:rPr>
              <a:t>Introduction</a:t>
            </a:r>
            <a:endParaRPr/>
          </a:p>
          <a:p>
            <a:pPr indent="0" lvl="0" marL="0" marR="0" rtl="0" algn="l">
              <a:spcBef>
                <a:spcPts val="0"/>
              </a:spcBef>
              <a:spcAft>
                <a:spcPts val="0"/>
              </a:spcAft>
              <a:buNone/>
            </a:pPr>
            <a:r>
              <a:rPr lang="en-US" sz="1800">
                <a:solidFill>
                  <a:srgbClr val="0C0C0C"/>
                </a:solidFill>
                <a:latin typeface="Calibri"/>
                <a:ea typeface="Calibri"/>
                <a:cs typeface="Calibri"/>
                <a:sym typeface="Calibri"/>
              </a:rPr>
              <a:t>Existing System</a:t>
            </a:r>
            <a:endParaRPr/>
          </a:p>
          <a:p>
            <a:pPr indent="0" lvl="0" marL="0" marR="0" rtl="0" algn="l">
              <a:spcBef>
                <a:spcPts val="0"/>
              </a:spcBef>
              <a:spcAft>
                <a:spcPts val="0"/>
              </a:spcAft>
              <a:buNone/>
            </a:pPr>
            <a:r>
              <a:rPr lang="en-US" sz="1800">
                <a:solidFill>
                  <a:srgbClr val="0C0C0C"/>
                </a:solidFill>
                <a:latin typeface="Calibri"/>
                <a:ea typeface="Calibri"/>
                <a:cs typeface="Calibri"/>
                <a:sym typeface="Calibri"/>
              </a:rPr>
              <a:t>Proposed System</a:t>
            </a:r>
            <a:endParaRPr/>
          </a:p>
          <a:p>
            <a:pPr indent="0" lvl="0" marL="0" marR="0" rtl="0" algn="l">
              <a:spcBef>
                <a:spcPts val="0"/>
              </a:spcBef>
              <a:spcAft>
                <a:spcPts val="0"/>
              </a:spcAft>
              <a:buNone/>
            </a:pPr>
            <a:r>
              <a:rPr lang="en-US" sz="1800">
                <a:solidFill>
                  <a:srgbClr val="0C0C0C"/>
                </a:solidFill>
                <a:latin typeface="Calibri"/>
                <a:ea typeface="Calibri"/>
                <a:cs typeface="Calibri"/>
                <a:sym typeface="Calibri"/>
              </a:rPr>
              <a:t>Software requirements</a:t>
            </a:r>
            <a:endParaRPr/>
          </a:p>
          <a:p>
            <a:pPr indent="0" lvl="0" marL="0" marR="0" rtl="0" algn="l">
              <a:spcBef>
                <a:spcPts val="0"/>
              </a:spcBef>
              <a:spcAft>
                <a:spcPts val="0"/>
              </a:spcAft>
              <a:buNone/>
            </a:pPr>
            <a:r>
              <a:rPr b="1" lang="en-US" sz="1800">
                <a:solidFill>
                  <a:srgbClr val="0C0C0C"/>
                </a:solidFill>
                <a:latin typeface="Calibri"/>
                <a:ea typeface="Calibri"/>
                <a:cs typeface="Calibri"/>
                <a:sym typeface="Calibri"/>
              </a:rPr>
              <a:t>References</a:t>
            </a:r>
            <a:endParaRPr b="1" sz="1800">
              <a:solidFill>
                <a:srgbClr val="0C0C0C"/>
              </a:solidFill>
              <a:latin typeface="Calibri"/>
              <a:ea typeface="Calibri"/>
              <a:cs typeface="Calibri"/>
              <a:sym typeface="Calibri"/>
            </a:endParaRPr>
          </a:p>
        </p:txBody>
      </p:sp>
      <p:sp>
        <p:nvSpPr>
          <p:cNvPr id="202" name="Google Shape;202;p25"/>
          <p:cNvSpPr/>
          <p:nvPr/>
        </p:nvSpPr>
        <p:spPr>
          <a:xfrm>
            <a:off x="4795838" y="1"/>
            <a:ext cx="4343400" cy="1904999"/>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1" lang="en-US" sz="1400">
                <a:solidFill>
                  <a:srgbClr val="0C0C0C"/>
                </a:solidFill>
                <a:latin typeface="Bookman Old Style"/>
                <a:ea typeface="Bookman Old Style"/>
                <a:cs typeface="Bookman Old Style"/>
                <a:sym typeface="Bookman Old Style"/>
              </a:rPr>
              <a:t>References</a:t>
            </a:r>
            <a:endParaRPr b="1" sz="14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p:nvPr/>
        </p:nvSpPr>
        <p:spPr>
          <a:xfrm>
            <a:off x="4800600" y="951"/>
            <a:ext cx="4343400" cy="19806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Times New Roman"/>
              <a:ea typeface="Times New Roman"/>
              <a:cs typeface="Times New Roman"/>
              <a:sym typeface="Times New Roman"/>
            </a:endParaRPr>
          </a:p>
        </p:txBody>
      </p:sp>
      <p:sp>
        <p:nvSpPr>
          <p:cNvPr id="208" name="Google Shape;208;p26"/>
          <p:cNvSpPr/>
          <p:nvPr/>
        </p:nvSpPr>
        <p:spPr>
          <a:xfrm>
            <a:off x="0" y="0"/>
            <a:ext cx="4795800" cy="19815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6"/>
          <p:cNvSpPr txBox="1"/>
          <p:nvPr/>
        </p:nvSpPr>
        <p:spPr>
          <a:xfrm>
            <a:off x="0" y="685800"/>
            <a:ext cx="47958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References</a:t>
            </a:r>
            <a:endParaRPr b="1" sz="3600">
              <a:solidFill>
                <a:schemeClr val="dk1"/>
              </a:solidFill>
              <a:latin typeface="Times New Roman"/>
              <a:ea typeface="Times New Roman"/>
              <a:cs typeface="Times New Roman"/>
              <a:sym typeface="Times New Roman"/>
            </a:endParaRPr>
          </a:p>
        </p:txBody>
      </p:sp>
      <p:sp>
        <p:nvSpPr>
          <p:cNvPr id="210" name="Google Shape;210;p26"/>
          <p:cNvSpPr txBox="1"/>
          <p:nvPr/>
        </p:nvSpPr>
        <p:spPr>
          <a:xfrm>
            <a:off x="14288" y="6553200"/>
            <a:ext cx="4476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Times New Roman"/>
                <a:ea typeface="Times New Roman"/>
                <a:cs typeface="Times New Roman"/>
                <a:sym typeface="Times New Roman"/>
              </a:rPr>
              <a:t>2/1</a:t>
            </a:r>
            <a:endParaRPr b="1" sz="1600">
              <a:solidFill>
                <a:schemeClr val="lt1"/>
              </a:solidFill>
              <a:latin typeface="Times New Roman"/>
              <a:ea typeface="Times New Roman"/>
              <a:cs typeface="Times New Roman"/>
              <a:sym typeface="Times New Roman"/>
            </a:endParaRPr>
          </a:p>
        </p:txBody>
      </p:sp>
      <p:sp>
        <p:nvSpPr>
          <p:cNvPr id="211" name="Google Shape;211;p26"/>
          <p:cNvSpPr txBox="1"/>
          <p:nvPr/>
        </p:nvSpPr>
        <p:spPr>
          <a:xfrm>
            <a:off x="295406" y="2307372"/>
            <a:ext cx="8382000" cy="378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12" name="Google Shape;212;p26"/>
          <p:cNvSpPr txBox="1"/>
          <p:nvPr>
            <p:ph idx="1" type="body"/>
          </p:nvPr>
        </p:nvSpPr>
        <p:spPr>
          <a:xfrm>
            <a:off x="381000" y="2062103"/>
            <a:ext cx="8437500" cy="4414800"/>
          </a:xfrm>
          <a:prstGeom prst="rect">
            <a:avLst/>
          </a:prstGeom>
          <a:noFill/>
          <a:ln>
            <a:noFill/>
          </a:ln>
        </p:spPr>
        <p:txBody>
          <a:bodyPr anchorCtr="0" anchor="t" bIns="45700" lIns="91425" spcFirstLastPara="1" rIns="91425" wrap="square" tIns="45700">
            <a:noAutofit/>
          </a:bodyPr>
          <a:lstStyle/>
          <a:p>
            <a:pPr indent="-355600" lvl="0" marL="457200" rtl="0" algn="just">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S.Lokesh, “An Adaptive Traffic Control System Using Raspberry PI”,   International journal of engineering sciences &amp; research Technology,   IEEE  conference June 2014, pp 831-83</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Shabbir Bhusari, “Traffic control system using Raspberry-pi”, Global Journal of Advanced Engineering Technologies ISSN (Online), Volume 4, Issue 4- 2015, pp  413-415.MARCH 2015</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Soufiene Djahel, “Reducing Emergency Services Response Time in Smart Cities: An Advanced Adaptive and Fuzzy Approach”, IEEE 2015, pp 978- 986</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George Kiokes, “Development of an Integrated Wireless Communication  System for Connecting Electric Vehicles to the Power Grid”, IEEE conf.   2015, pp 296-301</a:t>
            </a:r>
            <a:endParaRPr sz="2000">
              <a:latin typeface="Bookman Old Style"/>
              <a:ea typeface="Bookman Old Style"/>
              <a:cs typeface="Bookman Old Style"/>
              <a:sym typeface="Bookman Old Style"/>
            </a:endParaRPr>
          </a:p>
          <a:p>
            <a:pPr indent="-139700" lvl="0" marL="342900" rtl="0" algn="just">
              <a:spcBef>
                <a:spcPts val="640"/>
              </a:spcBef>
              <a:spcAft>
                <a:spcPts val="0"/>
              </a:spcAft>
              <a:buClr>
                <a:schemeClr val="dk1"/>
              </a:buClr>
              <a:buSzPts val="3200"/>
              <a:buNone/>
            </a:pPr>
            <a:r>
              <a:t/>
            </a:r>
            <a:endParaRPr sz="2000">
              <a:latin typeface="Bookman Old Style"/>
              <a:ea typeface="Bookman Old Style"/>
              <a:cs typeface="Bookman Old Style"/>
              <a:sym typeface="Bookman Old Style"/>
            </a:endParaRPr>
          </a:p>
        </p:txBody>
      </p:sp>
      <p:sp>
        <p:nvSpPr>
          <p:cNvPr id="213" name="Google Shape;213;p26"/>
          <p:cNvSpPr/>
          <p:nvPr/>
        </p:nvSpPr>
        <p:spPr>
          <a:xfrm>
            <a:off x="4795838" y="-14785"/>
            <a:ext cx="4343400" cy="2010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0C0C0C"/>
                </a:solidFill>
                <a:latin typeface="Calibri"/>
                <a:ea typeface="Calibri"/>
                <a:cs typeface="Calibri"/>
                <a:sym typeface="Calibri"/>
              </a:rPr>
              <a:t>Introduction</a:t>
            </a:r>
            <a:endParaRPr/>
          </a:p>
          <a:p>
            <a:pPr indent="0" lvl="0" marL="0" marR="0" rtl="0" algn="l">
              <a:spcBef>
                <a:spcPts val="0"/>
              </a:spcBef>
              <a:spcAft>
                <a:spcPts val="0"/>
              </a:spcAft>
              <a:buNone/>
            </a:pPr>
            <a:r>
              <a:rPr lang="en-US" sz="1800">
                <a:solidFill>
                  <a:srgbClr val="0C0C0C"/>
                </a:solidFill>
                <a:latin typeface="Calibri"/>
                <a:ea typeface="Calibri"/>
                <a:cs typeface="Calibri"/>
                <a:sym typeface="Calibri"/>
              </a:rPr>
              <a:t>Existing System</a:t>
            </a:r>
            <a:endParaRPr/>
          </a:p>
          <a:p>
            <a:pPr indent="0" lvl="0" marL="0" marR="0" rtl="0" algn="l">
              <a:spcBef>
                <a:spcPts val="0"/>
              </a:spcBef>
              <a:spcAft>
                <a:spcPts val="0"/>
              </a:spcAft>
              <a:buNone/>
            </a:pPr>
            <a:r>
              <a:rPr lang="en-US" sz="1800">
                <a:solidFill>
                  <a:srgbClr val="0C0C0C"/>
                </a:solidFill>
                <a:latin typeface="Calibri"/>
                <a:ea typeface="Calibri"/>
                <a:cs typeface="Calibri"/>
                <a:sym typeface="Calibri"/>
              </a:rPr>
              <a:t>Proposed System</a:t>
            </a:r>
            <a:endParaRPr/>
          </a:p>
          <a:p>
            <a:pPr indent="0" lvl="0" marL="0" marR="0" rtl="0" algn="l">
              <a:spcBef>
                <a:spcPts val="0"/>
              </a:spcBef>
              <a:spcAft>
                <a:spcPts val="0"/>
              </a:spcAft>
              <a:buNone/>
            </a:pPr>
            <a:r>
              <a:rPr lang="en-US" sz="1800">
                <a:solidFill>
                  <a:srgbClr val="0C0C0C"/>
                </a:solidFill>
                <a:latin typeface="Calibri"/>
                <a:ea typeface="Calibri"/>
                <a:cs typeface="Calibri"/>
                <a:sym typeface="Calibri"/>
              </a:rPr>
              <a:t>Software requirements</a:t>
            </a:r>
            <a:endParaRPr/>
          </a:p>
          <a:p>
            <a:pPr indent="0" lvl="0" marL="0" marR="0" rtl="0" algn="l">
              <a:spcBef>
                <a:spcPts val="0"/>
              </a:spcBef>
              <a:spcAft>
                <a:spcPts val="0"/>
              </a:spcAft>
              <a:buNone/>
            </a:pPr>
            <a:r>
              <a:rPr b="1" lang="en-US" sz="1800">
                <a:solidFill>
                  <a:srgbClr val="0C0C0C"/>
                </a:solidFill>
                <a:latin typeface="Calibri"/>
                <a:ea typeface="Calibri"/>
                <a:cs typeface="Calibri"/>
                <a:sym typeface="Calibri"/>
              </a:rPr>
              <a:t>References</a:t>
            </a:r>
            <a:endParaRPr b="1" sz="1800">
              <a:solidFill>
                <a:srgbClr val="0C0C0C"/>
              </a:solidFill>
              <a:latin typeface="Calibri"/>
              <a:ea typeface="Calibri"/>
              <a:cs typeface="Calibri"/>
              <a:sym typeface="Calibri"/>
            </a:endParaRPr>
          </a:p>
        </p:txBody>
      </p:sp>
      <p:sp>
        <p:nvSpPr>
          <p:cNvPr id="214" name="Google Shape;214;p26"/>
          <p:cNvSpPr/>
          <p:nvPr/>
        </p:nvSpPr>
        <p:spPr>
          <a:xfrm>
            <a:off x="4795838" y="1"/>
            <a:ext cx="4343400" cy="19050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1" lang="en-US" sz="1400">
                <a:solidFill>
                  <a:srgbClr val="0C0C0C"/>
                </a:solidFill>
                <a:latin typeface="Bookman Old Style"/>
                <a:ea typeface="Bookman Old Style"/>
                <a:cs typeface="Bookman Old Style"/>
                <a:sym typeface="Bookman Old Style"/>
              </a:rPr>
              <a:t>References</a:t>
            </a:r>
            <a:endParaRPr b="1" sz="14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220" name="Google Shape;220;p27"/>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221" name="Google Shape;221;p27"/>
          <p:cNvSpPr txBox="1"/>
          <p:nvPr/>
        </p:nvSpPr>
        <p:spPr>
          <a:xfrm>
            <a:off x="0" y="3100388"/>
            <a:ext cx="9144000" cy="8620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000">
              <a:solidFill>
                <a:srgbClr val="953734"/>
              </a:solidFill>
              <a:latin typeface="Bookman Old Style"/>
              <a:ea typeface="Bookman Old Style"/>
              <a:cs typeface="Bookman Old Style"/>
              <a:sym typeface="Bookman Old Style"/>
            </a:endParaRPr>
          </a:p>
        </p:txBody>
      </p:sp>
      <p:sp>
        <p:nvSpPr>
          <p:cNvPr id="222" name="Google Shape;222;p27"/>
          <p:cNvSpPr txBox="1"/>
          <p:nvPr/>
        </p:nvSpPr>
        <p:spPr>
          <a:xfrm>
            <a:off x="4343400" y="2667000"/>
            <a:ext cx="990600" cy="16319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0">
                <a:solidFill>
                  <a:schemeClr val="dk1"/>
                </a:solidFill>
                <a:latin typeface="Bookman Old Style"/>
                <a:ea typeface="Bookman Old Style"/>
                <a:cs typeface="Bookman Old Style"/>
                <a:sym typeface="Bookman Old Style"/>
              </a:rPr>
              <a:t>?</a:t>
            </a:r>
            <a:endParaRPr/>
          </a:p>
        </p:txBody>
      </p:sp>
      <p:sp>
        <p:nvSpPr>
          <p:cNvPr id="223" name="Google Shape;223;p27"/>
          <p:cNvSpPr txBox="1"/>
          <p:nvPr/>
        </p:nvSpPr>
        <p:spPr>
          <a:xfrm>
            <a:off x="2209800" y="123825"/>
            <a:ext cx="5410200" cy="14003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500">
                <a:solidFill>
                  <a:schemeClr val="dk1"/>
                </a:solidFill>
                <a:latin typeface="Bookman Old Style"/>
                <a:ea typeface="Bookman Old Style"/>
                <a:cs typeface="Bookman Old Style"/>
                <a:sym typeface="Bookman Old Style"/>
              </a:rPr>
              <a:t>Q and A?</a:t>
            </a:r>
            <a:endParaRPr/>
          </a:p>
        </p:txBody>
      </p:sp>
      <p:sp>
        <p:nvSpPr>
          <p:cNvPr id="224" name="Google Shape;224;p27"/>
          <p:cNvSpPr txBox="1"/>
          <p:nvPr/>
        </p:nvSpPr>
        <p:spPr>
          <a:xfrm>
            <a:off x="0" y="6553200"/>
            <a:ext cx="9144000" cy="307975"/>
          </a:xfrm>
          <a:prstGeom prst="rect">
            <a:avLst/>
          </a:prstGeom>
          <a:solidFill>
            <a:srgbClr val="04064C"/>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1" sz="135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Bookman Old Style"/>
              <a:ea typeface="Bookman Old Style"/>
              <a:cs typeface="Bookman Old Style"/>
              <a:sym typeface="Bookman Old Style"/>
            </a:endParaRPr>
          </a:p>
        </p:txBody>
      </p:sp>
      <p:sp>
        <p:nvSpPr>
          <p:cNvPr id="101" name="Google Shape;101;p14"/>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b="0" i="0" sz="1400" u="none" cap="none" strike="noStrike">
              <a:solidFill>
                <a:srgbClr val="0C0C0C"/>
              </a:solidFill>
              <a:latin typeface="Bookman Old Style"/>
              <a:ea typeface="Bookman Old Style"/>
              <a:cs typeface="Bookman Old Style"/>
              <a:sym typeface="Bookman Old Style"/>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sp>
        <p:nvSpPr>
          <p:cNvPr id="102" name="Google Shape;102;p14"/>
          <p:cNvSpPr/>
          <p:nvPr/>
        </p:nvSpPr>
        <p:spPr>
          <a:xfrm>
            <a:off x="0" y="0"/>
            <a:ext cx="4795838" cy="1981199"/>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Bookman Old Style"/>
                <a:ea typeface="Bookman Old Style"/>
                <a:cs typeface="Bookman Old Style"/>
                <a:sym typeface="Bookman Old Style"/>
              </a:rPr>
              <a:t>Abstract</a:t>
            </a:r>
            <a:endParaRPr b="1" i="0" sz="3200" u="none" cap="none" strike="noStrike">
              <a:solidFill>
                <a:schemeClr val="dk1"/>
              </a:solidFill>
              <a:latin typeface="Bookman Old Style"/>
              <a:ea typeface="Bookman Old Style"/>
              <a:cs typeface="Bookman Old Style"/>
              <a:sym typeface="Bookman Old Style"/>
            </a:endParaRPr>
          </a:p>
        </p:txBody>
      </p:sp>
      <p:sp>
        <p:nvSpPr>
          <p:cNvPr id="103" name="Google Shape;103;p14"/>
          <p:cNvSpPr txBox="1"/>
          <p:nvPr/>
        </p:nvSpPr>
        <p:spPr>
          <a:xfrm>
            <a:off x="228600" y="2286000"/>
            <a:ext cx="8542800" cy="4572000"/>
          </a:xfrm>
          <a:prstGeom prst="rect">
            <a:avLst/>
          </a:prstGeom>
          <a:noFill/>
          <a:ln>
            <a:noFill/>
          </a:ln>
        </p:spPr>
        <p:txBody>
          <a:bodyPr anchorCtr="0" anchor="t" bIns="45700" lIns="91425" spcFirstLastPara="1" rIns="91425" wrap="square" tIns="45700">
            <a:noAutofit/>
          </a:bodyPr>
          <a:lstStyle/>
          <a:p>
            <a:pPr indent="0" lvl="0" marL="0" marR="0" rtl="0" algn="just">
              <a:spcBef>
                <a:spcPts val="560"/>
              </a:spcBef>
              <a:spcAft>
                <a:spcPts val="0"/>
              </a:spcAft>
              <a:buClr>
                <a:schemeClr val="dk1"/>
              </a:buClr>
              <a:buSzPts val="1100"/>
              <a:buFont typeface="Arial"/>
              <a:buNone/>
            </a:pPr>
            <a:r>
              <a:t/>
            </a:r>
            <a:endParaRPr sz="2000">
              <a:latin typeface="Bookman Old Style"/>
              <a:ea typeface="Bookman Old Style"/>
              <a:cs typeface="Bookman Old Style"/>
              <a:sym typeface="Bookman Old Style"/>
            </a:endParaRPr>
          </a:p>
          <a:p>
            <a:pPr indent="-355600" lvl="0" marL="457200" marR="0" rtl="0" algn="just">
              <a:spcBef>
                <a:spcPts val="560"/>
              </a:spcBef>
              <a:spcAft>
                <a:spcPts val="0"/>
              </a:spcAft>
              <a:buSzPts val="2000"/>
              <a:buFont typeface="Bookman Old Style"/>
              <a:buChar char="●"/>
            </a:pPr>
            <a:r>
              <a:rPr lang="en-US" sz="2000">
                <a:latin typeface="Bookman Old Style"/>
                <a:ea typeface="Bookman Old Style"/>
                <a:cs typeface="Bookman Old Style"/>
                <a:sym typeface="Bookman Old Style"/>
              </a:rPr>
              <a:t>Road Divider is generically used for dividing the Road for ongoing and incoming traffic. </a:t>
            </a:r>
            <a:endParaRPr sz="2000">
              <a:latin typeface="Bookman Old Style"/>
              <a:ea typeface="Bookman Old Style"/>
              <a:cs typeface="Bookman Old Style"/>
              <a:sym typeface="Bookman Old Style"/>
            </a:endParaRPr>
          </a:p>
          <a:p>
            <a:pPr indent="0" lvl="0" marL="457200" marR="0" rtl="0" algn="just">
              <a:spcBef>
                <a:spcPts val="560"/>
              </a:spcBef>
              <a:spcAft>
                <a:spcPts val="0"/>
              </a:spcAft>
              <a:buNone/>
            </a:pPr>
            <a:r>
              <a:t/>
            </a:r>
            <a:endParaRPr sz="2000">
              <a:latin typeface="Bookman Old Style"/>
              <a:ea typeface="Bookman Old Style"/>
              <a:cs typeface="Bookman Old Style"/>
              <a:sym typeface="Bookman Old Style"/>
            </a:endParaRPr>
          </a:p>
          <a:p>
            <a:pPr indent="-355600" lvl="0" marL="457200" marR="0" rtl="0" algn="just">
              <a:spcBef>
                <a:spcPts val="560"/>
              </a:spcBef>
              <a:spcAft>
                <a:spcPts val="0"/>
              </a:spcAft>
              <a:buSzPts val="2000"/>
              <a:buFont typeface="Bookman Old Style"/>
              <a:buChar char="●"/>
            </a:pPr>
            <a:r>
              <a:rPr lang="en-US" sz="2000">
                <a:latin typeface="Bookman Old Style"/>
                <a:ea typeface="Bookman Old Style"/>
                <a:cs typeface="Bookman Old Style"/>
                <a:sym typeface="Bookman Old Style"/>
              </a:rPr>
              <a:t>This helps keeping the flow of traffic efficient manner. </a:t>
            </a:r>
            <a:endParaRPr sz="2000">
              <a:latin typeface="Bookman Old Style"/>
              <a:ea typeface="Bookman Old Style"/>
              <a:cs typeface="Bookman Old Style"/>
              <a:sym typeface="Bookman Old Style"/>
            </a:endParaRPr>
          </a:p>
          <a:p>
            <a:pPr indent="0" lvl="0" marL="457200" marR="0" rtl="0" algn="just">
              <a:spcBef>
                <a:spcPts val="560"/>
              </a:spcBef>
              <a:spcAft>
                <a:spcPts val="0"/>
              </a:spcAft>
              <a:buNone/>
            </a:pPr>
            <a:r>
              <a:t/>
            </a:r>
            <a:endParaRPr sz="2000">
              <a:latin typeface="Bookman Old Style"/>
              <a:ea typeface="Bookman Old Style"/>
              <a:cs typeface="Bookman Old Style"/>
              <a:sym typeface="Bookman Old Style"/>
            </a:endParaRPr>
          </a:p>
          <a:p>
            <a:pPr indent="-355600" lvl="0" marL="457200" marR="0" rtl="0" algn="just">
              <a:spcBef>
                <a:spcPts val="560"/>
              </a:spcBef>
              <a:spcAft>
                <a:spcPts val="0"/>
              </a:spcAft>
              <a:buSzPts val="2000"/>
              <a:buFont typeface="Bookman Old Style"/>
              <a:buChar char="●"/>
            </a:pPr>
            <a:r>
              <a:rPr lang="en-US" sz="2000">
                <a:latin typeface="Bookman Old Style"/>
                <a:ea typeface="Bookman Old Style"/>
                <a:cs typeface="Bookman Old Style"/>
                <a:sym typeface="Bookman Old Style"/>
              </a:rPr>
              <a:t>Generally there is equal number of lanes for both ongoing and incoming traffic. </a:t>
            </a:r>
            <a:endParaRPr sz="2000">
              <a:latin typeface="Bookman Old Style"/>
              <a:ea typeface="Bookman Old Style"/>
              <a:cs typeface="Bookman Old Style"/>
              <a:sym typeface="Bookman Old Style"/>
            </a:endParaRPr>
          </a:p>
          <a:p>
            <a:pPr indent="0" lvl="0" marL="0" marR="0" rtl="0" algn="just">
              <a:spcBef>
                <a:spcPts val="560"/>
              </a:spcBef>
              <a:spcAft>
                <a:spcPts val="0"/>
              </a:spcAft>
              <a:buClr>
                <a:schemeClr val="dk1"/>
              </a:buClr>
              <a:buSzPts val="1100"/>
              <a:buFont typeface="Arial"/>
              <a:buNone/>
            </a:pPr>
            <a:r>
              <a:rPr lang="en-US" sz="2000">
                <a:latin typeface="Bookman Old Style"/>
                <a:ea typeface="Bookman Old Style"/>
                <a:cs typeface="Bookman Old Style"/>
                <a:sym typeface="Bookman Old Style"/>
              </a:rPr>
              <a:t> </a:t>
            </a:r>
            <a:endParaRPr sz="2000">
              <a:latin typeface="Bookman Old Style"/>
              <a:ea typeface="Bookman Old Style"/>
              <a:cs typeface="Bookman Old Style"/>
              <a:sym typeface="Bookman Old Style"/>
            </a:endParaRPr>
          </a:p>
          <a:p>
            <a:pPr indent="-355600" lvl="0" marL="457200" marR="0" rtl="0" algn="just">
              <a:spcBef>
                <a:spcPts val="560"/>
              </a:spcBef>
              <a:spcAft>
                <a:spcPts val="0"/>
              </a:spcAft>
              <a:buSzPts val="2000"/>
              <a:buFont typeface="Bookman Old Style"/>
              <a:buChar char="●"/>
            </a:pPr>
            <a:r>
              <a:rPr lang="en-US" sz="2000">
                <a:latin typeface="Bookman Old Style"/>
                <a:ea typeface="Bookman Old Style"/>
                <a:cs typeface="Bookman Old Style"/>
                <a:sym typeface="Bookman Old Style"/>
              </a:rPr>
              <a:t>Based on the traffic density the divider is moved to other lane so that the problem of under-utilization of road is solved and traffic can be controlled in efficient manner. </a:t>
            </a:r>
            <a:endParaRPr sz="200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p:nvPr/>
        </p:nvSpPr>
        <p:spPr>
          <a:xfrm>
            <a:off x="4795838" y="304800"/>
            <a:ext cx="4343400" cy="1600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Existing System</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Proposed System</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UML  Diagrams/ER Diagrams/Flow Charts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a:p>
          <a:p>
            <a:pPr indent="0" lvl="0" marL="0" marR="0" rtl="0" algn="l">
              <a:spcBef>
                <a:spcPts val="0"/>
              </a:spcBef>
              <a:spcAft>
                <a:spcPts val="0"/>
              </a:spcAft>
              <a:buNone/>
            </a:pPr>
            <a:r>
              <a:t/>
            </a:r>
            <a:endParaRPr b="0" i="0" sz="1800" u="none" cap="none" strike="noStrike">
              <a:solidFill>
                <a:srgbClr val="0C0C0C"/>
              </a:solidFill>
              <a:latin typeface="Bookman Old Style"/>
              <a:ea typeface="Bookman Old Style"/>
              <a:cs typeface="Bookman Old Style"/>
              <a:sym typeface="Bookman Old Style"/>
            </a:endParaRPr>
          </a:p>
        </p:txBody>
      </p:sp>
      <p:sp>
        <p:nvSpPr>
          <p:cNvPr id="109" name="Google Shape;109;p15"/>
          <p:cNvSpPr/>
          <p:nvPr/>
        </p:nvSpPr>
        <p:spPr>
          <a:xfrm>
            <a:off x="0" y="1"/>
            <a:ext cx="4795838" cy="19812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110" name="Google Shape;110;p15"/>
          <p:cNvSpPr txBox="1"/>
          <p:nvPr/>
        </p:nvSpPr>
        <p:spPr>
          <a:xfrm>
            <a:off x="0" y="609600"/>
            <a:ext cx="4795838" cy="6461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Bookman Old Style"/>
                <a:ea typeface="Bookman Old Style"/>
                <a:cs typeface="Bookman Old Style"/>
                <a:sym typeface="Bookman Old Style"/>
              </a:rPr>
              <a:t>Introduction</a:t>
            </a:r>
            <a:endParaRPr b="0" i="0" sz="3600" u="none" cap="none" strike="noStrike">
              <a:solidFill>
                <a:schemeClr val="dk1"/>
              </a:solidFill>
              <a:latin typeface="Bookman Old Style"/>
              <a:ea typeface="Bookman Old Style"/>
              <a:cs typeface="Bookman Old Style"/>
              <a:sym typeface="Bookman Old Style"/>
            </a:endParaRPr>
          </a:p>
        </p:txBody>
      </p:sp>
      <p:sp>
        <p:nvSpPr>
          <p:cNvPr id="111" name="Google Shape;111;p15"/>
          <p:cNvSpPr txBox="1"/>
          <p:nvPr>
            <p:ph idx="1" type="body"/>
          </p:nvPr>
        </p:nvSpPr>
        <p:spPr>
          <a:xfrm>
            <a:off x="342900" y="2133601"/>
            <a:ext cx="8542930" cy="4343400"/>
          </a:xfrm>
          <a:prstGeom prst="rect">
            <a:avLst/>
          </a:prstGeom>
          <a:noFill/>
          <a:ln>
            <a:noFill/>
          </a:ln>
        </p:spPr>
        <p:txBody>
          <a:bodyPr anchorCtr="0" anchor="t" bIns="45700" lIns="91425" spcFirstLastPara="1" rIns="91425" wrap="square" tIns="45700">
            <a:noAutofit/>
          </a:bodyPr>
          <a:lstStyle/>
          <a:p>
            <a:pPr indent="0" lvl="0" marL="0" rtl="0" algn="just">
              <a:spcBef>
                <a:spcPts val="520"/>
              </a:spcBef>
              <a:spcAft>
                <a:spcPts val="0"/>
              </a:spcAft>
              <a:buClr>
                <a:schemeClr val="dk1"/>
              </a:buClr>
              <a:buSzPts val="1100"/>
              <a:buFont typeface="Arial"/>
              <a:buNone/>
            </a:pPr>
            <a:r>
              <a:t/>
            </a:r>
            <a:endParaRPr sz="2000">
              <a:latin typeface="Bookman Old Style"/>
              <a:ea typeface="Bookman Old Style"/>
              <a:cs typeface="Bookman Old Style"/>
              <a:sym typeface="Bookman Old Style"/>
            </a:endParaRPr>
          </a:p>
          <a:p>
            <a:pPr indent="-355600" lvl="0" marL="457200" rtl="0" algn="just">
              <a:spcBef>
                <a:spcPts val="520"/>
              </a:spcBef>
              <a:spcAft>
                <a:spcPts val="0"/>
              </a:spcAft>
              <a:buSzPts val="2000"/>
              <a:buFont typeface="Bookman Old Style"/>
              <a:buChar char="•"/>
            </a:pPr>
            <a:r>
              <a:rPr lang="en-US" sz="2000">
                <a:latin typeface="Bookman Old Style"/>
                <a:ea typeface="Bookman Old Style"/>
                <a:cs typeface="Bookman Old Style"/>
                <a:sym typeface="Bookman Old Style"/>
              </a:rPr>
              <a:t>In any city, there is industrial area or shopping area where the traffic generally flows in one direction in the morning or evening.</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 The other side of Road divider is mostly either empty or very under utilized. </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This is true for peak morning and evening hours. This results in loss of time for the car owners, traffic jams as well as under utilization of available resources. </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An Automated road divider can provide a solution to the above mentioned problem effectively. Here Low, Medium and High density of traffic value will be posted on IOT server as a graph.</a:t>
            </a:r>
            <a:endParaRPr sz="2000">
              <a:latin typeface="Bookman Old Style"/>
              <a:ea typeface="Bookman Old Style"/>
              <a:cs typeface="Bookman Old Style"/>
              <a:sym typeface="Bookman Old Style"/>
            </a:endParaRPr>
          </a:p>
          <a:p>
            <a:pPr indent="0" lvl="0" marL="0" rtl="0" algn="just">
              <a:spcBef>
                <a:spcPts val="520"/>
              </a:spcBef>
              <a:spcAft>
                <a:spcPts val="0"/>
              </a:spcAft>
              <a:buClr>
                <a:schemeClr val="dk1"/>
              </a:buClr>
              <a:buSzPts val="1100"/>
              <a:buFont typeface="Arial"/>
              <a:buNone/>
            </a:pPr>
            <a:r>
              <a:t/>
            </a:r>
            <a:endParaRPr sz="2000">
              <a:latin typeface="Bookman Old Style"/>
              <a:ea typeface="Bookman Old Style"/>
              <a:cs typeface="Bookman Old Style"/>
              <a:sym typeface="Bookman Old Style"/>
            </a:endParaRPr>
          </a:p>
          <a:p>
            <a:pPr indent="0" lvl="0" marL="0" rtl="0" algn="just">
              <a:spcBef>
                <a:spcPts val="520"/>
              </a:spcBef>
              <a:spcAft>
                <a:spcPts val="0"/>
              </a:spcAft>
              <a:buClr>
                <a:schemeClr val="dk1"/>
              </a:buClr>
              <a:buSzPts val="1100"/>
              <a:buFont typeface="Arial"/>
              <a:buNone/>
            </a:pPr>
            <a:r>
              <a:t/>
            </a:r>
            <a:endParaRPr sz="2000">
              <a:latin typeface="Bookman Old Style"/>
              <a:ea typeface="Bookman Old Style"/>
              <a:cs typeface="Bookman Old Style"/>
              <a:sym typeface="Bookman Old Style"/>
            </a:endParaRPr>
          </a:p>
          <a:p>
            <a:pPr indent="0" lvl="0" marL="0" rtl="0" algn="just">
              <a:spcBef>
                <a:spcPts val="520"/>
              </a:spcBef>
              <a:spcAft>
                <a:spcPts val="0"/>
              </a:spcAft>
              <a:buNone/>
            </a:pPr>
            <a:r>
              <a:t/>
            </a:r>
            <a:endParaRPr sz="2000">
              <a:latin typeface="Bookman Old Style"/>
              <a:ea typeface="Bookman Old Style"/>
              <a:cs typeface="Bookman Old Style"/>
              <a:sym typeface="Bookman Old Style"/>
            </a:endParaRPr>
          </a:p>
        </p:txBody>
      </p:sp>
      <p:sp>
        <p:nvSpPr>
          <p:cNvPr id="112" name="Google Shape;112;p15"/>
          <p:cNvSpPr/>
          <p:nvPr/>
        </p:nvSpPr>
        <p:spPr>
          <a:xfrm>
            <a:off x="4795838" y="1"/>
            <a:ext cx="4343400" cy="1981199"/>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p:nvPr/>
        </p:nvSpPr>
        <p:spPr>
          <a:xfrm>
            <a:off x="4795838" y="304800"/>
            <a:ext cx="4343400" cy="1600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Existing System</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Proposed System</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UML  Diagrams/ER Diagrams/Flow Charts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a:p>
          <a:p>
            <a:pPr indent="0" lvl="0" marL="0" marR="0" rtl="0" algn="l">
              <a:spcBef>
                <a:spcPts val="0"/>
              </a:spcBef>
              <a:spcAft>
                <a:spcPts val="0"/>
              </a:spcAft>
              <a:buNone/>
            </a:pPr>
            <a:r>
              <a:t/>
            </a:r>
            <a:endParaRPr b="0" i="0" sz="1800" u="none" cap="none" strike="noStrike">
              <a:solidFill>
                <a:srgbClr val="0C0C0C"/>
              </a:solidFill>
              <a:latin typeface="Bookman Old Style"/>
              <a:ea typeface="Bookman Old Style"/>
              <a:cs typeface="Bookman Old Style"/>
              <a:sym typeface="Bookman Old Style"/>
            </a:endParaRPr>
          </a:p>
        </p:txBody>
      </p:sp>
      <p:sp>
        <p:nvSpPr>
          <p:cNvPr id="118" name="Google Shape;118;p16"/>
          <p:cNvSpPr/>
          <p:nvPr/>
        </p:nvSpPr>
        <p:spPr>
          <a:xfrm>
            <a:off x="0" y="1"/>
            <a:ext cx="4795800" cy="19812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119" name="Google Shape;119;p16"/>
          <p:cNvSpPr txBox="1"/>
          <p:nvPr/>
        </p:nvSpPr>
        <p:spPr>
          <a:xfrm>
            <a:off x="0" y="609600"/>
            <a:ext cx="47958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Bookman Old Style"/>
                <a:ea typeface="Bookman Old Style"/>
                <a:cs typeface="Bookman Old Style"/>
                <a:sym typeface="Bookman Old Style"/>
              </a:rPr>
              <a:t>Introduction</a:t>
            </a:r>
            <a:endParaRPr b="0" i="0" sz="3600" u="none" cap="none" strike="noStrike">
              <a:solidFill>
                <a:schemeClr val="dk1"/>
              </a:solidFill>
              <a:latin typeface="Bookman Old Style"/>
              <a:ea typeface="Bookman Old Style"/>
              <a:cs typeface="Bookman Old Style"/>
              <a:sym typeface="Bookman Old Style"/>
            </a:endParaRPr>
          </a:p>
        </p:txBody>
      </p:sp>
      <p:sp>
        <p:nvSpPr>
          <p:cNvPr id="120" name="Google Shape;120;p16"/>
          <p:cNvSpPr txBox="1"/>
          <p:nvPr>
            <p:ph idx="1" type="body"/>
          </p:nvPr>
        </p:nvSpPr>
        <p:spPr>
          <a:xfrm>
            <a:off x="342900" y="2133601"/>
            <a:ext cx="8542800" cy="4343400"/>
          </a:xfrm>
          <a:prstGeom prst="rect">
            <a:avLst/>
          </a:prstGeom>
          <a:noFill/>
          <a:ln>
            <a:noFill/>
          </a:ln>
        </p:spPr>
        <p:txBody>
          <a:bodyPr anchorCtr="0" anchor="t" bIns="45700" lIns="91425" spcFirstLastPara="1" rIns="91425" wrap="square" tIns="45700">
            <a:noAutofit/>
          </a:bodyPr>
          <a:lstStyle/>
          <a:p>
            <a:pPr indent="0" lvl="0" marL="0" rtl="0" algn="just">
              <a:spcBef>
                <a:spcPts val="520"/>
              </a:spcBef>
              <a:spcAft>
                <a:spcPts val="0"/>
              </a:spcAft>
              <a:buClr>
                <a:schemeClr val="dk1"/>
              </a:buClr>
              <a:buSzPts val="1100"/>
              <a:buFont typeface="Arial"/>
              <a:buNone/>
            </a:pPr>
            <a:r>
              <a:t/>
            </a:r>
            <a:endParaRPr sz="2000">
              <a:latin typeface="Bookman Old Style"/>
              <a:ea typeface="Bookman Old Style"/>
              <a:cs typeface="Bookman Old Style"/>
              <a:sym typeface="Bookman Old Style"/>
            </a:endParaRPr>
          </a:p>
          <a:p>
            <a:pPr indent="-355600" lvl="0" marL="457200" rtl="0" algn="just">
              <a:spcBef>
                <a:spcPts val="520"/>
              </a:spcBef>
              <a:spcAft>
                <a:spcPts val="0"/>
              </a:spcAft>
              <a:buSzPts val="2000"/>
              <a:buFont typeface="Bookman Old Style"/>
              <a:buChar char="•"/>
            </a:pPr>
            <a:r>
              <a:rPr lang="en-US" sz="2000">
                <a:latin typeface="Bookman Old Style"/>
                <a:ea typeface="Bookman Old Style"/>
                <a:cs typeface="Bookman Old Style"/>
                <a:sym typeface="Bookman Old Style"/>
              </a:rPr>
              <a:t>The domain is Embedded Systems.</a:t>
            </a:r>
            <a:endParaRPr sz="2000">
              <a:latin typeface="Bookman Old Style"/>
              <a:ea typeface="Bookman Old Style"/>
              <a:cs typeface="Bookman Old Style"/>
              <a:sym typeface="Bookman Old Style"/>
            </a:endParaRPr>
          </a:p>
          <a:p>
            <a:pPr indent="0" lvl="0" marL="457200" rtl="0" algn="just">
              <a:spcBef>
                <a:spcPts val="520"/>
              </a:spcBef>
              <a:spcAft>
                <a:spcPts val="0"/>
              </a:spcAft>
              <a:buNone/>
            </a:pPr>
            <a:r>
              <a:t/>
            </a:r>
            <a:endParaRPr sz="2000">
              <a:latin typeface="Bookman Old Style"/>
              <a:ea typeface="Bookman Old Style"/>
              <a:cs typeface="Bookman Old Style"/>
              <a:sym typeface="Bookman Old Style"/>
            </a:endParaRPr>
          </a:p>
          <a:p>
            <a:pPr indent="-355600" lvl="0" marL="457200" rtl="0" algn="just">
              <a:spcBef>
                <a:spcPts val="520"/>
              </a:spcBef>
              <a:spcAft>
                <a:spcPts val="0"/>
              </a:spcAft>
              <a:buSzPts val="2000"/>
              <a:buFont typeface="Bookman Old Style"/>
              <a:buChar char="•"/>
            </a:pPr>
            <a:r>
              <a:rPr lang="en-US" sz="2000">
                <a:latin typeface="Bookman Old Style"/>
                <a:ea typeface="Bookman Old Style"/>
                <a:cs typeface="Bookman Old Style"/>
                <a:sym typeface="Bookman Old Style"/>
              </a:rPr>
              <a:t>The controller used is ATMEGA-328 and the crystal is of 16MHz.</a:t>
            </a:r>
            <a:endParaRPr sz="2000">
              <a:latin typeface="Bookman Old Style"/>
              <a:ea typeface="Bookman Old Style"/>
              <a:cs typeface="Bookman Old Style"/>
              <a:sym typeface="Bookman Old Style"/>
            </a:endParaRPr>
          </a:p>
          <a:p>
            <a:pPr indent="0" lvl="0" marL="457200" rtl="0" algn="just">
              <a:spcBef>
                <a:spcPts val="520"/>
              </a:spcBef>
              <a:spcAft>
                <a:spcPts val="0"/>
              </a:spcAft>
              <a:buNone/>
            </a:pPr>
            <a:r>
              <a:t/>
            </a:r>
            <a:endParaRPr sz="2000">
              <a:latin typeface="Bookman Old Style"/>
              <a:ea typeface="Bookman Old Style"/>
              <a:cs typeface="Bookman Old Style"/>
              <a:sym typeface="Bookman Old Style"/>
            </a:endParaRPr>
          </a:p>
          <a:p>
            <a:pPr indent="-355600" lvl="0" marL="457200" rtl="0" algn="just">
              <a:spcBef>
                <a:spcPts val="520"/>
              </a:spcBef>
              <a:spcAft>
                <a:spcPts val="0"/>
              </a:spcAft>
              <a:buSzPts val="2000"/>
              <a:buFont typeface="Bookman Old Style"/>
              <a:buChar char="•"/>
            </a:pPr>
            <a:r>
              <a:rPr lang="en-US" sz="2000">
                <a:latin typeface="Bookman Old Style"/>
                <a:ea typeface="Bookman Old Style"/>
                <a:cs typeface="Bookman Old Style"/>
                <a:sym typeface="Bookman Old Style"/>
              </a:rPr>
              <a:t>We also used DC motor and Ultra Sonic Sensors in our project.</a:t>
            </a:r>
            <a:endParaRPr sz="2000">
              <a:latin typeface="Bookman Old Style"/>
              <a:ea typeface="Bookman Old Style"/>
              <a:cs typeface="Bookman Old Style"/>
              <a:sym typeface="Bookman Old Style"/>
            </a:endParaRPr>
          </a:p>
          <a:p>
            <a:pPr indent="0" lvl="0" marL="0" rtl="0" algn="just">
              <a:spcBef>
                <a:spcPts val="520"/>
              </a:spcBef>
              <a:spcAft>
                <a:spcPts val="0"/>
              </a:spcAft>
              <a:buNone/>
            </a:pPr>
            <a:r>
              <a:t/>
            </a:r>
            <a:endParaRPr sz="2000">
              <a:latin typeface="Bookman Old Style"/>
              <a:ea typeface="Bookman Old Style"/>
              <a:cs typeface="Bookman Old Style"/>
              <a:sym typeface="Bookman Old Style"/>
            </a:endParaRPr>
          </a:p>
        </p:txBody>
      </p:sp>
      <p:sp>
        <p:nvSpPr>
          <p:cNvPr id="121" name="Google Shape;121;p16"/>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Bookman Old Style"/>
              <a:ea typeface="Bookman Old Style"/>
              <a:cs typeface="Bookman Old Style"/>
              <a:sym typeface="Bookman Old Style"/>
            </a:endParaRPr>
          </a:p>
        </p:txBody>
      </p:sp>
      <p:sp>
        <p:nvSpPr>
          <p:cNvPr id="127" name="Google Shape;127;p17"/>
          <p:cNvSpPr txBox="1"/>
          <p:nvPr>
            <p:ph idx="1" type="body"/>
          </p:nvPr>
        </p:nvSpPr>
        <p:spPr>
          <a:xfrm>
            <a:off x="381000" y="1981425"/>
            <a:ext cx="8229600" cy="48765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Microcontroller						ATmega328</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Operating Voltage					5V</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Input Voltage (recommended)		7-12V</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Input Voltage (limits)				6-20V</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Digital I/O Pins					14 (of which 6 provide PWM o/p)</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Analog Input Pins					6</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DC Current per I/O Pin			40 mA</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DC Current for 3.3V Pin			50 mA</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Flash Memory						32 KB (ATmega328) of </a:t>
            </a:r>
            <a:r>
              <a:rPr lang="en-US" sz="1900">
                <a:latin typeface="Bookman Old Style"/>
                <a:ea typeface="Bookman Old Style"/>
                <a:cs typeface="Bookman Old Style"/>
                <a:sym typeface="Bookman Old Style"/>
              </a:rPr>
              <a:t>which 0.5 </a:t>
            </a:r>
            <a:r>
              <a:rPr lang="en-US" sz="1900">
                <a:latin typeface="Bookman Old Style"/>
                <a:ea typeface="Bookman Old Style"/>
                <a:cs typeface="Bookman Old Style"/>
                <a:sym typeface="Bookman Old Style"/>
              </a:rPr>
              <a:t>KB used by boot loader</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SRAM								2 KB (ATmega328)</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EEPROM							1 KB (ATmega328)</a:t>
            </a:r>
            <a:endParaRPr sz="1900">
              <a:latin typeface="Bookman Old Style"/>
              <a:ea typeface="Bookman Old Style"/>
              <a:cs typeface="Bookman Old Style"/>
              <a:sym typeface="Bookman Old Style"/>
            </a:endParaRPr>
          </a:p>
          <a:p>
            <a:pPr indent="0" lvl="0" marL="0" rtl="0" algn="l">
              <a:spcBef>
                <a:spcPts val="640"/>
              </a:spcBef>
              <a:spcAft>
                <a:spcPts val="0"/>
              </a:spcAft>
              <a:buClr>
                <a:schemeClr val="dk1"/>
              </a:buClr>
              <a:buSzPts val="1100"/>
              <a:buFont typeface="Arial"/>
              <a:buNone/>
            </a:pPr>
            <a:r>
              <a:rPr lang="en-US" sz="1900">
                <a:latin typeface="Bookman Old Style"/>
                <a:ea typeface="Bookman Old Style"/>
                <a:cs typeface="Bookman Old Style"/>
                <a:sym typeface="Bookman Old Style"/>
              </a:rPr>
              <a:t>Clock Speed						16 MHz</a:t>
            </a:r>
            <a:endParaRPr sz="1900">
              <a:latin typeface="Bookman Old Style"/>
              <a:ea typeface="Bookman Old Style"/>
              <a:cs typeface="Bookman Old Style"/>
              <a:sym typeface="Bookman Old Style"/>
            </a:endParaRPr>
          </a:p>
          <a:p>
            <a:pPr indent="-139700" lvl="0" marL="342900" rtl="0" algn="l">
              <a:spcBef>
                <a:spcPts val="640"/>
              </a:spcBef>
              <a:spcAft>
                <a:spcPts val="0"/>
              </a:spcAft>
              <a:buClr>
                <a:schemeClr val="dk1"/>
              </a:buClr>
              <a:buSzPts val="3200"/>
              <a:buNone/>
            </a:pPr>
            <a:r>
              <a:t/>
            </a:r>
            <a:endParaRPr sz="1900">
              <a:latin typeface="Bookman Old Style"/>
              <a:ea typeface="Bookman Old Style"/>
              <a:cs typeface="Bookman Old Style"/>
              <a:sym typeface="Bookman Old Style"/>
            </a:endParaRPr>
          </a:p>
        </p:txBody>
      </p:sp>
      <p:sp>
        <p:nvSpPr>
          <p:cNvPr id="128" name="Google Shape;128;p17"/>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Bookman Old Style"/>
                <a:ea typeface="Bookman Old Style"/>
                <a:cs typeface="Bookman Old Style"/>
                <a:sym typeface="Bookman Old Style"/>
              </a:rPr>
              <a:t>Modules</a:t>
            </a:r>
            <a:endParaRPr b="1" i="0" sz="3600" u="none" cap="none" strike="noStrike">
              <a:solidFill>
                <a:schemeClr val="dk1"/>
              </a:solidFill>
              <a:latin typeface="Bookman Old Style"/>
              <a:ea typeface="Bookman Old Style"/>
              <a:cs typeface="Bookman Old Style"/>
              <a:sym typeface="Bookman Old Style"/>
            </a:endParaRPr>
          </a:p>
        </p:txBody>
      </p:sp>
      <p:sp>
        <p:nvSpPr>
          <p:cNvPr id="129" name="Google Shape;129;p17"/>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Bookman Old Style"/>
              <a:ea typeface="Bookman Old Style"/>
              <a:cs typeface="Bookman Old Style"/>
              <a:sym typeface="Bookman Old Style"/>
            </a:endParaRPr>
          </a:p>
        </p:txBody>
      </p:sp>
      <p:sp>
        <p:nvSpPr>
          <p:cNvPr id="135" name="Google Shape;135;p18"/>
          <p:cNvSpPr txBox="1"/>
          <p:nvPr>
            <p:ph idx="1" type="body"/>
          </p:nvPr>
        </p:nvSpPr>
        <p:spPr>
          <a:xfrm>
            <a:off x="0" y="1981425"/>
            <a:ext cx="9144000" cy="703200"/>
          </a:xfrm>
          <a:prstGeom prst="rect">
            <a:avLst/>
          </a:prstGeom>
          <a:noFill/>
          <a:ln>
            <a:noFill/>
          </a:ln>
        </p:spPr>
        <p:txBody>
          <a:bodyPr anchorCtr="0" anchor="t" bIns="45700" lIns="91425" spcFirstLastPara="1" rIns="91425" wrap="square" tIns="45700">
            <a:noAutofit/>
          </a:bodyPr>
          <a:lstStyle/>
          <a:p>
            <a:pPr indent="-139700" lvl="0" marL="342900" rtl="0" algn="l">
              <a:spcBef>
                <a:spcPts val="640"/>
              </a:spcBef>
              <a:spcAft>
                <a:spcPts val="0"/>
              </a:spcAft>
              <a:buClr>
                <a:schemeClr val="dk1"/>
              </a:buClr>
              <a:buSzPts val="3200"/>
              <a:buNone/>
            </a:pPr>
            <a:r>
              <a:rPr lang="en-US" sz="2000">
                <a:latin typeface="Bookman Old Style"/>
                <a:ea typeface="Bookman Old Style"/>
                <a:cs typeface="Bookman Old Style"/>
                <a:sym typeface="Bookman Old Style"/>
              </a:rPr>
              <a:t>PIN Diagram</a:t>
            </a:r>
            <a:endParaRPr sz="2000">
              <a:latin typeface="Bookman Old Style"/>
              <a:ea typeface="Bookman Old Style"/>
              <a:cs typeface="Bookman Old Style"/>
              <a:sym typeface="Bookman Old Style"/>
            </a:endParaRPr>
          </a:p>
        </p:txBody>
      </p:sp>
      <p:sp>
        <p:nvSpPr>
          <p:cNvPr id="136" name="Google Shape;136;p18"/>
          <p:cNvSpPr/>
          <p:nvPr/>
        </p:nvSpPr>
        <p:spPr>
          <a:xfrm>
            <a:off x="0" y="0"/>
            <a:ext cx="4795800" cy="19815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Bookman Old Style"/>
                <a:ea typeface="Bookman Old Style"/>
                <a:cs typeface="Bookman Old Style"/>
                <a:sym typeface="Bookman Old Style"/>
              </a:rPr>
              <a:t>Modules</a:t>
            </a:r>
            <a:endParaRPr b="1" i="0" sz="3600" u="none" cap="none" strike="noStrike">
              <a:solidFill>
                <a:schemeClr val="dk1"/>
              </a:solidFill>
              <a:latin typeface="Bookman Old Style"/>
              <a:ea typeface="Bookman Old Style"/>
              <a:cs typeface="Bookman Old Style"/>
              <a:sym typeface="Bookman Old Style"/>
            </a:endParaRPr>
          </a:p>
        </p:txBody>
      </p:sp>
      <p:sp>
        <p:nvSpPr>
          <p:cNvPr id="137" name="Google Shape;137;p18"/>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pic>
        <p:nvPicPr>
          <p:cNvPr id="138" name="Google Shape;138;p18"/>
          <p:cNvPicPr preferRelativeResize="0"/>
          <p:nvPr/>
        </p:nvPicPr>
        <p:blipFill>
          <a:blip r:embed="rId3">
            <a:alphaModFix/>
          </a:blip>
          <a:stretch>
            <a:fillRect/>
          </a:stretch>
        </p:blipFill>
        <p:spPr>
          <a:xfrm>
            <a:off x="-4750" y="2684525"/>
            <a:ext cx="9143999" cy="417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Bookman Old Style"/>
              <a:ea typeface="Bookman Old Style"/>
              <a:cs typeface="Bookman Old Style"/>
              <a:sym typeface="Bookman Old Style"/>
            </a:endParaRPr>
          </a:p>
        </p:txBody>
      </p:sp>
      <p:sp>
        <p:nvSpPr>
          <p:cNvPr id="144" name="Google Shape;144;p19"/>
          <p:cNvSpPr/>
          <p:nvPr/>
        </p:nvSpPr>
        <p:spPr>
          <a:xfrm>
            <a:off x="0" y="0"/>
            <a:ext cx="4795800" cy="19815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Bookman Old Style"/>
                <a:ea typeface="Bookman Old Style"/>
                <a:cs typeface="Bookman Old Style"/>
                <a:sym typeface="Bookman Old Style"/>
              </a:rPr>
              <a:t>Modules</a:t>
            </a:r>
            <a:endParaRPr b="1" i="0" sz="3600" u="none" cap="none" strike="noStrike">
              <a:solidFill>
                <a:schemeClr val="dk1"/>
              </a:solidFill>
              <a:latin typeface="Bookman Old Style"/>
              <a:ea typeface="Bookman Old Style"/>
              <a:cs typeface="Bookman Old Style"/>
              <a:sym typeface="Bookman Old Style"/>
            </a:endParaRPr>
          </a:p>
        </p:txBody>
      </p:sp>
      <p:sp>
        <p:nvSpPr>
          <p:cNvPr id="145" name="Google Shape;145;p19"/>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pic>
        <p:nvPicPr>
          <p:cNvPr id="146" name="Google Shape;146;p19"/>
          <p:cNvPicPr preferRelativeResize="0"/>
          <p:nvPr/>
        </p:nvPicPr>
        <p:blipFill>
          <a:blip r:embed="rId3">
            <a:alphaModFix/>
          </a:blip>
          <a:stretch>
            <a:fillRect/>
          </a:stretch>
        </p:blipFill>
        <p:spPr>
          <a:xfrm>
            <a:off x="0" y="2703150"/>
            <a:ext cx="9144001" cy="4154850"/>
          </a:xfrm>
          <a:prstGeom prst="rect">
            <a:avLst/>
          </a:prstGeom>
          <a:noFill/>
          <a:ln>
            <a:noFill/>
          </a:ln>
        </p:spPr>
      </p:pic>
      <p:sp>
        <p:nvSpPr>
          <p:cNvPr id="147" name="Google Shape;147;p19"/>
          <p:cNvSpPr txBox="1"/>
          <p:nvPr/>
        </p:nvSpPr>
        <p:spPr>
          <a:xfrm>
            <a:off x="150" y="2106800"/>
            <a:ext cx="91440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Sonar Signal Module</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3" name="Google Shape;153;p20"/>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Bookman Old Style"/>
                <a:ea typeface="Bookman Old Style"/>
                <a:cs typeface="Bookman Old Style"/>
                <a:sym typeface="Bookman Old Style"/>
              </a:rPr>
              <a:t>Architectural Model</a:t>
            </a:r>
            <a:endParaRPr b="1" i="0" sz="3200" u="none" cap="none" strike="noStrike">
              <a:solidFill>
                <a:schemeClr val="dk1"/>
              </a:solidFill>
              <a:latin typeface="Bookman Old Style"/>
              <a:ea typeface="Bookman Old Style"/>
              <a:cs typeface="Bookman Old Style"/>
              <a:sym typeface="Bookman Old Style"/>
            </a:endParaRPr>
          </a:p>
        </p:txBody>
      </p:sp>
      <p:sp>
        <p:nvSpPr>
          <p:cNvPr id="154" name="Google Shape;154;p20"/>
          <p:cNvSpPr/>
          <p:nvPr/>
        </p:nvSpPr>
        <p:spPr>
          <a:xfrm>
            <a:off x="4795838" y="1"/>
            <a:ext cx="4343400" cy="19812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b="1" i="0" lang="en-US" sz="1400" u="none" cap="none" strike="noStrike">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b="0" i="0" lang="en-US" sz="1400" u="none" cap="none" strike="noStrike">
                <a:solidFill>
                  <a:srgbClr val="0C0C0C"/>
                </a:solidFill>
                <a:latin typeface="Bookman Old Style"/>
                <a:ea typeface="Bookman Old Style"/>
                <a:cs typeface="Bookman Old Style"/>
                <a:sym typeface="Bookman Old Style"/>
              </a:rPr>
              <a:t>References</a:t>
            </a:r>
            <a:endParaRPr b="0" i="0" sz="1400" u="none" cap="none" strike="noStrike">
              <a:solidFill>
                <a:srgbClr val="0C0C0C"/>
              </a:solidFill>
              <a:latin typeface="Bookman Old Style"/>
              <a:ea typeface="Bookman Old Style"/>
              <a:cs typeface="Bookman Old Style"/>
              <a:sym typeface="Bookman Old Style"/>
            </a:endParaRPr>
          </a:p>
        </p:txBody>
      </p:sp>
      <p:pic>
        <p:nvPicPr>
          <p:cNvPr id="155" name="Google Shape;155;p20"/>
          <p:cNvPicPr preferRelativeResize="0"/>
          <p:nvPr/>
        </p:nvPicPr>
        <p:blipFill>
          <a:blip r:embed="rId3">
            <a:alphaModFix/>
          </a:blip>
          <a:stretch>
            <a:fillRect/>
          </a:stretch>
        </p:blipFill>
        <p:spPr>
          <a:xfrm>
            <a:off x="0" y="1981425"/>
            <a:ext cx="9144001" cy="4876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p:nvPr/>
        </p:nvSpPr>
        <p:spPr>
          <a:xfrm>
            <a:off x="4800600" y="951"/>
            <a:ext cx="4343400" cy="1980467"/>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7F7F7F"/>
              </a:solidFill>
              <a:latin typeface="Bookman Old Style"/>
              <a:ea typeface="Bookman Old Style"/>
              <a:cs typeface="Bookman Old Style"/>
              <a:sym typeface="Bookman Old Style"/>
            </a:endParaRPr>
          </a:p>
        </p:txBody>
      </p:sp>
      <p:sp>
        <p:nvSpPr>
          <p:cNvPr id="161" name="Google Shape;161;p21"/>
          <p:cNvSpPr/>
          <p:nvPr/>
        </p:nvSpPr>
        <p:spPr>
          <a:xfrm>
            <a:off x="0" y="0"/>
            <a:ext cx="4795838" cy="198141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man Old Style"/>
              <a:ea typeface="Bookman Old Style"/>
              <a:cs typeface="Bookman Old Style"/>
              <a:sym typeface="Bookman Old Style"/>
            </a:endParaRPr>
          </a:p>
        </p:txBody>
      </p:sp>
      <p:sp>
        <p:nvSpPr>
          <p:cNvPr id="162" name="Google Shape;162;p21"/>
          <p:cNvSpPr txBox="1"/>
          <p:nvPr/>
        </p:nvSpPr>
        <p:spPr>
          <a:xfrm>
            <a:off x="0" y="685800"/>
            <a:ext cx="4795838"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Bookman Old Style"/>
                <a:ea typeface="Bookman Old Style"/>
                <a:cs typeface="Bookman Old Style"/>
                <a:sym typeface="Bookman Old Style"/>
              </a:rPr>
              <a:t>Software/Hardware Requirements</a:t>
            </a:r>
            <a:endParaRPr b="1" i="0" sz="2800" u="none" cap="none" strike="noStrike">
              <a:solidFill>
                <a:schemeClr val="dk1"/>
              </a:solidFill>
              <a:latin typeface="Bookman Old Style"/>
              <a:ea typeface="Bookman Old Style"/>
              <a:cs typeface="Bookman Old Style"/>
              <a:sym typeface="Bookman Old Style"/>
            </a:endParaRPr>
          </a:p>
        </p:txBody>
      </p:sp>
      <p:sp>
        <p:nvSpPr>
          <p:cNvPr id="163" name="Google Shape;163;p21"/>
          <p:cNvSpPr txBox="1"/>
          <p:nvPr/>
        </p:nvSpPr>
        <p:spPr>
          <a:xfrm>
            <a:off x="295406" y="2307372"/>
            <a:ext cx="83820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64" name="Google Shape;164;p21"/>
          <p:cNvSpPr/>
          <p:nvPr/>
        </p:nvSpPr>
        <p:spPr>
          <a:xfrm>
            <a:off x="4795838" y="-14785"/>
            <a:ext cx="4343400" cy="2010771"/>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800">
                <a:solidFill>
                  <a:srgbClr val="0C0C0C"/>
                </a:solidFill>
                <a:latin typeface="Bookman Old Style"/>
                <a:ea typeface="Bookman Old Style"/>
                <a:cs typeface="Bookman Old Style"/>
                <a:sym typeface="Bookman Old Style"/>
              </a:rPr>
              <a:t>Existing System</a:t>
            </a:r>
            <a:endParaRPr/>
          </a:p>
          <a:p>
            <a:pPr indent="0" lvl="0" marL="0" marR="0" rtl="0" algn="l">
              <a:spcBef>
                <a:spcPts val="0"/>
              </a:spcBef>
              <a:spcAft>
                <a:spcPts val="0"/>
              </a:spcAft>
              <a:buNone/>
            </a:pPr>
            <a:r>
              <a:rPr lang="en-US" sz="1800">
                <a:solidFill>
                  <a:srgbClr val="0C0C0C"/>
                </a:solidFill>
                <a:latin typeface="Bookman Old Style"/>
                <a:ea typeface="Bookman Old Style"/>
                <a:cs typeface="Bookman Old Style"/>
                <a:sym typeface="Bookman Old Style"/>
              </a:rPr>
              <a:t>Proposed System</a:t>
            </a:r>
            <a:endParaRPr/>
          </a:p>
          <a:p>
            <a:pPr indent="0" lvl="0" marL="0" marR="0" rtl="0" algn="l">
              <a:spcBef>
                <a:spcPts val="0"/>
              </a:spcBef>
              <a:spcAft>
                <a:spcPts val="0"/>
              </a:spcAft>
              <a:buNone/>
            </a:pPr>
            <a:r>
              <a:rPr b="1" lang="en-US" sz="1800">
                <a:solidFill>
                  <a:srgbClr val="0C0C0C"/>
                </a:solidFill>
                <a:latin typeface="Bookman Old Style"/>
                <a:ea typeface="Bookman Old Style"/>
                <a:cs typeface="Bookman Old Style"/>
                <a:sym typeface="Bookman Old Style"/>
              </a:rPr>
              <a:t>Software Requirements</a:t>
            </a:r>
            <a:endParaRPr/>
          </a:p>
          <a:p>
            <a:pPr indent="0" lvl="0" marL="0" marR="0" rtl="0" algn="l">
              <a:spcBef>
                <a:spcPts val="0"/>
              </a:spcBef>
              <a:spcAft>
                <a:spcPts val="0"/>
              </a:spcAft>
              <a:buNone/>
            </a:pPr>
            <a:r>
              <a:rPr lang="en-US" sz="1800">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
        <p:nvSpPr>
          <p:cNvPr id="165" name="Google Shape;165;p21"/>
          <p:cNvSpPr txBox="1"/>
          <p:nvPr>
            <p:ph idx="1" type="body"/>
          </p:nvPr>
        </p:nvSpPr>
        <p:spPr>
          <a:xfrm>
            <a:off x="381000" y="2062103"/>
            <a:ext cx="8437634" cy="4414897"/>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t/>
            </a:r>
            <a:endParaRPr sz="2000">
              <a:latin typeface="Bookman Old Style"/>
              <a:ea typeface="Bookman Old Style"/>
              <a:cs typeface="Bookman Old Style"/>
              <a:sym typeface="Bookman Old Style"/>
            </a:endParaRPr>
          </a:p>
          <a:p>
            <a:pPr indent="-355600" lvl="0" marL="457200" rtl="0" algn="l">
              <a:spcBef>
                <a:spcPts val="640"/>
              </a:spcBef>
              <a:spcAft>
                <a:spcPts val="0"/>
              </a:spcAft>
              <a:buSzPts val="2000"/>
              <a:buFont typeface="Bookman Old Style"/>
              <a:buChar char="•"/>
            </a:pPr>
            <a:r>
              <a:rPr lang="en-US" sz="2000">
                <a:latin typeface="Bookman Old Style"/>
                <a:ea typeface="Bookman Old Style"/>
                <a:cs typeface="Bookman Old Style"/>
                <a:sym typeface="Bookman Old Style"/>
              </a:rPr>
              <a:t>Arduino IDE</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Embedded C</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Microcontroller : Arduino Uno</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Wifi-module</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Driver circuit</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DC motor</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LEDs</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Ultrasonic sensor</a:t>
            </a:r>
            <a:endParaRPr sz="2000">
              <a:latin typeface="Bookman Old Style"/>
              <a:ea typeface="Bookman Old Style"/>
              <a:cs typeface="Bookman Old Style"/>
              <a:sym typeface="Bookman Old Style"/>
            </a:endParaRPr>
          </a:p>
        </p:txBody>
      </p:sp>
      <p:sp>
        <p:nvSpPr>
          <p:cNvPr id="166" name="Google Shape;166;p21"/>
          <p:cNvSpPr/>
          <p:nvPr/>
        </p:nvSpPr>
        <p:spPr>
          <a:xfrm>
            <a:off x="4795838" y="0"/>
            <a:ext cx="4343400" cy="1981199"/>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Abstract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Introduction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Modules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Architecture Model</a:t>
            </a:r>
            <a:endParaRPr/>
          </a:p>
          <a:p>
            <a:pPr indent="0" lvl="0" marL="0" marR="0" rtl="0" algn="l">
              <a:spcBef>
                <a:spcPts val="0"/>
              </a:spcBef>
              <a:spcAft>
                <a:spcPts val="0"/>
              </a:spcAft>
              <a:buNone/>
            </a:pPr>
            <a:r>
              <a:rPr b="1" lang="en-US" sz="1400">
                <a:solidFill>
                  <a:srgbClr val="0C0C0C"/>
                </a:solidFill>
                <a:latin typeface="Bookman Old Style"/>
                <a:ea typeface="Bookman Old Style"/>
                <a:cs typeface="Bookman Old Style"/>
                <a:sym typeface="Bookman Old Style"/>
              </a:rPr>
              <a:t>Software/Hardware Requirements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Screenshots</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Conclusion</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Future Enhancement</a:t>
            </a:r>
            <a:endParaRPr/>
          </a:p>
          <a:p>
            <a:pPr indent="0" lvl="0" marL="0" marR="0" rtl="0" algn="l">
              <a:spcBef>
                <a:spcPts val="0"/>
              </a:spcBef>
              <a:spcAft>
                <a:spcPts val="0"/>
              </a:spcAft>
              <a:buNone/>
            </a:pPr>
            <a:r>
              <a:rPr lang="en-US" sz="1400">
                <a:solidFill>
                  <a:srgbClr val="0C0C0C"/>
                </a:solidFill>
                <a:latin typeface="Bookman Old Style"/>
                <a:ea typeface="Bookman Old Style"/>
                <a:cs typeface="Bookman Old Style"/>
                <a:sym typeface="Bookman Old Style"/>
              </a:rPr>
              <a:t>References</a:t>
            </a:r>
            <a:endParaRPr sz="1400">
              <a:solidFill>
                <a:srgbClr val="0C0C0C"/>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