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F4DAD5-A203-4D5A-94B3-97AF73CE16ED}"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4DAD5-A203-4D5A-94B3-97AF73CE16ED}"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4DAD5-A203-4D5A-94B3-97AF73CE16ED}"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4DAD5-A203-4D5A-94B3-97AF73CE16ED}"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4DAD5-A203-4D5A-94B3-97AF73CE16ED}"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F4DAD5-A203-4D5A-94B3-97AF73CE16ED}"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4DAD5-A203-4D5A-94B3-97AF73CE16ED}" type="datetimeFigureOut">
              <a:rPr lang="en-US" smtClean="0"/>
              <a:pPr/>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F4DAD5-A203-4D5A-94B3-97AF73CE16ED}" type="datetimeFigureOut">
              <a:rPr lang="en-US" smtClean="0"/>
              <a:pPr/>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4DAD5-A203-4D5A-94B3-97AF73CE16ED}" type="datetimeFigureOut">
              <a:rPr lang="en-US" smtClean="0"/>
              <a:pPr/>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4DAD5-A203-4D5A-94B3-97AF73CE16ED}"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4DAD5-A203-4D5A-94B3-97AF73CE16ED}"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68B27-D463-4751-83F1-72333569E5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4DAD5-A203-4D5A-94B3-97AF73CE16ED}" type="datetimeFigureOut">
              <a:rPr lang="en-US" smtClean="0"/>
              <a:pPr/>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68B27-D463-4751-83F1-72333569E5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452166_91a7_7 - Copy.jpg"/>
          <p:cNvPicPr>
            <a:picLocks noChangeAspect="1"/>
          </p:cNvPicPr>
          <p:nvPr/>
        </p:nvPicPr>
        <p:blipFill>
          <a:blip r:embed="rId2" cstate="print"/>
          <a:stretch>
            <a:fillRect/>
          </a:stretch>
        </p:blipFill>
        <p:spPr>
          <a:xfrm>
            <a:off x="381000" y="381000"/>
            <a:ext cx="8305799" cy="60197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229600" cy="523220"/>
          </a:xfrm>
          <a:prstGeom prst="rect">
            <a:avLst/>
          </a:prstGeom>
          <a:noFill/>
        </p:spPr>
        <p:txBody>
          <a:bodyPr wrap="square" rtlCol="0">
            <a:spAutoFit/>
          </a:bodyPr>
          <a:lstStyle/>
          <a:p>
            <a:pPr algn="ctr"/>
            <a:r>
              <a:rPr lang="en-US" sz="2800" b="1" dirty="0" smtClean="0"/>
              <a:t>Test apache is running</a:t>
            </a:r>
            <a:endParaRPr lang="en-US" sz="2800" b="1" dirty="0"/>
          </a:p>
        </p:txBody>
      </p:sp>
      <p:pic>
        <p:nvPicPr>
          <p:cNvPr id="4100" name="Picture 4"/>
          <p:cNvPicPr>
            <a:picLocks noChangeAspect="1" noChangeArrowheads="1"/>
          </p:cNvPicPr>
          <p:nvPr/>
        </p:nvPicPr>
        <p:blipFill>
          <a:blip r:embed="rId2" cstate="print"/>
          <a:srcRect/>
          <a:stretch>
            <a:fillRect/>
          </a:stretch>
        </p:blipFill>
        <p:spPr bwMode="auto">
          <a:xfrm>
            <a:off x="228600" y="1219200"/>
            <a:ext cx="8667750" cy="18002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cstate="print"/>
          <a:srcRect/>
          <a:stretch>
            <a:fillRect/>
          </a:stretch>
        </p:blipFill>
        <p:spPr bwMode="auto">
          <a:xfrm>
            <a:off x="381000" y="3886200"/>
            <a:ext cx="8458200" cy="148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467600" cy="523220"/>
          </a:xfrm>
          <a:prstGeom prst="rect">
            <a:avLst/>
          </a:prstGeom>
          <a:noFill/>
        </p:spPr>
        <p:txBody>
          <a:bodyPr wrap="square" rtlCol="0">
            <a:spAutoFit/>
          </a:bodyPr>
          <a:lstStyle/>
          <a:p>
            <a:pPr algn="ctr"/>
            <a:r>
              <a:rPr lang="en-US" sz="2800" b="1" dirty="0" smtClean="0"/>
              <a:t>Create Load Balancer</a:t>
            </a:r>
            <a:endParaRPr lang="en-US" sz="2800" b="1" dirty="0"/>
          </a:p>
        </p:txBody>
      </p:sp>
      <p:pic>
        <p:nvPicPr>
          <p:cNvPr id="5122" name="Picture 2"/>
          <p:cNvPicPr>
            <a:picLocks noChangeAspect="1" noChangeArrowheads="1"/>
          </p:cNvPicPr>
          <p:nvPr/>
        </p:nvPicPr>
        <p:blipFill>
          <a:blip r:embed="rId2" cstate="print"/>
          <a:srcRect/>
          <a:stretch>
            <a:fillRect/>
          </a:stretch>
        </p:blipFill>
        <p:spPr bwMode="auto">
          <a:xfrm>
            <a:off x="457200" y="1219200"/>
            <a:ext cx="8229600" cy="508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52400" y="1295400"/>
            <a:ext cx="8610600" cy="4610100"/>
          </a:xfrm>
          <a:prstGeom prst="rect">
            <a:avLst/>
          </a:prstGeom>
          <a:noFill/>
          <a:ln w="9525">
            <a:noFill/>
            <a:miter lim="800000"/>
            <a:headEnd/>
            <a:tailEnd/>
          </a:ln>
          <a:effectLst/>
        </p:spPr>
      </p:pic>
      <p:sp>
        <p:nvSpPr>
          <p:cNvPr id="3" name="TextBox 2"/>
          <p:cNvSpPr txBox="1"/>
          <p:nvPr/>
        </p:nvSpPr>
        <p:spPr>
          <a:xfrm>
            <a:off x="533400" y="228600"/>
            <a:ext cx="8001000" cy="523220"/>
          </a:xfrm>
          <a:prstGeom prst="rect">
            <a:avLst/>
          </a:prstGeom>
          <a:noFill/>
        </p:spPr>
        <p:txBody>
          <a:bodyPr wrap="square" rtlCol="0">
            <a:spAutoFit/>
          </a:bodyPr>
          <a:lstStyle/>
          <a:p>
            <a:pPr algn="ctr"/>
            <a:r>
              <a:rPr lang="en-US" sz="2800" b="1" dirty="0" smtClean="0"/>
              <a:t>Select the classic load balancer</a:t>
            </a:r>
            <a:endParaRPr 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4800" y="1371600"/>
            <a:ext cx="8534401" cy="5010150"/>
          </a:xfrm>
          <a:prstGeom prst="rect">
            <a:avLst/>
          </a:prstGeom>
          <a:noFill/>
          <a:ln w="9525">
            <a:noFill/>
            <a:miter lim="800000"/>
            <a:headEnd/>
            <a:tailEnd/>
          </a:ln>
          <a:effectLst/>
        </p:spPr>
      </p:pic>
      <p:sp>
        <p:nvSpPr>
          <p:cNvPr id="3" name="TextBox 2"/>
          <p:cNvSpPr txBox="1"/>
          <p:nvPr/>
        </p:nvSpPr>
        <p:spPr>
          <a:xfrm>
            <a:off x="533400" y="304800"/>
            <a:ext cx="8382000" cy="523220"/>
          </a:xfrm>
          <a:prstGeom prst="rect">
            <a:avLst/>
          </a:prstGeom>
          <a:noFill/>
        </p:spPr>
        <p:txBody>
          <a:bodyPr wrap="square" rtlCol="0">
            <a:spAutoFit/>
          </a:bodyPr>
          <a:lstStyle/>
          <a:p>
            <a:pPr algn="ctr"/>
            <a:r>
              <a:rPr lang="en-US" sz="2800" b="1" dirty="0" smtClean="0"/>
              <a:t>Name the load balancer and select the http protocol</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28600" y="1295400"/>
            <a:ext cx="8686800" cy="4991100"/>
          </a:xfrm>
          <a:prstGeom prst="rect">
            <a:avLst/>
          </a:prstGeom>
          <a:noFill/>
          <a:ln w="9525">
            <a:noFill/>
            <a:miter lim="800000"/>
            <a:headEnd/>
            <a:tailEnd/>
          </a:ln>
          <a:effectLst/>
        </p:spPr>
      </p:pic>
      <p:sp>
        <p:nvSpPr>
          <p:cNvPr id="3" name="TextBox 2"/>
          <p:cNvSpPr txBox="1"/>
          <p:nvPr/>
        </p:nvSpPr>
        <p:spPr>
          <a:xfrm>
            <a:off x="457200" y="228600"/>
            <a:ext cx="8229600" cy="523220"/>
          </a:xfrm>
          <a:prstGeom prst="rect">
            <a:avLst/>
          </a:prstGeom>
          <a:noFill/>
        </p:spPr>
        <p:txBody>
          <a:bodyPr wrap="square" rtlCol="0">
            <a:spAutoFit/>
          </a:bodyPr>
          <a:lstStyle/>
          <a:p>
            <a:pPr algn="ctr"/>
            <a:r>
              <a:rPr lang="en-US" sz="2800" b="1" dirty="0" smtClean="0"/>
              <a:t>Allocate the </a:t>
            </a:r>
            <a:r>
              <a:rPr lang="en-US" sz="2800" b="1" dirty="0"/>
              <a:t>S</a:t>
            </a:r>
            <a:r>
              <a:rPr lang="en-US" sz="2800" b="1" dirty="0" smtClean="0"/>
              <a:t>ecurity Group</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381000" y="1676400"/>
            <a:ext cx="8382000" cy="4572000"/>
          </a:xfrm>
          <a:prstGeom prst="rect">
            <a:avLst/>
          </a:prstGeom>
          <a:noFill/>
          <a:ln w="9525">
            <a:noFill/>
            <a:miter lim="800000"/>
            <a:headEnd/>
            <a:tailEnd/>
          </a:ln>
          <a:effectLst/>
        </p:spPr>
      </p:pic>
      <p:sp>
        <p:nvSpPr>
          <p:cNvPr id="4" name="TextBox 3"/>
          <p:cNvSpPr txBox="1"/>
          <p:nvPr/>
        </p:nvSpPr>
        <p:spPr>
          <a:xfrm>
            <a:off x="609600" y="304800"/>
            <a:ext cx="7696200" cy="523220"/>
          </a:xfrm>
          <a:prstGeom prst="rect">
            <a:avLst/>
          </a:prstGeom>
          <a:noFill/>
        </p:spPr>
        <p:txBody>
          <a:bodyPr wrap="square" rtlCol="0">
            <a:spAutoFit/>
          </a:bodyPr>
          <a:lstStyle/>
          <a:p>
            <a:pPr algn="ctr"/>
            <a:r>
              <a:rPr lang="en-US" sz="2800" b="1" dirty="0" smtClean="0"/>
              <a:t>Configure Security </a:t>
            </a:r>
            <a:endParaRPr 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81000" y="1466850"/>
            <a:ext cx="8458200" cy="4857750"/>
          </a:xfrm>
          <a:prstGeom prst="rect">
            <a:avLst/>
          </a:prstGeom>
          <a:noFill/>
          <a:ln w="9525">
            <a:noFill/>
            <a:miter lim="800000"/>
            <a:headEnd/>
            <a:tailEnd/>
          </a:ln>
          <a:effectLst/>
        </p:spPr>
      </p:pic>
      <p:sp>
        <p:nvSpPr>
          <p:cNvPr id="3" name="Rectangle 2"/>
          <p:cNvSpPr/>
          <p:nvPr/>
        </p:nvSpPr>
        <p:spPr>
          <a:xfrm>
            <a:off x="381000" y="457200"/>
            <a:ext cx="8229600" cy="523220"/>
          </a:xfrm>
          <a:prstGeom prst="rect">
            <a:avLst/>
          </a:prstGeom>
        </p:spPr>
        <p:txBody>
          <a:bodyPr wrap="square">
            <a:spAutoFit/>
          </a:bodyPr>
          <a:lstStyle/>
          <a:p>
            <a:pPr algn="ctr"/>
            <a:r>
              <a:rPr lang="en-US" sz="2800" b="1" dirty="0" smtClean="0"/>
              <a:t>Configure Health Check</a:t>
            </a:r>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28600" y="1447800"/>
            <a:ext cx="8534400" cy="4648200"/>
          </a:xfrm>
          <a:prstGeom prst="rect">
            <a:avLst/>
          </a:prstGeom>
          <a:noFill/>
          <a:ln w="9525">
            <a:noFill/>
            <a:miter lim="800000"/>
            <a:headEnd/>
            <a:tailEnd/>
          </a:ln>
          <a:effectLst/>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dirty="0" smtClean="0"/>
              <a:t>Attach the EC2 Instance</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52400" y="1600200"/>
            <a:ext cx="8686800" cy="4767263"/>
          </a:xfrm>
          <a:prstGeom prst="rect">
            <a:avLst/>
          </a:prstGeom>
          <a:noFill/>
          <a:ln w="9525">
            <a:noFill/>
            <a:miter lim="800000"/>
            <a:headEnd/>
            <a:tailEnd/>
          </a:ln>
          <a:effectLst/>
        </p:spPr>
      </p:pic>
      <p:sp>
        <p:nvSpPr>
          <p:cNvPr id="3" name="TextBox 2"/>
          <p:cNvSpPr txBox="1"/>
          <p:nvPr/>
        </p:nvSpPr>
        <p:spPr>
          <a:xfrm>
            <a:off x="1219200" y="304800"/>
            <a:ext cx="6324600" cy="369332"/>
          </a:xfrm>
          <a:prstGeom prst="rect">
            <a:avLst/>
          </a:prstGeom>
          <a:noFill/>
        </p:spPr>
        <p:txBody>
          <a:bodyPr wrap="square" rtlCol="0">
            <a:spAutoFit/>
          </a:bodyPr>
          <a:lstStyle/>
          <a:p>
            <a:r>
              <a:rPr lang="en-US" dirty="0" smtClean="0"/>
              <a:t>Review</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04800" y="1219200"/>
            <a:ext cx="8686801" cy="5338763"/>
          </a:xfrm>
          <a:prstGeom prst="rect">
            <a:avLst/>
          </a:prstGeom>
          <a:noFill/>
          <a:ln w="9525">
            <a:noFill/>
            <a:miter lim="800000"/>
            <a:headEnd/>
            <a:tailEnd/>
          </a:ln>
          <a:effectLst/>
        </p:spPr>
      </p:pic>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Create the Load Balancer</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599" y="381001"/>
            <a:ext cx="8610601"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762000" y="3886200"/>
            <a:ext cx="7543800" cy="14382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762000" y="1524000"/>
            <a:ext cx="7391400" cy="1695450"/>
          </a:xfrm>
          <a:prstGeom prst="rect">
            <a:avLst/>
          </a:prstGeom>
          <a:noFill/>
          <a:ln w="9525">
            <a:noFill/>
            <a:miter lim="800000"/>
            <a:headEnd/>
            <a:tailEnd/>
          </a:ln>
          <a:effectLst/>
        </p:spPr>
      </p:pic>
      <p:sp>
        <p:nvSpPr>
          <p:cNvPr id="5" name="TextBox 4"/>
          <p:cNvSpPr txBox="1"/>
          <p:nvPr/>
        </p:nvSpPr>
        <p:spPr>
          <a:xfrm>
            <a:off x="609600" y="381000"/>
            <a:ext cx="7772400" cy="523220"/>
          </a:xfrm>
          <a:prstGeom prst="rect">
            <a:avLst/>
          </a:prstGeom>
          <a:noFill/>
        </p:spPr>
        <p:txBody>
          <a:bodyPr wrap="square" rtlCol="0">
            <a:spAutoFit/>
          </a:bodyPr>
          <a:lstStyle/>
          <a:p>
            <a:pPr algn="ctr"/>
            <a:r>
              <a:rPr lang="en-US" sz="2800" b="1" dirty="0" smtClean="0"/>
              <a:t>Test Output of Load Balancer</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dirty="0" smtClean="0"/>
              <a:t>Classic Load Balancer</a:t>
            </a:r>
            <a:endParaRPr lang="en-US" sz="2800" b="1" dirty="0"/>
          </a:p>
        </p:txBody>
      </p:sp>
      <p:sp>
        <p:nvSpPr>
          <p:cNvPr id="3" name="Rectangle 2"/>
          <p:cNvSpPr/>
          <p:nvPr/>
        </p:nvSpPr>
        <p:spPr>
          <a:xfrm>
            <a:off x="533400" y="1447800"/>
            <a:ext cx="7924800" cy="3785652"/>
          </a:xfrm>
          <a:prstGeom prst="rect">
            <a:avLst/>
          </a:prstGeom>
        </p:spPr>
        <p:txBody>
          <a:bodyPr wrap="square">
            <a:spAutoFit/>
          </a:bodyPr>
          <a:lstStyle/>
          <a:p>
            <a:pPr algn="just"/>
            <a:r>
              <a:rPr lang="en-US" sz="2400" b="1" dirty="0"/>
              <a:t>Classic Load Balancer</a:t>
            </a:r>
            <a:r>
              <a:rPr lang="en-US" sz="2400" dirty="0"/>
              <a:t> provides basic </a:t>
            </a:r>
            <a:r>
              <a:rPr lang="en-US" sz="2400" b="1" dirty="0"/>
              <a:t>load</a:t>
            </a:r>
            <a:r>
              <a:rPr lang="en-US" sz="2400" dirty="0"/>
              <a:t> balancing across multiple </a:t>
            </a:r>
            <a:r>
              <a:rPr lang="en-US" sz="2400" b="1" dirty="0"/>
              <a:t>Amazon EC2</a:t>
            </a:r>
            <a:r>
              <a:rPr lang="en-US" sz="2400" dirty="0"/>
              <a:t> instances and operates at both the request level and connection level. </a:t>
            </a:r>
            <a:endParaRPr lang="en-US" sz="2400" dirty="0" smtClean="0"/>
          </a:p>
          <a:p>
            <a:pPr algn="just"/>
            <a:endParaRPr lang="en-US" sz="2400" dirty="0" smtClean="0"/>
          </a:p>
          <a:p>
            <a:pPr algn="just"/>
            <a:r>
              <a:rPr lang="en-US" sz="2400" b="1" dirty="0" smtClean="0"/>
              <a:t>Classic </a:t>
            </a:r>
            <a:r>
              <a:rPr lang="en-US" sz="2400" b="1" dirty="0"/>
              <a:t>Load Balancer</a:t>
            </a:r>
            <a:r>
              <a:rPr lang="en-US" sz="2400" dirty="0"/>
              <a:t> is intended for applications that were built within the </a:t>
            </a:r>
            <a:r>
              <a:rPr lang="en-US" sz="2400" b="1" dirty="0"/>
              <a:t>EC2</a:t>
            </a:r>
            <a:r>
              <a:rPr lang="en-US" sz="2400" dirty="0"/>
              <a:t>-</a:t>
            </a:r>
            <a:r>
              <a:rPr lang="en-US" sz="2400" b="1" dirty="0"/>
              <a:t>Classic</a:t>
            </a:r>
            <a:r>
              <a:rPr lang="en-US" sz="2400" dirty="0"/>
              <a:t> network</a:t>
            </a:r>
            <a:r>
              <a:rPr lang="en-US" sz="2400" dirty="0" smtClean="0"/>
              <a:t>.</a:t>
            </a:r>
          </a:p>
          <a:p>
            <a:pPr algn="just"/>
            <a:endParaRPr lang="en-US" sz="2400" dirty="0" smtClean="0"/>
          </a:p>
          <a:p>
            <a:pPr algn="just"/>
            <a:r>
              <a:rPr lang="en-US" sz="2400" b="1" dirty="0" smtClean="0"/>
              <a:t>Classic Load Balancer </a:t>
            </a:r>
            <a:r>
              <a:rPr lang="en-US" sz="2400" dirty="0" smtClean="0"/>
              <a:t>distributes </a:t>
            </a:r>
            <a:r>
              <a:rPr lang="en-US" sz="2400" dirty="0"/>
              <a:t>incoming application traffic across multiple EC2 instances in multiple Availability Zones. </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dirty="0" smtClean="0"/>
              <a:t>Features of Classic Load Balancer</a:t>
            </a:r>
            <a:endParaRPr lang="en-US" sz="2800" b="1" dirty="0"/>
          </a:p>
        </p:txBody>
      </p:sp>
      <p:sp>
        <p:nvSpPr>
          <p:cNvPr id="3" name="Rectangle 2"/>
          <p:cNvSpPr/>
          <p:nvPr/>
        </p:nvSpPr>
        <p:spPr>
          <a:xfrm>
            <a:off x="457200" y="1447800"/>
            <a:ext cx="7848600" cy="4832092"/>
          </a:xfrm>
          <a:prstGeom prst="rect">
            <a:avLst/>
          </a:prstGeom>
        </p:spPr>
        <p:txBody>
          <a:bodyPr wrap="square">
            <a:spAutoFit/>
          </a:bodyPr>
          <a:lstStyle/>
          <a:p>
            <a:pPr algn="just"/>
            <a:r>
              <a:rPr lang="en-US" sz="2200" dirty="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r>
              <a:rPr lang="en-US" sz="2200" dirty="0" smtClean="0"/>
              <a:t>.</a:t>
            </a:r>
          </a:p>
          <a:p>
            <a:pPr algn="just"/>
            <a:endParaRPr lang="en-US" sz="2200" dirty="0"/>
          </a:p>
          <a:p>
            <a:pPr algn="just"/>
            <a:r>
              <a:rPr lang="en-US" sz="2200" dirty="0"/>
              <a:t>Your load balancer serves as a single point of contact for clients. This increases the availability of your application. You can add and remove instances from your load balancer as your needs change, without disrupting the overall flow of requests to your application</a:t>
            </a:r>
            <a:r>
              <a:rPr lang="en-US" sz="2200" dirty="0" smtClean="0"/>
              <a:t>.</a:t>
            </a:r>
          </a:p>
          <a:p>
            <a:pPr algn="just"/>
            <a:endParaRPr lang="en-US" sz="2200" dirty="0"/>
          </a:p>
          <a:p>
            <a:pPr algn="just"/>
            <a:r>
              <a:rPr lang="en-US" sz="2200" dirty="0" smtClean="0"/>
              <a:t> </a:t>
            </a:r>
            <a:r>
              <a:rPr lang="en-US" sz="2200" dirty="0"/>
              <a:t>Elastic Load Balancing scales your load balancer as traffic to your application changes over time. Elastic Load Balancing can scale to the vast majority of workloads automatically</a:t>
            </a:r>
            <a:r>
              <a:rPr lang="en-US" sz="2200" dirty="0" smtClean="0"/>
              <a:t>.</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05000"/>
            <a:ext cx="8153400" cy="2800767"/>
          </a:xfrm>
          <a:prstGeom prst="rect">
            <a:avLst/>
          </a:prstGeom>
        </p:spPr>
        <p:txBody>
          <a:bodyPr wrap="square">
            <a:spAutoFit/>
          </a:bodyPr>
          <a:lstStyle/>
          <a:p>
            <a:pPr algn="just"/>
            <a:r>
              <a:rPr lang="en-US" sz="2200" dirty="0" smtClean="0"/>
              <a:t>A </a:t>
            </a:r>
            <a:r>
              <a:rPr lang="en-US" sz="2200" i="1" dirty="0" smtClean="0"/>
              <a:t>listener</a:t>
            </a:r>
            <a:r>
              <a:rPr lang="en-US" sz="2200" dirty="0" smtClean="0"/>
              <a:t> checks for connection requests from clients, using the protocol and port that you configure, and forwards requests to one or more registered instances using the protocol and port number that you configure. You add one or more listeners to your load balancer.</a:t>
            </a:r>
          </a:p>
          <a:p>
            <a:pPr algn="just"/>
            <a:endParaRPr lang="en-US" sz="2200" dirty="0" smtClean="0"/>
          </a:p>
          <a:p>
            <a:pPr algn="just"/>
            <a:r>
              <a:rPr lang="en-US" sz="2200" dirty="0"/>
              <a:t>You can configure </a:t>
            </a:r>
            <a:r>
              <a:rPr lang="en-US" sz="2200" i="1" dirty="0"/>
              <a:t>health checks</a:t>
            </a:r>
            <a:r>
              <a:rPr lang="en-US" sz="2200" dirty="0"/>
              <a:t>, which are used to monitor the health of the registered instances so that the load balancer only sends requests to the healthy instances.</a:t>
            </a:r>
          </a:p>
        </p:txBody>
      </p:sp>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dirty="0" smtClean="0"/>
              <a:t>Features of Classic Load Balancer</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elb-classic-load-balancer.png"/>
          <p:cNvPicPr>
            <a:picLocks noChangeAspect="1"/>
          </p:cNvPicPr>
          <p:nvPr/>
        </p:nvPicPr>
        <p:blipFill>
          <a:blip r:embed="rId2" cstate="print"/>
          <a:stretch>
            <a:fillRect/>
          </a:stretch>
        </p:blipFill>
        <p:spPr>
          <a:xfrm>
            <a:off x="609600" y="1219200"/>
            <a:ext cx="7924800" cy="5105400"/>
          </a:xfrm>
          <a:prstGeom prst="rect">
            <a:avLst/>
          </a:prstGeom>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dirty="0" smtClean="0"/>
              <a:t>Classic Load Balancer</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924800" cy="523220"/>
          </a:xfrm>
          <a:prstGeom prst="rect">
            <a:avLst/>
          </a:prstGeom>
          <a:noFill/>
        </p:spPr>
        <p:txBody>
          <a:bodyPr wrap="square" rtlCol="0">
            <a:spAutoFit/>
          </a:bodyPr>
          <a:lstStyle/>
          <a:p>
            <a:pPr algn="ctr"/>
            <a:r>
              <a:rPr lang="en-US" sz="2800" b="1" dirty="0" smtClean="0"/>
              <a:t>First create 2 EC2 Instances in 2 different zone</a:t>
            </a:r>
            <a:endParaRPr lang="en-US" sz="2800" b="1" dirty="0"/>
          </a:p>
        </p:txBody>
      </p:sp>
      <p:pic>
        <p:nvPicPr>
          <p:cNvPr id="1028" name="Picture 4"/>
          <p:cNvPicPr>
            <a:picLocks noChangeAspect="1" noChangeArrowheads="1"/>
          </p:cNvPicPr>
          <p:nvPr/>
        </p:nvPicPr>
        <p:blipFill>
          <a:blip r:embed="rId2" cstate="print"/>
          <a:srcRect/>
          <a:stretch>
            <a:fillRect/>
          </a:stretch>
        </p:blipFill>
        <p:spPr bwMode="auto">
          <a:xfrm>
            <a:off x="152400" y="1219200"/>
            <a:ext cx="8763000"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523220"/>
          </a:xfrm>
          <a:prstGeom prst="rect">
            <a:avLst/>
          </a:prstGeom>
          <a:noFill/>
        </p:spPr>
        <p:txBody>
          <a:bodyPr wrap="square" rtlCol="0">
            <a:spAutoFit/>
          </a:bodyPr>
          <a:lstStyle/>
          <a:p>
            <a:r>
              <a:rPr lang="en-US" sz="2800" b="1" dirty="0" smtClean="0"/>
              <a:t>Install PHP with apache and run a html page on both servers</a:t>
            </a:r>
            <a:endParaRPr lang="en-US" sz="2800" b="1" dirty="0"/>
          </a:p>
        </p:txBody>
      </p:sp>
      <p:sp>
        <p:nvSpPr>
          <p:cNvPr id="3" name="Rectangle 2"/>
          <p:cNvSpPr/>
          <p:nvPr/>
        </p:nvSpPr>
        <p:spPr>
          <a:xfrm>
            <a:off x="304800" y="1219200"/>
            <a:ext cx="8077200" cy="3785652"/>
          </a:xfrm>
          <a:prstGeom prst="rect">
            <a:avLst/>
          </a:prstGeom>
        </p:spPr>
        <p:txBody>
          <a:bodyPr wrap="square">
            <a:spAutoFit/>
          </a:bodyPr>
          <a:lstStyle/>
          <a:p>
            <a:r>
              <a:rPr lang="en-US" sz="2400" dirty="0" smtClean="0"/>
              <a:t>yum install </a:t>
            </a:r>
            <a:r>
              <a:rPr lang="en-US" sz="2400" dirty="0" err="1" smtClean="0"/>
              <a:t>php</a:t>
            </a:r>
            <a:endParaRPr lang="en-US" sz="2400" dirty="0" smtClean="0"/>
          </a:p>
          <a:p>
            <a:r>
              <a:rPr lang="en-US" sz="2400" dirty="0" err="1" smtClean="0"/>
              <a:t>systemctl</a:t>
            </a:r>
            <a:r>
              <a:rPr lang="en-US" sz="2400" dirty="0" smtClean="0"/>
              <a:t> start </a:t>
            </a:r>
            <a:r>
              <a:rPr lang="en-US" sz="2400" dirty="0" err="1" smtClean="0"/>
              <a:t>httpd</a:t>
            </a:r>
            <a:endParaRPr lang="en-US" sz="2400" dirty="0" smtClean="0"/>
          </a:p>
          <a:p>
            <a:r>
              <a:rPr lang="en-US" sz="2400" dirty="0" err="1" smtClean="0"/>
              <a:t>systemctl</a:t>
            </a:r>
            <a:r>
              <a:rPr lang="en-US" sz="2400" dirty="0" smtClean="0"/>
              <a:t> status </a:t>
            </a:r>
            <a:r>
              <a:rPr lang="en-US" sz="2400" dirty="0" err="1" smtClean="0"/>
              <a:t>httpd</a:t>
            </a:r>
            <a:endParaRPr lang="en-US" sz="2400" dirty="0" smtClean="0"/>
          </a:p>
          <a:p>
            <a:r>
              <a:rPr lang="en-US" sz="2400" dirty="0" smtClean="0"/>
              <a:t>In server1</a:t>
            </a:r>
          </a:p>
          <a:p>
            <a:r>
              <a:rPr lang="en-US" sz="2400" dirty="0" smtClean="0"/>
              <a:t>echo "&lt;h1&gt;Server1&lt;/h1&gt;"&gt;/</a:t>
            </a:r>
            <a:r>
              <a:rPr lang="en-US" sz="2400" dirty="0" err="1" smtClean="0"/>
              <a:t>var</a:t>
            </a:r>
            <a:r>
              <a:rPr lang="en-US" sz="2400" dirty="0" smtClean="0"/>
              <a:t>/www/html/index.html</a:t>
            </a:r>
          </a:p>
          <a:p>
            <a:r>
              <a:rPr lang="en-US" sz="2400" dirty="0" smtClean="0"/>
              <a:t>In server2</a:t>
            </a:r>
          </a:p>
          <a:p>
            <a:r>
              <a:rPr lang="en-US" sz="2400" dirty="0" smtClean="0"/>
              <a:t>echo "&lt;h1&gt;Server2&lt;/h1&gt;"&gt;/</a:t>
            </a:r>
            <a:r>
              <a:rPr lang="en-US" sz="2400" dirty="0" err="1" smtClean="0"/>
              <a:t>var</a:t>
            </a:r>
            <a:r>
              <a:rPr lang="en-US" sz="2400" dirty="0" smtClean="0"/>
              <a:t>/www/html/index.html</a:t>
            </a:r>
          </a:p>
          <a:p>
            <a:endParaRPr lang="en-US" sz="2400" dirty="0" smtClean="0"/>
          </a:p>
          <a:p>
            <a:endParaRPr lang="en-US" sz="2400" dirty="0" smtClean="0"/>
          </a:p>
          <a:p>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304800" y="4038600"/>
            <a:ext cx="8534400"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523220"/>
          </a:xfrm>
          <a:prstGeom prst="rect">
            <a:avLst/>
          </a:prstGeom>
          <a:noFill/>
        </p:spPr>
        <p:txBody>
          <a:bodyPr wrap="square" rtlCol="0">
            <a:spAutoFit/>
          </a:bodyPr>
          <a:lstStyle/>
          <a:p>
            <a:pPr algn="ctr"/>
            <a:r>
              <a:rPr lang="en-US" sz="2800" b="1" dirty="0" smtClean="0"/>
              <a:t>Also check the policy in the security group</a:t>
            </a:r>
            <a:endParaRPr lang="en-US" sz="2800" b="1" dirty="0"/>
          </a:p>
        </p:txBody>
      </p:sp>
      <p:pic>
        <p:nvPicPr>
          <p:cNvPr id="3074" name="Picture 2"/>
          <p:cNvPicPr>
            <a:picLocks noChangeAspect="1" noChangeArrowheads="1"/>
          </p:cNvPicPr>
          <p:nvPr/>
        </p:nvPicPr>
        <p:blipFill>
          <a:blip r:embed="rId2" cstate="print"/>
          <a:srcRect/>
          <a:stretch>
            <a:fillRect/>
          </a:stretch>
        </p:blipFill>
        <p:spPr bwMode="auto">
          <a:xfrm>
            <a:off x="228600" y="1219200"/>
            <a:ext cx="8763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236</Words>
  <Application>Microsoft Office PowerPoint</Application>
  <PresentationFormat>On-screen Show (4:3)</PresentationFormat>
  <Paragraphs>39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Dibakar</cp:lastModifiedBy>
  <cp:revision>34</cp:revision>
  <dcterms:created xsi:type="dcterms:W3CDTF">2020-02-12T07:27:11Z</dcterms:created>
  <dcterms:modified xsi:type="dcterms:W3CDTF">2020-07-07T17:43:21Z</dcterms:modified>
</cp:coreProperties>
</file>