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89" r:id="rId8"/>
    <p:sldId id="290" r:id="rId9"/>
    <p:sldId id="286" r:id="rId10"/>
    <p:sldId id="287" r:id="rId11"/>
    <p:sldId id="274" r:id="rId12"/>
    <p:sldId id="260" r:id="rId13"/>
    <p:sldId id="270" r:id="rId14"/>
    <p:sldId id="261" r:id="rId15"/>
    <p:sldId id="262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3" y="263244"/>
            <a:ext cx="9720072" cy="689792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Docker</a:t>
            </a:r>
            <a:r>
              <a:rPr lang="en-IN" b="1" dirty="0" smtClean="0"/>
              <a:t> : Case study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3563" y="1868911"/>
            <a:ext cx="7609675" cy="330839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298414" y="5399754"/>
            <a:ext cx="7575130" cy="127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7487"/>
            <a:ext cx="9720072" cy="43221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Case study: </a:t>
            </a:r>
            <a:r>
              <a:rPr lang="en-IN" b="1" dirty="0" err="1" smtClean="0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20839"/>
            <a:ext cx="9720073" cy="402336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 container is a runtime instance of an image what the image becomes in memory when actually executed. </a:t>
            </a:r>
            <a:endParaRPr lang="en-IN" sz="2000" dirty="0" smtClean="0"/>
          </a:p>
          <a:p>
            <a:pPr algn="just"/>
            <a:r>
              <a:rPr lang="en-IN" sz="2000" dirty="0" smtClean="0"/>
              <a:t>It </a:t>
            </a:r>
            <a:r>
              <a:rPr lang="en-IN" sz="2000" dirty="0"/>
              <a:t>runs completely isolated from the host environment by default, only accessing host files and ports if configured to do so.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41" y="2513125"/>
            <a:ext cx="6781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98850"/>
            <a:ext cx="9720072" cy="638277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docker</a:t>
            </a:r>
            <a:r>
              <a:rPr lang="en-IN" b="1" dirty="0" smtClean="0"/>
              <a:t> :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17054"/>
            <a:ext cx="10296402" cy="5209504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$ </a:t>
            </a:r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err="1"/>
              <a:t>busybox</a:t>
            </a:r>
            <a:endParaRPr lang="en-IN" dirty="0"/>
          </a:p>
          <a:p>
            <a:endParaRPr lang="en-IN" dirty="0"/>
          </a:p>
          <a:p>
            <a:r>
              <a:rPr lang="en-IN" dirty="0"/>
              <a:t>--pull command fetches the </a:t>
            </a:r>
            <a:r>
              <a:rPr lang="en-IN" dirty="0" err="1"/>
              <a:t>busybox</a:t>
            </a:r>
            <a:r>
              <a:rPr lang="en-IN" dirty="0"/>
              <a:t> image from the </a:t>
            </a:r>
            <a:r>
              <a:rPr lang="en-IN" dirty="0" err="1"/>
              <a:t>Docker</a:t>
            </a:r>
            <a:r>
              <a:rPr lang="en-IN" dirty="0"/>
              <a:t> registry and saves it to our system.</a:t>
            </a:r>
          </a:p>
          <a:p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docker</a:t>
            </a:r>
            <a:r>
              <a:rPr lang="en-IN" dirty="0"/>
              <a:t> images</a:t>
            </a:r>
          </a:p>
          <a:p>
            <a:r>
              <a:rPr lang="en-IN" dirty="0"/>
              <a:t>REPOSITORY              TAG                 IMAGE ID            CREATED             VIRTUAL SIZE</a:t>
            </a:r>
          </a:p>
          <a:p>
            <a:r>
              <a:rPr lang="en-IN" dirty="0" err="1"/>
              <a:t>busybox</a:t>
            </a:r>
            <a:r>
              <a:rPr lang="en-IN" dirty="0"/>
              <a:t>                 latest              c51f86c28340        4 weeks ago         1.109 MB</a:t>
            </a:r>
          </a:p>
          <a:p>
            <a:endParaRPr lang="en-IN" dirty="0"/>
          </a:p>
          <a:p>
            <a:r>
              <a:rPr lang="en-IN" dirty="0"/>
              <a:t>--</a:t>
            </a:r>
            <a:r>
              <a:rPr lang="en-IN" dirty="0" err="1"/>
              <a:t>docker</a:t>
            </a:r>
            <a:r>
              <a:rPr lang="en-IN" dirty="0"/>
              <a:t> images command to see a list of all images on your system.</a:t>
            </a:r>
          </a:p>
          <a:p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docker</a:t>
            </a:r>
            <a:r>
              <a:rPr lang="en-IN" dirty="0"/>
              <a:t> run </a:t>
            </a:r>
            <a:r>
              <a:rPr lang="en-IN" dirty="0" err="1"/>
              <a:t>busybox</a:t>
            </a:r>
            <a:endParaRPr lang="en-IN" dirty="0"/>
          </a:p>
          <a:p>
            <a:endParaRPr lang="en-IN" dirty="0"/>
          </a:p>
          <a:p>
            <a:r>
              <a:rPr lang="en-IN" dirty="0"/>
              <a:t>--run a </a:t>
            </a:r>
            <a:r>
              <a:rPr lang="en-IN" dirty="0" err="1"/>
              <a:t>Docker</a:t>
            </a:r>
            <a:r>
              <a:rPr lang="en-IN" dirty="0"/>
              <a:t> container based on this image, To do that going to use the almighty </a:t>
            </a:r>
            <a:r>
              <a:rPr lang="en-IN" dirty="0" err="1"/>
              <a:t>docker</a:t>
            </a:r>
            <a:r>
              <a:rPr lang="en-IN" dirty="0"/>
              <a:t> run command.</a:t>
            </a:r>
          </a:p>
          <a:p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docker</a:t>
            </a:r>
            <a:r>
              <a:rPr lang="en-IN" dirty="0"/>
              <a:t> run </a:t>
            </a:r>
            <a:r>
              <a:rPr lang="en-IN" dirty="0" err="1"/>
              <a:t>busybox</a:t>
            </a:r>
            <a:r>
              <a:rPr lang="en-IN" dirty="0"/>
              <a:t> echo "hello from </a:t>
            </a:r>
            <a:r>
              <a:rPr lang="en-IN" dirty="0" err="1"/>
              <a:t>busybox</a:t>
            </a:r>
            <a:r>
              <a:rPr lang="en-IN" dirty="0"/>
              <a:t>"</a:t>
            </a:r>
          </a:p>
          <a:p>
            <a:r>
              <a:rPr lang="en-IN" dirty="0"/>
              <a:t>hello from </a:t>
            </a:r>
            <a:r>
              <a:rPr lang="en-IN" dirty="0" err="1"/>
              <a:t>busybox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630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98850"/>
            <a:ext cx="9720072" cy="638277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docker</a:t>
            </a:r>
            <a:r>
              <a:rPr lang="en-IN" b="1" dirty="0" smtClean="0"/>
              <a:t> :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17054"/>
            <a:ext cx="10296402" cy="5209504"/>
          </a:xfrm>
        </p:spPr>
        <p:txBody>
          <a:bodyPr>
            <a:normAutofit/>
          </a:bodyPr>
          <a:lstStyle/>
          <a:p>
            <a:r>
              <a:rPr lang="en-IN" sz="1600" dirty="0"/>
              <a:t>$ </a:t>
            </a:r>
            <a:r>
              <a:rPr lang="en-IN" sz="1600" dirty="0" err="1"/>
              <a:t>docker</a:t>
            </a:r>
            <a:r>
              <a:rPr lang="en-IN" sz="1600" dirty="0"/>
              <a:t> </a:t>
            </a:r>
            <a:r>
              <a:rPr lang="en-IN" sz="1600" dirty="0" err="1"/>
              <a:t>ps</a:t>
            </a:r>
            <a:endParaRPr lang="en-IN" sz="1600" dirty="0"/>
          </a:p>
          <a:p>
            <a:r>
              <a:rPr lang="en-IN" sz="1600" dirty="0"/>
              <a:t>CONTAINER ID        IMAGE        COMMAND      CREATED      STATUS      PORTS         NAME</a:t>
            </a:r>
          </a:p>
          <a:p>
            <a:endParaRPr lang="en-IN" sz="1600" dirty="0"/>
          </a:p>
          <a:p>
            <a:r>
              <a:rPr lang="en-IN" sz="1600" dirty="0"/>
              <a:t>--The </a:t>
            </a:r>
            <a:r>
              <a:rPr lang="en-IN" sz="1600" dirty="0" err="1"/>
              <a:t>docker</a:t>
            </a:r>
            <a:r>
              <a:rPr lang="en-IN" sz="1600" dirty="0"/>
              <a:t> </a:t>
            </a:r>
            <a:r>
              <a:rPr lang="en-IN" sz="1600" dirty="0" err="1"/>
              <a:t>ps</a:t>
            </a:r>
            <a:r>
              <a:rPr lang="en-IN" sz="1600" dirty="0"/>
              <a:t> command shows you all containers that are currently running.</a:t>
            </a:r>
          </a:p>
          <a:p>
            <a:endParaRPr lang="en-IN" sz="1600" dirty="0"/>
          </a:p>
          <a:p>
            <a:r>
              <a:rPr lang="en-IN" sz="1600" dirty="0"/>
              <a:t>$ </a:t>
            </a:r>
            <a:r>
              <a:rPr lang="en-IN" sz="1600" dirty="0" err="1"/>
              <a:t>docker</a:t>
            </a:r>
            <a:r>
              <a:rPr lang="en-IN" sz="1600" dirty="0"/>
              <a:t> </a:t>
            </a:r>
            <a:r>
              <a:rPr lang="en-IN" sz="1600" dirty="0" err="1"/>
              <a:t>ps</a:t>
            </a:r>
            <a:r>
              <a:rPr lang="en-IN" sz="1600" dirty="0"/>
              <a:t> -a     [ STATUS column shows .... ]</a:t>
            </a:r>
          </a:p>
          <a:p>
            <a:r>
              <a:rPr lang="en-IN" sz="1600" dirty="0"/>
              <a:t>CONTAINER ID        IMAGE       COMMAND      CREATED         STATUS                     PORTS   NAMES</a:t>
            </a:r>
          </a:p>
          <a:p>
            <a:r>
              <a:rPr lang="en-IN" sz="1600" dirty="0"/>
              <a:t>305297d7a235        </a:t>
            </a:r>
            <a:r>
              <a:rPr lang="en-IN" sz="1600" dirty="0" err="1"/>
              <a:t>busybox</a:t>
            </a:r>
            <a:r>
              <a:rPr lang="en-IN" sz="1600" dirty="0"/>
              <a:t>     "uptime"     11 minutes ago  Exited (0) 11 minutes ago </a:t>
            </a:r>
            <a:endParaRPr lang="en-IN" sz="1600" dirty="0" smtClean="0"/>
          </a:p>
          <a:p>
            <a:endParaRPr lang="en-IN" sz="1600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731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98850"/>
            <a:ext cx="9720072" cy="638277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Docker</a:t>
            </a:r>
            <a:r>
              <a:rPr lang="en-IN" b="1" dirty="0" smtClean="0"/>
              <a:t> : key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17054"/>
            <a:ext cx="10296402" cy="5209504"/>
          </a:xfrm>
        </p:spPr>
        <p:txBody>
          <a:bodyPr>
            <a:normAutofit/>
          </a:bodyPr>
          <a:lstStyle/>
          <a:p>
            <a:r>
              <a:rPr lang="en-IN" dirty="0"/>
              <a:t>Images - The blueprints of our application which form the basis of containers. </a:t>
            </a:r>
            <a:endParaRPr lang="en-IN" dirty="0" smtClean="0"/>
          </a:p>
          <a:p>
            <a:pPr lvl="1"/>
            <a:r>
              <a:rPr lang="en-IN" dirty="0" smtClean="0"/>
              <a:t>Like: Using </a:t>
            </a:r>
            <a:r>
              <a:rPr lang="en-IN" dirty="0" err="1"/>
              <a:t>docker</a:t>
            </a:r>
            <a:r>
              <a:rPr lang="en-IN" dirty="0"/>
              <a:t> pull command to download the </a:t>
            </a:r>
            <a:r>
              <a:rPr lang="en-IN" dirty="0" err="1"/>
              <a:t>busybox</a:t>
            </a:r>
            <a:r>
              <a:rPr lang="en-IN" dirty="0"/>
              <a:t> image.</a:t>
            </a:r>
          </a:p>
          <a:p>
            <a:r>
              <a:rPr lang="en-IN" dirty="0"/>
              <a:t>Containers - Created from </a:t>
            </a:r>
            <a:r>
              <a:rPr lang="en-IN" dirty="0" err="1"/>
              <a:t>Docker</a:t>
            </a:r>
            <a:r>
              <a:rPr lang="en-IN" dirty="0"/>
              <a:t> images and run the actual application. </a:t>
            </a:r>
            <a:endParaRPr lang="en-IN" dirty="0" smtClean="0"/>
          </a:p>
          <a:p>
            <a:pPr lvl="1"/>
            <a:r>
              <a:rPr lang="en-IN" dirty="0" smtClean="0"/>
              <a:t>create </a:t>
            </a:r>
            <a:r>
              <a:rPr lang="en-IN" dirty="0"/>
              <a:t>a container using </a:t>
            </a:r>
            <a:r>
              <a:rPr lang="en-IN" dirty="0" err="1"/>
              <a:t>docker</a:t>
            </a:r>
            <a:r>
              <a:rPr lang="en-IN" dirty="0"/>
              <a:t> run which we did using the </a:t>
            </a:r>
            <a:r>
              <a:rPr lang="en-IN" dirty="0" err="1"/>
              <a:t>busybox</a:t>
            </a:r>
            <a:r>
              <a:rPr lang="en-IN" dirty="0"/>
              <a:t> image that we downloaded. 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list of running containers can be seen using the </a:t>
            </a:r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err="1"/>
              <a:t>ps</a:t>
            </a:r>
            <a:r>
              <a:rPr lang="en-IN" dirty="0"/>
              <a:t> command.</a:t>
            </a:r>
          </a:p>
          <a:p>
            <a:r>
              <a:rPr lang="en-IN" dirty="0" err="1"/>
              <a:t>Docker</a:t>
            </a:r>
            <a:r>
              <a:rPr lang="en-IN" dirty="0"/>
              <a:t> Daemon - The background service running on the host that manages building, running and distributing </a:t>
            </a:r>
            <a:r>
              <a:rPr lang="en-IN" dirty="0" err="1"/>
              <a:t>Docker</a:t>
            </a:r>
            <a:r>
              <a:rPr lang="en-IN" dirty="0"/>
              <a:t> containers.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daemon is the process that runs in the operating system which clients talk to.</a:t>
            </a:r>
          </a:p>
          <a:p>
            <a:r>
              <a:rPr lang="en-IN" dirty="0" err="1"/>
              <a:t>Docker</a:t>
            </a:r>
            <a:r>
              <a:rPr lang="en-IN" dirty="0"/>
              <a:t> Client - The command line tool that allows the user to interact with the daemon. </a:t>
            </a:r>
            <a:endParaRPr lang="en-IN" dirty="0" smtClean="0"/>
          </a:p>
          <a:p>
            <a:pPr lvl="1"/>
            <a:r>
              <a:rPr lang="en-IN" dirty="0" smtClean="0"/>
              <a:t>More </a:t>
            </a:r>
            <a:r>
              <a:rPr lang="en-IN" dirty="0"/>
              <a:t>generally, there can be other forms of clients too - such as </a:t>
            </a:r>
            <a:r>
              <a:rPr lang="en-IN" dirty="0" err="1"/>
              <a:t>Kitematic</a:t>
            </a:r>
            <a:r>
              <a:rPr lang="en-IN" dirty="0"/>
              <a:t> which provide a GUI to the users.</a:t>
            </a:r>
          </a:p>
          <a:p>
            <a:r>
              <a:rPr lang="en-IN" dirty="0" err="1"/>
              <a:t>Docker</a:t>
            </a:r>
            <a:r>
              <a:rPr lang="en-IN" dirty="0"/>
              <a:t> Hub - A registry of </a:t>
            </a:r>
            <a:r>
              <a:rPr lang="en-IN" dirty="0" err="1"/>
              <a:t>Docker</a:t>
            </a:r>
            <a:r>
              <a:rPr lang="en-IN" dirty="0"/>
              <a:t> images. </a:t>
            </a:r>
            <a:endParaRPr lang="en-IN" dirty="0" smtClean="0"/>
          </a:p>
          <a:p>
            <a:pPr lvl="1"/>
            <a:r>
              <a:rPr lang="en-IN" dirty="0" smtClean="0"/>
              <a:t>think </a:t>
            </a:r>
            <a:r>
              <a:rPr lang="en-IN" dirty="0"/>
              <a:t>of the registry as a directory of all available </a:t>
            </a:r>
            <a:r>
              <a:rPr lang="en-IN" dirty="0" err="1"/>
              <a:t>Docker</a:t>
            </a:r>
            <a:r>
              <a:rPr lang="en-IN" dirty="0"/>
              <a:t> images.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required, one can host their own </a:t>
            </a:r>
            <a:r>
              <a:rPr lang="en-IN" dirty="0" err="1"/>
              <a:t>Docker</a:t>
            </a:r>
            <a:r>
              <a:rPr lang="en-IN" dirty="0"/>
              <a:t> registries and can use them for pulling images.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2900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98850"/>
            <a:ext cx="9720072" cy="638277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Docker</a:t>
            </a:r>
            <a:r>
              <a:rPr lang="en-IN" b="1" dirty="0" smtClean="0"/>
              <a:t> :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17054"/>
            <a:ext cx="10296402" cy="5209504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The </a:t>
            </a:r>
            <a:r>
              <a:rPr lang="en-IN" sz="2000" dirty="0" err="1"/>
              <a:t>Docker</a:t>
            </a:r>
            <a:r>
              <a:rPr lang="en-IN" sz="2000" dirty="0"/>
              <a:t> open platform includes </a:t>
            </a:r>
            <a:r>
              <a:rPr lang="en-IN" sz="2000" dirty="0" smtClean="0"/>
              <a:t>:</a:t>
            </a:r>
          </a:p>
          <a:p>
            <a:pPr algn="just"/>
            <a:r>
              <a:rPr lang="en-IN" sz="2000" b="1" dirty="0" err="1" smtClean="0"/>
              <a:t>Docker</a:t>
            </a:r>
            <a:r>
              <a:rPr lang="en-IN" sz="2000" b="1" dirty="0"/>
              <a:t> Engine</a:t>
            </a:r>
            <a:r>
              <a:rPr lang="en-IN" sz="2000" dirty="0"/>
              <a:t> </a:t>
            </a:r>
            <a:r>
              <a:rPr lang="en-IN" sz="2000" dirty="0" smtClean="0"/>
              <a:t>:</a:t>
            </a:r>
          </a:p>
          <a:p>
            <a:pPr lvl="1" algn="just"/>
            <a:r>
              <a:rPr lang="en-IN" sz="1600" dirty="0" smtClean="0"/>
              <a:t>open </a:t>
            </a:r>
            <a:r>
              <a:rPr lang="en-IN" sz="1600" dirty="0"/>
              <a:t>source runtime that builds, </a:t>
            </a:r>
            <a:r>
              <a:rPr lang="en-IN" sz="1600" dirty="0" smtClean="0"/>
              <a:t>runs and orchestrates containers</a:t>
            </a:r>
            <a:endParaRPr lang="en-IN" sz="1600" dirty="0"/>
          </a:p>
          <a:p>
            <a:pPr algn="just"/>
            <a:r>
              <a:rPr lang="en-IN" sz="2000" b="1" dirty="0" err="1" smtClean="0"/>
              <a:t>Docker</a:t>
            </a:r>
            <a:r>
              <a:rPr lang="en-IN" sz="2000" b="1" dirty="0"/>
              <a:t> </a:t>
            </a:r>
            <a:r>
              <a:rPr lang="en-IN" sz="2000" b="1" dirty="0" smtClean="0"/>
              <a:t>Hub </a:t>
            </a:r>
            <a:r>
              <a:rPr lang="en-IN" sz="2000" dirty="0" smtClean="0"/>
              <a:t>:</a:t>
            </a:r>
            <a:endParaRPr lang="en-IN" sz="2000" dirty="0" smtClean="0"/>
          </a:p>
          <a:p>
            <a:pPr lvl="1" algn="just"/>
            <a:r>
              <a:rPr lang="en-IN" sz="1600" dirty="0" smtClean="0"/>
              <a:t>a </a:t>
            </a:r>
            <a:r>
              <a:rPr lang="en-IN" sz="1600" dirty="0"/>
              <a:t>hosted service where </a:t>
            </a:r>
            <a:r>
              <a:rPr lang="en-IN" sz="1600" dirty="0" err="1"/>
              <a:t>Dockerized</a:t>
            </a:r>
            <a:r>
              <a:rPr lang="en-IN" sz="1600" dirty="0"/>
              <a:t> applications are distributed, shared, and collaborated on by the entire development community or within the confines of a specific organization</a:t>
            </a:r>
            <a:r>
              <a:rPr lang="en-IN" sz="1600" dirty="0" smtClean="0"/>
              <a:t>.</a:t>
            </a:r>
          </a:p>
          <a:p>
            <a:pPr algn="just"/>
            <a:r>
              <a:rPr lang="en-IN" sz="2000" b="1" dirty="0" err="1" smtClean="0"/>
              <a:t>Docker</a:t>
            </a:r>
            <a:r>
              <a:rPr lang="en-IN" sz="2000" b="1" dirty="0" smtClean="0"/>
              <a:t> </a:t>
            </a:r>
            <a:r>
              <a:rPr lang="en-IN" sz="2000" b="1" dirty="0"/>
              <a:t>containers </a:t>
            </a:r>
            <a:r>
              <a:rPr lang="en-IN" sz="2000" dirty="0" smtClean="0"/>
              <a:t>:</a:t>
            </a:r>
          </a:p>
          <a:p>
            <a:pPr lvl="1" algn="just"/>
            <a:r>
              <a:rPr lang="en-IN" sz="1600" dirty="0" smtClean="0"/>
              <a:t>enable </a:t>
            </a:r>
            <a:r>
              <a:rPr lang="en-IN" sz="1600" dirty="0"/>
              <a:t>developers to focus their efforts on application “content” by separating applications from the constraints of infrastructure. </a:t>
            </a:r>
            <a:endParaRPr lang="en-IN" sz="1600" dirty="0" smtClean="0"/>
          </a:p>
          <a:p>
            <a:pPr algn="just"/>
            <a:r>
              <a:rPr lang="en-IN" sz="2000" b="1" dirty="0" err="1" smtClean="0"/>
              <a:t>Dockerized</a:t>
            </a:r>
            <a:r>
              <a:rPr lang="en-IN" sz="2000" b="1" dirty="0" smtClean="0"/>
              <a:t> </a:t>
            </a:r>
            <a:r>
              <a:rPr lang="en-IN" sz="2000" b="1" dirty="0"/>
              <a:t>applications </a:t>
            </a:r>
            <a:r>
              <a:rPr lang="en-IN" sz="2000" dirty="0"/>
              <a:t>are instantly portable to any infrastructure – laptop, bare‑metal server, VM, or cloud – making them modular components that can be readily assembled and reassembled into fully featured distributed applications and continuously innovated on in real time.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413567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98850"/>
            <a:ext cx="9720072" cy="638277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Docker</a:t>
            </a:r>
            <a:r>
              <a:rPr lang="en-IN" b="1" dirty="0" smtClean="0"/>
              <a:t> : components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24127" y="1544955"/>
            <a:ext cx="8725179" cy="45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0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Docker</a:t>
            </a:r>
            <a:r>
              <a:rPr lang="en-IN" b="1" dirty="0" smtClean="0"/>
              <a:t> : define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32" y="2834640"/>
            <a:ext cx="9720073" cy="4023360"/>
          </a:xfrm>
        </p:spPr>
        <p:txBody>
          <a:bodyPr/>
          <a:lstStyle/>
          <a:p>
            <a:pPr algn="just"/>
            <a:r>
              <a:rPr lang="en-IN" dirty="0" err="1"/>
              <a:t>Docker</a:t>
            </a:r>
            <a:r>
              <a:rPr lang="en-IN" dirty="0"/>
              <a:t> is a tool that allows developers, sys-admins etc. to easily deploy their applications in a sandbox (called </a:t>
            </a:r>
            <a:r>
              <a:rPr lang="en-IN" i="1" dirty="0"/>
              <a:t>containers</a:t>
            </a:r>
            <a:r>
              <a:rPr lang="en-IN" dirty="0"/>
              <a:t>) to run on the host operating system i.e. Linux.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key benefit of </a:t>
            </a:r>
            <a:r>
              <a:rPr lang="en-IN" dirty="0" err="1"/>
              <a:t>Docker</a:t>
            </a:r>
            <a:r>
              <a:rPr lang="en-IN" dirty="0"/>
              <a:t> is that it allows users to </a:t>
            </a:r>
            <a:r>
              <a:rPr lang="en-IN" b="1" dirty="0"/>
              <a:t>package an application with all of its dependencies into a standardized unit</a:t>
            </a:r>
            <a:r>
              <a:rPr lang="en-IN" dirty="0"/>
              <a:t> for software development. </a:t>
            </a:r>
            <a:endParaRPr lang="en-IN" dirty="0" smtClean="0"/>
          </a:p>
          <a:p>
            <a:pPr algn="just"/>
            <a:r>
              <a:rPr lang="en-IN" dirty="0" smtClean="0"/>
              <a:t>Unlike </a:t>
            </a:r>
            <a:r>
              <a:rPr lang="en-IN" dirty="0"/>
              <a:t>virtual machines, containers do not have high overhead and hence enable more efficient usage of the underlying system and resources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err="1"/>
              <a:t>Docker</a:t>
            </a:r>
            <a:r>
              <a:rPr lang="en-IN" b="1" dirty="0"/>
              <a:t> is a tool designed to make it easier to create, deploy, and run applications by using containers.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98535" y="62849"/>
            <a:ext cx="4481847" cy="25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69" y="469306"/>
            <a:ext cx="9720072" cy="1499616"/>
          </a:xfrm>
        </p:spPr>
        <p:txBody>
          <a:bodyPr/>
          <a:lstStyle/>
          <a:p>
            <a:r>
              <a:rPr lang="en-IN" b="1" dirty="0" smtClean="0"/>
              <a:t>VMs: define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1968922"/>
            <a:ext cx="10715223" cy="43404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industry standard today is to use Virtual Machines (VMs) to run software applications. </a:t>
            </a:r>
            <a:endParaRPr lang="en-IN" dirty="0" smtClean="0"/>
          </a:p>
          <a:p>
            <a:pPr algn="just"/>
            <a:r>
              <a:rPr lang="en-IN" dirty="0" smtClean="0"/>
              <a:t>VMs </a:t>
            </a:r>
            <a:r>
              <a:rPr lang="en-IN" dirty="0"/>
              <a:t>run applications inside a guest Operating System, which runs on virtual hardware powered by the server’s host OS.</a:t>
            </a:r>
          </a:p>
          <a:p>
            <a:pPr algn="just"/>
            <a:r>
              <a:rPr lang="en-IN" dirty="0"/>
              <a:t>VMs are great at providing full process isolation for applications: there are very few ways a problem in the host operating system can affect the software running in the guest operating system, and vice-versa. </a:t>
            </a:r>
            <a:endParaRPr lang="en-IN" dirty="0" smtClean="0"/>
          </a:p>
          <a:p>
            <a:pPr algn="just"/>
            <a:r>
              <a:rPr lang="en-IN" dirty="0" smtClean="0"/>
              <a:t>But </a:t>
            </a:r>
            <a:r>
              <a:rPr lang="en-IN" dirty="0"/>
              <a:t>this isolation comes at great cost — the computational overhead spent virtualizing hardware for a guest OS to use is substantial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8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69" y="469306"/>
            <a:ext cx="9720072" cy="1499616"/>
          </a:xfrm>
        </p:spPr>
        <p:txBody>
          <a:bodyPr/>
          <a:lstStyle/>
          <a:p>
            <a:r>
              <a:rPr lang="en-IN" b="1" dirty="0" smtClean="0"/>
              <a:t>Containers : define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1968922"/>
            <a:ext cx="10715223" cy="4340438"/>
          </a:xfrm>
        </p:spPr>
        <p:txBody>
          <a:bodyPr>
            <a:normAutofit/>
          </a:bodyPr>
          <a:lstStyle/>
          <a:p>
            <a:r>
              <a:rPr lang="en-IN" b="1" dirty="0"/>
              <a:t>Containers allow a developer to package up an application with all of the parts it needs, such as libraries and other dependencies, and ship it all out as one package.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Create </a:t>
            </a:r>
            <a:r>
              <a:rPr lang="en-IN" dirty="0"/>
              <a:t>self-contained development environments inside </a:t>
            </a:r>
            <a:r>
              <a:rPr lang="en-IN" dirty="0" err="1"/>
              <a:t>Docker</a:t>
            </a:r>
            <a:r>
              <a:rPr lang="en-IN" dirty="0"/>
              <a:t> containers.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we share an environment already configured.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330" y="3857222"/>
            <a:ext cx="6505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Containers : </a:t>
            </a:r>
            <a:r>
              <a:rPr lang="en-IN" b="1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Containers offer a logical packaging mechanism in which applications can be abstracted from the environment in which they actually run.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decoupling allows container-based applications to be deployed easily and consistently, regardless of whether the target environment is a private data </a:t>
            </a:r>
            <a:r>
              <a:rPr lang="en-IN" dirty="0" err="1"/>
              <a:t>center</a:t>
            </a:r>
            <a:r>
              <a:rPr lang="en-IN" dirty="0"/>
              <a:t>, the public cloud, or even a developer’s personal laptop.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gives developers the ability to create predictable environments that are isolated from the rest of the applications and can be run anywhere.</a:t>
            </a:r>
          </a:p>
          <a:p>
            <a:pPr algn="just"/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7487"/>
            <a:ext cx="9720072" cy="43221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image </a:t>
            </a:r>
            <a:r>
              <a:rPr lang="en-IN" b="1" dirty="0"/>
              <a:t>: </a:t>
            </a:r>
            <a:r>
              <a:rPr lang="en-IN" b="1" dirty="0" err="1" smtClean="0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20839"/>
            <a:ext cx="9720073" cy="4023360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An image is a lightweight, stand-alone, executable package that includes everything needed to run a piece of software, including the code, a runtime, libraries, environment variables, and </a:t>
            </a:r>
            <a:r>
              <a:rPr lang="en-IN" b="1" dirty="0" err="1"/>
              <a:t>config</a:t>
            </a:r>
            <a:r>
              <a:rPr lang="en-IN" b="1" dirty="0"/>
              <a:t> files</a:t>
            </a:r>
            <a:r>
              <a:rPr lang="en-IN" b="1" dirty="0" smtClean="0"/>
              <a:t>.</a:t>
            </a:r>
          </a:p>
          <a:p>
            <a:pPr algn="just"/>
            <a:r>
              <a:rPr lang="en-IN" dirty="0"/>
              <a:t>So an existing fellow developer will create an image of his environment and share it with the new developer.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new developer will just have to run the image as a </a:t>
            </a:r>
            <a:r>
              <a:rPr lang="en-IN" dirty="0" err="1"/>
              <a:t>docker</a:t>
            </a:r>
            <a:r>
              <a:rPr lang="en-IN" dirty="0"/>
              <a:t> container.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3087067"/>
            <a:ext cx="4343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7487"/>
            <a:ext cx="9720072" cy="43221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Image &amp; Container </a:t>
            </a:r>
            <a:r>
              <a:rPr lang="en-IN" b="1" dirty="0"/>
              <a:t>: </a:t>
            </a:r>
            <a:r>
              <a:rPr lang="en-IN" b="1" dirty="0" err="1" smtClean="0"/>
              <a:t>docker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5307" y="1879578"/>
            <a:ext cx="3953813" cy="323333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226470" y="2098520"/>
            <a:ext cx="6866791" cy="301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7487"/>
            <a:ext cx="9720072" cy="43221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image </a:t>
            </a:r>
            <a:r>
              <a:rPr lang="en-IN" b="1" dirty="0"/>
              <a:t>: </a:t>
            </a:r>
            <a:r>
              <a:rPr lang="en-IN" b="1" dirty="0" err="1" smtClean="0"/>
              <a:t>docker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534" y="1690338"/>
            <a:ext cx="9339535" cy="37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Docker</a:t>
            </a:r>
            <a:r>
              <a:rPr lang="en-IN" b="1" dirty="0" smtClean="0"/>
              <a:t> : Case study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978" y="1809481"/>
            <a:ext cx="4689453" cy="283979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84164" y="3104092"/>
            <a:ext cx="6272011" cy="35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557</TotalTime>
  <Words>743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Tw Cen MT</vt:lpstr>
      <vt:lpstr>Tw Cen MT Condensed</vt:lpstr>
      <vt:lpstr>Wingdings 3</vt:lpstr>
      <vt:lpstr>Integral</vt:lpstr>
      <vt:lpstr>docker</vt:lpstr>
      <vt:lpstr>Docker : define</vt:lpstr>
      <vt:lpstr>VMs: define</vt:lpstr>
      <vt:lpstr>Containers : define</vt:lpstr>
      <vt:lpstr>Containers : requirements</vt:lpstr>
      <vt:lpstr>image : docker</vt:lpstr>
      <vt:lpstr>Image &amp; Container : docker</vt:lpstr>
      <vt:lpstr>image : docker</vt:lpstr>
      <vt:lpstr>Docker : Case study</vt:lpstr>
      <vt:lpstr>Docker : Case study</vt:lpstr>
      <vt:lpstr>Case study: docker</vt:lpstr>
      <vt:lpstr>docker : commands</vt:lpstr>
      <vt:lpstr>docker : commands</vt:lpstr>
      <vt:lpstr>Docker : key terms</vt:lpstr>
      <vt:lpstr>Docker : components</vt:lpstr>
      <vt:lpstr>Docker :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Dibakar</dc:creator>
  <cp:lastModifiedBy>Dibakar</cp:lastModifiedBy>
  <cp:revision>29</cp:revision>
  <dcterms:created xsi:type="dcterms:W3CDTF">2020-06-13T15:57:46Z</dcterms:created>
  <dcterms:modified xsi:type="dcterms:W3CDTF">2020-07-20T14:57:28Z</dcterms:modified>
</cp:coreProperties>
</file>