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5D0"/>
    <a:srgbClr val="AADC6E"/>
    <a:srgbClr val="E2B500"/>
    <a:srgbClr val="FFE031"/>
    <a:srgbClr val="FD3392"/>
    <a:srgbClr val="EC00DE"/>
    <a:srgbClr val="C61A9B"/>
    <a:srgbClr val="D8090F"/>
    <a:srgbClr val="00D236"/>
    <a:srgbClr val="1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222885" y="935355"/>
            <a:ext cx="3683635" cy="4036695"/>
          </a:xfrm>
          <a:prstGeom prst="roundRect">
            <a:avLst/>
          </a:prstGeom>
          <a:solidFill>
            <a:srgbClr val="D675D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8925" y="99695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Conv</a:t>
            </a:r>
            <a:endParaRPr lang="en-US" sz="2800"/>
          </a:p>
        </p:txBody>
      </p:sp>
      <p:sp>
        <p:nvSpPr>
          <p:cNvPr id="12" name="Rounded Rectangle 11"/>
          <p:cNvSpPr/>
          <p:nvPr/>
        </p:nvSpPr>
        <p:spPr>
          <a:xfrm>
            <a:off x="4266565" y="217170"/>
            <a:ext cx="3683635" cy="6248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76570" y="47498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SPFF</a:t>
            </a:r>
            <a:endParaRPr lang="en-US" sz="2800"/>
          </a:p>
        </p:txBody>
      </p:sp>
      <p:sp>
        <p:nvSpPr>
          <p:cNvPr id="15" name="Rounded Rectangle 14"/>
          <p:cNvSpPr/>
          <p:nvPr/>
        </p:nvSpPr>
        <p:spPr>
          <a:xfrm>
            <a:off x="4902835" y="13125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sp>
        <p:nvSpPr>
          <p:cNvPr id="16" name="Rounded Rectangle 15"/>
          <p:cNvSpPr/>
          <p:nvPr/>
        </p:nvSpPr>
        <p:spPr>
          <a:xfrm>
            <a:off x="949960" y="2023110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Conv2d</a:t>
            </a:r>
            <a:endParaRPr lang="en-US" sz="2000" b="1"/>
          </a:p>
        </p:txBody>
      </p:sp>
      <p:sp>
        <p:nvSpPr>
          <p:cNvPr id="17" name="Rounded Rectangle 16"/>
          <p:cNvSpPr/>
          <p:nvPr/>
        </p:nvSpPr>
        <p:spPr>
          <a:xfrm>
            <a:off x="949960" y="3128010"/>
            <a:ext cx="2281555" cy="4895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BatchNorm2d</a:t>
            </a:r>
            <a:endParaRPr lang="en-US" sz="2000" b="1"/>
          </a:p>
        </p:txBody>
      </p:sp>
      <p:sp>
        <p:nvSpPr>
          <p:cNvPr id="18" name="Rounded Rectangle 17"/>
          <p:cNvSpPr/>
          <p:nvPr/>
        </p:nvSpPr>
        <p:spPr>
          <a:xfrm>
            <a:off x="949960" y="4232910"/>
            <a:ext cx="2281555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SiLU</a:t>
            </a:r>
            <a:endParaRPr lang="en-US" sz="2000" b="1"/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2091055" y="1621790"/>
            <a:ext cx="1270" cy="401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2091055" y="2512695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2091055" y="3617595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02835" y="218249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MaxPool</a:t>
            </a:r>
            <a:r>
              <a:rPr lang="en-IN" altLang="en-US" sz="2000" b="1"/>
              <a:t>2d</a:t>
            </a:r>
            <a:endParaRPr lang="en-IN" altLang="en-US" sz="2000" b="1"/>
          </a:p>
        </p:txBody>
      </p:sp>
      <p:sp>
        <p:nvSpPr>
          <p:cNvPr id="23" name="Rounded Rectangle 22"/>
          <p:cNvSpPr/>
          <p:nvPr/>
        </p:nvSpPr>
        <p:spPr>
          <a:xfrm>
            <a:off x="4902835" y="305244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MaxPool</a:t>
            </a:r>
            <a:r>
              <a:rPr lang="en-IN" altLang="en-US" sz="2000" b="1">
                <a:sym typeface="+mn-ea"/>
              </a:rPr>
              <a:t>2d</a:t>
            </a:r>
            <a:endParaRPr lang="en-IN" altLang="en-US" sz="2000" b="1">
              <a:sym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02835" y="392239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MaxPool</a:t>
            </a:r>
            <a:r>
              <a:rPr lang="en-IN" altLang="en-US" sz="2000" b="1">
                <a:sym typeface="+mn-ea"/>
              </a:rPr>
              <a:t>2d</a:t>
            </a:r>
            <a:endParaRPr lang="en-IN" altLang="en-US" sz="2000" b="1"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02835" y="47923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26" name="Rounded Rectangle 25"/>
          <p:cNvSpPr/>
          <p:nvPr/>
        </p:nvSpPr>
        <p:spPr>
          <a:xfrm>
            <a:off x="4902835" y="566229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28" name="Straight Arrow Connector 27"/>
          <p:cNvCxnSpPr>
            <a:stCxn id="15" idx="2"/>
            <a:endCxn id="22" idx="0"/>
          </p:cNvCxnSpPr>
          <p:nvPr/>
        </p:nvCxnSpPr>
        <p:spPr>
          <a:xfrm>
            <a:off x="6043930" y="18021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6043930" y="267208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4" idx="0"/>
          </p:cNvCxnSpPr>
          <p:nvPr/>
        </p:nvCxnSpPr>
        <p:spPr>
          <a:xfrm>
            <a:off x="6043930" y="35420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>
            <a:off x="6043930" y="441198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>
          <a:xfrm>
            <a:off x="6043930" y="52819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5090795" y="2940685"/>
            <a:ext cx="3049270" cy="1143635"/>
          </a:xfrm>
          <a:prstGeom prst="bentConnector4">
            <a:avLst>
              <a:gd name="adj1" fmla="val 31"/>
              <a:gd name="adj2" fmla="val 1492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9960" y="2835910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43930" y="3726815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43930" y="4596765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310880" y="935355"/>
            <a:ext cx="3683635" cy="44481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113520" y="982345"/>
            <a:ext cx="2182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Bottle Neck</a:t>
            </a:r>
            <a:endParaRPr lang="en-US" sz="2800"/>
          </a:p>
        </p:txBody>
      </p:sp>
      <p:sp>
        <p:nvSpPr>
          <p:cNvPr id="43" name="Rounded Rectangle 42"/>
          <p:cNvSpPr/>
          <p:nvPr/>
        </p:nvSpPr>
        <p:spPr>
          <a:xfrm>
            <a:off x="9113520" y="223202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sp>
        <p:nvSpPr>
          <p:cNvPr id="44" name="Rounded Rectangle 43"/>
          <p:cNvSpPr/>
          <p:nvPr/>
        </p:nvSpPr>
        <p:spPr>
          <a:xfrm>
            <a:off x="9113520" y="333692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10254615" y="16167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10254615" y="27216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54615" y="38265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Flowchart: Or 48"/>
          <p:cNvSpPr/>
          <p:nvPr/>
        </p:nvSpPr>
        <p:spPr>
          <a:xfrm>
            <a:off x="10059670" y="4461510"/>
            <a:ext cx="401955" cy="407670"/>
          </a:xfrm>
          <a:prstGeom prst="flowChar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Elbow Connector 51"/>
          <p:cNvCxnSpPr/>
          <p:nvPr/>
        </p:nvCxnSpPr>
        <p:spPr>
          <a:xfrm rot="5400000">
            <a:off x="8304530" y="2338705"/>
            <a:ext cx="2374265" cy="1511300"/>
          </a:xfrm>
          <a:prstGeom prst="bentConnector3">
            <a:avLst>
              <a:gd name="adj1" fmla="val -30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714105" y="4276090"/>
            <a:ext cx="15322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</p:cNvCxnSpPr>
          <p:nvPr/>
        </p:nvCxnSpPr>
        <p:spPr>
          <a:xfrm>
            <a:off x="10260965" y="4869180"/>
            <a:ext cx="6985" cy="384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8778240" y="1656080"/>
            <a:ext cx="1280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If shortcut=True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278765" y="281940"/>
            <a:ext cx="3542030" cy="6248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17650" y="41275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C2F</a:t>
            </a:r>
            <a:endParaRPr lang="en-US" sz="2800"/>
          </a:p>
        </p:txBody>
      </p:sp>
      <p:sp>
        <p:nvSpPr>
          <p:cNvPr id="16" name="Rounded Rectangle 15"/>
          <p:cNvSpPr/>
          <p:nvPr/>
        </p:nvSpPr>
        <p:spPr>
          <a:xfrm>
            <a:off x="626745" y="119697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sp>
        <p:nvSpPr>
          <p:cNvPr id="17" name="Rounded Rectangle 16"/>
          <p:cNvSpPr/>
          <p:nvPr/>
        </p:nvSpPr>
        <p:spPr>
          <a:xfrm>
            <a:off x="626110" y="1948815"/>
            <a:ext cx="2281555" cy="489585"/>
          </a:xfrm>
          <a:prstGeom prst="roundRect">
            <a:avLst/>
          </a:prstGeom>
          <a:solidFill>
            <a:srgbClr val="EC00D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Split</a:t>
            </a:r>
            <a:endParaRPr lang="en-US" sz="2000" b="1"/>
          </a:p>
        </p:txBody>
      </p:sp>
      <p:sp>
        <p:nvSpPr>
          <p:cNvPr id="18" name="Rounded Rectangle 17"/>
          <p:cNvSpPr/>
          <p:nvPr/>
        </p:nvSpPr>
        <p:spPr>
          <a:xfrm>
            <a:off x="626110" y="2878455"/>
            <a:ext cx="2281555" cy="489585"/>
          </a:xfrm>
          <a:prstGeom prst="roundRect">
            <a:avLst/>
          </a:prstGeom>
          <a:solidFill>
            <a:srgbClr val="00D23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BottleNeck</a:t>
            </a:r>
            <a:endParaRPr lang="en-US" sz="2000" b="1"/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flipH="1">
            <a:off x="1767205" y="1686560"/>
            <a:ext cx="635" cy="262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1767205" y="2438400"/>
            <a:ext cx="0" cy="440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26110" y="4062095"/>
            <a:ext cx="2281555" cy="489585"/>
          </a:xfrm>
          <a:prstGeom prst="roundRect">
            <a:avLst/>
          </a:prstGeom>
          <a:solidFill>
            <a:srgbClr val="00D23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BottleNeck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626745" y="4906645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626110" y="575119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12" name="Straight Connector 11"/>
          <p:cNvCxnSpPr>
            <a:stCxn id="18" idx="2"/>
            <a:endCxn id="6" idx="0"/>
          </p:cNvCxnSpPr>
          <p:nvPr/>
        </p:nvCxnSpPr>
        <p:spPr>
          <a:xfrm>
            <a:off x="1767205" y="3368040"/>
            <a:ext cx="0" cy="69405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1767205" y="455168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767205" y="539623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907665" y="2193925"/>
            <a:ext cx="3175" cy="2957830"/>
          </a:xfrm>
          <a:prstGeom prst="bentConnector3">
            <a:avLst>
              <a:gd name="adj1" fmla="val 184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7" idx="3"/>
          </p:cNvCxnSpPr>
          <p:nvPr/>
        </p:nvCxnSpPr>
        <p:spPr>
          <a:xfrm>
            <a:off x="2907665" y="3123565"/>
            <a:ext cx="3175" cy="2028190"/>
          </a:xfrm>
          <a:prstGeom prst="bentConnector3">
            <a:avLst>
              <a:gd name="adj1" fmla="val 1056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7" idx="3"/>
          </p:cNvCxnSpPr>
          <p:nvPr/>
        </p:nvCxnSpPr>
        <p:spPr>
          <a:xfrm>
            <a:off x="2907665" y="4307205"/>
            <a:ext cx="3175" cy="844550"/>
          </a:xfrm>
          <a:prstGeom prst="bentConnector3">
            <a:avLst>
              <a:gd name="adj1" fmla="val 71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7" idx="3"/>
          </p:cNvCxnSpPr>
          <p:nvPr/>
        </p:nvCxnSpPr>
        <p:spPr>
          <a:xfrm rot="5400000" flipV="1">
            <a:off x="1067435" y="3310255"/>
            <a:ext cx="2533015" cy="1148715"/>
          </a:xfrm>
          <a:prstGeom prst="bentConnector4">
            <a:avLst>
              <a:gd name="adj1" fmla="val 125"/>
              <a:gd name="adj2" fmla="val 1396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49750" y="281940"/>
            <a:ext cx="3542030" cy="6248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588635" y="41275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C3K2</a:t>
            </a:r>
            <a:endParaRPr lang="en-US" sz="2800"/>
          </a:p>
        </p:txBody>
      </p:sp>
      <p:sp>
        <p:nvSpPr>
          <p:cNvPr id="30" name="Rounded Rectangle 29"/>
          <p:cNvSpPr/>
          <p:nvPr/>
        </p:nvSpPr>
        <p:spPr>
          <a:xfrm>
            <a:off x="4697730" y="119697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sp>
        <p:nvSpPr>
          <p:cNvPr id="48" name="Rounded Rectangle 47"/>
          <p:cNvSpPr/>
          <p:nvPr/>
        </p:nvSpPr>
        <p:spPr>
          <a:xfrm>
            <a:off x="4698365" y="4290695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49" name="Rounded Rectangle 48"/>
          <p:cNvSpPr/>
          <p:nvPr/>
        </p:nvSpPr>
        <p:spPr>
          <a:xfrm>
            <a:off x="4697730" y="51352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50" name="Straight Arrow Connector 49"/>
          <p:cNvCxnSpPr>
            <a:stCxn id="48" idx="2"/>
            <a:endCxn id="49" idx="0"/>
          </p:cNvCxnSpPr>
          <p:nvPr/>
        </p:nvCxnSpPr>
        <p:spPr>
          <a:xfrm flipH="1">
            <a:off x="5838825" y="478028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698365" y="2002790"/>
            <a:ext cx="2281555" cy="4895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C3K (3X3)</a:t>
            </a:r>
            <a:endParaRPr lang="en-US" sz="2000" b="1"/>
          </a:p>
        </p:txBody>
      </p:sp>
      <p:sp>
        <p:nvSpPr>
          <p:cNvPr id="52" name="Rounded Rectangle 51"/>
          <p:cNvSpPr/>
          <p:nvPr/>
        </p:nvSpPr>
        <p:spPr>
          <a:xfrm>
            <a:off x="4697730" y="3418205"/>
            <a:ext cx="2281555" cy="4895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C3K (3X3)</a:t>
            </a:r>
            <a:endParaRPr lang="en-US" sz="2000" b="1"/>
          </a:p>
        </p:txBody>
      </p:sp>
      <p:cxnSp>
        <p:nvCxnSpPr>
          <p:cNvPr id="53" name="Straight Arrow Connector 52"/>
          <p:cNvCxnSpPr>
            <a:stCxn id="30" idx="2"/>
            <a:endCxn id="51" idx="0"/>
          </p:cNvCxnSpPr>
          <p:nvPr/>
        </p:nvCxnSpPr>
        <p:spPr>
          <a:xfrm>
            <a:off x="5838825" y="1686560"/>
            <a:ext cx="635" cy="31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  <a:endCxn id="48" idx="0"/>
          </p:cNvCxnSpPr>
          <p:nvPr/>
        </p:nvCxnSpPr>
        <p:spPr>
          <a:xfrm>
            <a:off x="5838825" y="390779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0" idx="3"/>
            <a:endCxn id="48" idx="3"/>
          </p:cNvCxnSpPr>
          <p:nvPr/>
        </p:nvCxnSpPr>
        <p:spPr>
          <a:xfrm>
            <a:off x="6979285" y="1442085"/>
            <a:ext cx="635" cy="3093720"/>
          </a:xfrm>
          <a:prstGeom prst="bentConnector3">
            <a:avLst>
              <a:gd name="adj1" fmla="val 83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2"/>
            <a:endCxn id="52" idx="0"/>
          </p:cNvCxnSpPr>
          <p:nvPr/>
        </p:nvCxnSpPr>
        <p:spPr>
          <a:xfrm flipH="1">
            <a:off x="5838825" y="2492375"/>
            <a:ext cx="635" cy="92583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453120" y="281940"/>
            <a:ext cx="3542030" cy="6248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9692005" y="41275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C3K</a:t>
            </a:r>
            <a:endParaRPr lang="en-US" sz="2800"/>
          </a:p>
        </p:txBody>
      </p:sp>
      <p:sp>
        <p:nvSpPr>
          <p:cNvPr id="60" name="Rounded Rectangle 59"/>
          <p:cNvSpPr/>
          <p:nvPr/>
        </p:nvSpPr>
        <p:spPr>
          <a:xfrm>
            <a:off x="8801100" y="119697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sp>
        <p:nvSpPr>
          <p:cNvPr id="61" name="Rounded Rectangle 60"/>
          <p:cNvSpPr/>
          <p:nvPr/>
        </p:nvSpPr>
        <p:spPr>
          <a:xfrm>
            <a:off x="8801735" y="4290695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62" name="Rounded Rectangle 61"/>
          <p:cNvSpPr/>
          <p:nvPr/>
        </p:nvSpPr>
        <p:spPr>
          <a:xfrm>
            <a:off x="8801100" y="51352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63" name="Straight Arrow Connector 62"/>
          <p:cNvCxnSpPr>
            <a:stCxn id="61" idx="2"/>
            <a:endCxn id="62" idx="0"/>
          </p:cNvCxnSpPr>
          <p:nvPr/>
        </p:nvCxnSpPr>
        <p:spPr>
          <a:xfrm flipH="1">
            <a:off x="9942195" y="478028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801735" y="2002790"/>
            <a:ext cx="2281555" cy="489585"/>
          </a:xfrm>
          <a:prstGeom prst="roundRect">
            <a:avLst/>
          </a:prstGeom>
          <a:solidFill>
            <a:srgbClr val="00D23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BottleNeck</a:t>
            </a:r>
            <a:endParaRPr lang="en-US" sz="2000" b="1"/>
          </a:p>
        </p:txBody>
      </p:sp>
      <p:sp>
        <p:nvSpPr>
          <p:cNvPr id="65" name="Rounded Rectangle 64"/>
          <p:cNvSpPr/>
          <p:nvPr/>
        </p:nvSpPr>
        <p:spPr>
          <a:xfrm>
            <a:off x="8801100" y="3418205"/>
            <a:ext cx="2281555" cy="489585"/>
          </a:xfrm>
          <a:prstGeom prst="roundRect">
            <a:avLst/>
          </a:prstGeom>
          <a:solidFill>
            <a:srgbClr val="00D23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BottleNeck</a:t>
            </a:r>
            <a:endParaRPr lang="en-US" sz="2000" b="1"/>
          </a:p>
        </p:txBody>
      </p:sp>
      <p:cxnSp>
        <p:nvCxnSpPr>
          <p:cNvPr id="66" name="Straight Arrow Connector 65"/>
          <p:cNvCxnSpPr>
            <a:stCxn id="60" idx="2"/>
            <a:endCxn id="64" idx="0"/>
          </p:cNvCxnSpPr>
          <p:nvPr/>
        </p:nvCxnSpPr>
        <p:spPr>
          <a:xfrm>
            <a:off x="9942195" y="1686560"/>
            <a:ext cx="635" cy="31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1" idx="0"/>
          </p:cNvCxnSpPr>
          <p:nvPr/>
        </p:nvCxnSpPr>
        <p:spPr>
          <a:xfrm>
            <a:off x="9942195" y="390779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0" idx="3"/>
            <a:endCxn id="61" idx="3"/>
          </p:cNvCxnSpPr>
          <p:nvPr/>
        </p:nvCxnSpPr>
        <p:spPr>
          <a:xfrm>
            <a:off x="11082655" y="1442085"/>
            <a:ext cx="635" cy="3093720"/>
          </a:xfrm>
          <a:prstGeom prst="bentConnector3">
            <a:avLst>
              <a:gd name="adj1" fmla="val 106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2"/>
            <a:endCxn id="65" idx="0"/>
          </p:cNvCxnSpPr>
          <p:nvPr/>
        </p:nvCxnSpPr>
        <p:spPr>
          <a:xfrm flipH="1">
            <a:off x="9942195" y="2492375"/>
            <a:ext cx="635" cy="92583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3"/>
            <a:endCxn id="61" idx="3"/>
          </p:cNvCxnSpPr>
          <p:nvPr/>
        </p:nvCxnSpPr>
        <p:spPr>
          <a:xfrm>
            <a:off x="11083290" y="2247900"/>
            <a:ext cx="3175" cy="2287905"/>
          </a:xfrm>
          <a:prstGeom prst="bentConnector3">
            <a:avLst>
              <a:gd name="adj1" fmla="val 164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3"/>
            <a:endCxn id="61" idx="3"/>
          </p:cNvCxnSpPr>
          <p:nvPr/>
        </p:nvCxnSpPr>
        <p:spPr>
          <a:xfrm>
            <a:off x="11082655" y="3663315"/>
            <a:ext cx="3175" cy="872490"/>
          </a:xfrm>
          <a:prstGeom prst="bentConnector3">
            <a:avLst>
              <a:gd name="adj1" fmla="val 116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5179060" y="2680970"/>
            <a:ext cx="30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9165590" y="2755265"/>
            <a:ext cx="30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ounded Rectangle 27"/>
          <p:cNvSpPr/>
          <p:nvPr/>
        </p:nvSpPr>
        <p:spPr>
          <a:xfrm>
            <a:off x="366395" y="281940"/>
            <a:ext cx="3461385" cy="6248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374775" y="41275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PSA</a:t>
            </a:r>
            <a:endParaRPr lang="en-US" sz="2800"/>
          </a:p>
        </p:txBody>
      </p:sp>
      <p:sp>
        <p:nvSpPr>
          <p:cNvPr id="30" name="Rounded Rectangle 29"/>
          <p:cNvSpPr/>
          <p:nvPr/>
        </p:nvSpPr>
        <p:spPr>
          <a:xfrm>
            <a:off x="735330" y="1391285"/>
            <a:ext cx="2281555" cy="489585"/>
          </a:xfrm>
          <a:prstGeom prst="roundRect">
            <a:avLst/>
          </a:prstGeom>
          <a:solidFill>
            <a:srgbClr val="E2B5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Attention</a:t>
            </a:r>
            <a:endParaRPr lang="en-US" sz="2000" b="1"/>
          </a:p>
        </p:txBody>
      </p:sp>
      <p:sp>
        <p:nvSpPr>
          <p:cNvPr id="48" name="Rounded Rectangle 47"/>
          <p:cNvSpPr/>
          <p:nvPr/>
        </p:nvSpPr>
        <p:spPr>
          <a:xfrm>
            <a:off x="735965" y="414210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Conv (1X1)</a:t>
            </a:r>
            <a:endParaRPr lang="en-US" sz="2000" b="1"/>
          </a:p>
        </p:txBody>
      </p:sp>
      <p:sp>
        <p:nvSpPr>
          <p:cNvPr id="49" name="Rounded Rectangle 48"/>
          <p:cNvSpPr/>
          <p:nvPr/>
        </p:nvSpPr>
        <p:spPr>
          <a:xfrm>
            <a:off x="735330" y="498665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 </a:t>
            </a:r>
            <a:endParaRPr lang="en-US" sz="2000" b="1"/>
          </a:p>
          <a:p>
            <a:pPr algn="ctr"/>
            <a:r>
              <a:rPr lang="en-US" sz="1400" b="1"/>
              <a:t>No activation</a:t>
            </a:r>
            <a:endParaRPr lang="en-US" sz="1400" b="1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875155" y="463169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35965" y="2197100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52" name="Rounded Rectangle 51"/>
          <p:cNvSpPr/>
          <p:nvPr/>
        </p:nvSpPr>
        <p:spPr>
          <a:xfrm>
            <a:off x="735330" y="3269615"/>
            <a:ext cx="2281555" cy="489585"/>
          </a:xfrm>
          <a:prstGeom prst="roundRect">
            <a:avLst/>
          </a:prstGeom>
          <a:solidFill>
            <a:srgbClr val="FD339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FFN</a:t>
            </a:r>
            <a:endParaRPr lang="en-US" sz="2000" b="1"/>
          </a:p>
        </p:txBody>
      </p:sp>
      <p:cxnSp>
        <p:nvCxnSpPr>
          <p:cNvPr id="53" name="Straight Arrow Connector 52"/>
          <p:cNvCxnSpPr>
            <a:stCxn id="30" idx="2"/>
            <a:endCxn id="51" idx="0"/>
          </p:cNvCxnSpPr>
          <p:nvPr/>
        </p:nvCxnSpPr>
        <p:spPr>
          <a:xfrm>
            <a:off x="1876425" y="1880870"/>
            <a:ext cx="635" cy="31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  <a:endCxn id="48" idx="0"/>
          </p:cNvCxnSpPr>
          <p:nvPr/>
        </p:nvCxnSpPr>
        <p:spPr>
          <a:xfrm>
            <a:off x="1876425" y="375920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875790" y="100838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rot="5400000" flipV="1">
            <a:off x="1817370" y="1241425"/>
            <a:ext cx="1259205" cy="1141730"/>
          </a:xfrm>
          <a:prstGeom prst="bentConnector4">
            <a:avLst>
              <a:gd name="adj1" fmla="val 1739"/>
              <a:gd name="adj2" fmla="val 1461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0" idx="3"/>
            <a:endCxn id="51" idx="3"/>
          </p:cNvCxnSpPr>
          <p:nvPr/>
        </p:nvCxnSpPr>
        <p:spPr>
          <a:xfrm>
            <a:off x="3016885" y="1636395"/>
            <a:ext cx="3175" cy="805815"/>
          </a:xfrm>
          <a:prstGeom prst="bentConnector3">
            <a:avLst>
              <a:gd name="adj1" fmla="val 1178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38505" y="5831205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64995" y="5504180"/>
            <a:ext cx="317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2"/>
            <a:endCxn id="52" idx="0"/>
          </p:cNvCxnSpPr>
          <p:nvPr/>
        </p:nvCxnSpPr>
        <p:spPr>
          <a:xfrm flipH="1">
            <a:off x="1876425" y="2686685"/>
            <a:ext cx="635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5" idx="3"/>
          </p:cNvCxnSpPr>
          <p:nvPr/>
        </p:nvCxnSpPr>
        <p:spPr>
          <a:xfrm rot="5400000" flipV="1">
            <a:off x="902335" y="3957955"/>
            <a:ext cx="3080385" cy="1155700"/>
          </a:xfrm>
          <a:prstGeom prst="bentConnector4">
            <a:avLst>
              <a:gd name="adj1" fmla="val -92"/>
              <a:gd name="adj2" fmla="val 13563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234305" y="306070"/>
            <a:ext cx="3461385" cy="6248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42685" y="436880"/>
            <a:ext cx="127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C2PSA</a:t>
            </a:r>
            <a:endParaRPr lang="en-US" sz="2800"/>
          </a:p>
        </p:txBody>
      </p:sp>
      <p:sp>
        <p:nvSpPr>
          <p:cNvPr id="11" name="Rounded Rectangle 10"/>
          <p:cNvSpPr/>
          <p:nvPr/>
        </p:nvSpPr>
        <p:spPr>
          <a:xfrm>
            <a:off x="5603240" y="141541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sp>
        <p:nvSpPr>
          <p:cNvPr id="12" name="Rounded Rectangle 11"/>
          <p:cNvSpPr/>
          <p:nvPr/>
        </p:nvSpPr>
        <p:spPr>
          <a:xfrm>
            <a:off x="5603875" y="4166235"/>
            <a:ext cx="2281555" cy="489585"/>
          </a:xfrm>
          <a:prstGeom prst="roundRect">
            <a:avLst/>
          </a:prstGeom>
          <a:solidFill>
            <a:srgbClr val="AADC6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PSA</a:t>
            </a:r>
            <a:endParaRPr lang="en-US" sz="2000" b="1"/>
          </a:p>
        </p:txBody>
      </p:sp>
      <p:sp>
        <p:nvSpPr>
          <p:cNvPr id="13" name="Rounded Rectangle 12"/>
          <p:cNvSpPr/>
          <p:nvPr/>
        </p:nvSpPr>
        <p:spPr>
          <a:xfrm>
            <a:off x="5603240" y="5010785"/>
            <a:ext cx="2281555" cy="48958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1400" b="1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43065" y="4655820"/>
            <a:ext cx="63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603875" y="2221230"/>
            <a:ext cx="2281555" cy="489585"/>
          </a:xfrm>
          <a:prstGeom prst="roundRect">
            <a:avLst/>
          </a:prstGeom>
          <a:solidFill>
            <a:srgbClr val="EC00D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Split</a:t>
            </a:r>
            <a:endParaRPr lang="en-US" sz="2000" b="1"/>
          </a:p>
        </p:txBody>
      </p:sp>
      <p:sp>
        <p:nvSpPr>
          <p:cNvPr id="16" name="Rounded Rectangle 15"/>
          <p:cNvSpPr/>
          <p:nvPr/>
        </p:nvSpPr>
        <p:spPr>
          <a:xfrm>
            <a:off x="5603240" y="3293745"/>
            <a:ext cx="2281555" cy="489585"/>
          </a:xfrm>
          <a:prstGeom prst="roundRect">
            <a:avLst/>
          </a:prstGeom>
          <a:solidFill>
            <a:srgbClr val="AADC6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PSA</a:t>
            </a:r>
            <a:endParaRPr lang="en-US" sz="2000" b="1"/>
          </a:p>
        </p:txBody>
      </p:sp>
      <p:cxnSp>
        <p:nvCxnSpPr>
          <p:cNvPr id="17" name="Straight Arrow Connector 16"/>
          <p:cNvCxnSpPr>
            <a:stCxn id="11" idx="2"/>
            <a:endCxn id="15" idx="0"/>
          </p:cNvCxnSpPr>
          <p:nvPr/>
        </p:nvCxnSpPr>
        <p:spPr>
          <a:xfrm>
            <a:off x="6744335" y="1905000"/>
            <a:ext cx="635" cy="31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12" idx="0"/>
          </p:cNvCxnSpPr>
          <p:nvPr/>
        </p:nvCxnSpPr>
        <p:spPr>
          <a:xfrm>
            <a:off x="6744335" y="378333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43700" y="1032510"/>
            <a:ext cx="635" cy="38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606415" y="585533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2905" y="5528310"/>
            <a:ext cx="3175" cy="3549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 flipH="1">
            <a:off x="6744335" y="2710815"/>
            <a:ext cx="635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3" idx="3"/>
          </p:cNvCxnSpPr>
          <p:nvPr/>
        </p:nvCxnSpPr>
        <p:spPr>
          <a:xfrm rot="5400000" flipV="1">
            <a:off x="6190615" y="3561080"/>
            <a:ext cx="2235835" cy="1152525"/>
          </a:xfrm>
          <a:prstGeom prst="bentConnector4">
            <a:avLst>
              <a:gd name="adj1" fmla="val -397"/>
              <a:gd name="adj2" fmla="val 1206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30320" y="944880"/>
            <a:ext cx="1818640" cy="235712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20160" y="3789680"/>
            <a:ext cx="1828800" cy="230632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ounded Rectangle 15"/>
          <p:cNvSpPr/>
          <p:nvPr/>
        </p:nvSpPr>
        <p:spPr>
          <a:xfrm>
            <a:off x="683895" y="54102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2" name="Rounded Rectangle 1"/>
          <p:cNvSpPr/>
          <p:nvPr/>
        </p:nvSpPr>
        <p:spPr>
          <a:xfrm>
            <a:off x="683895" y="1137285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4" name="Rounded Rectangle 3"/>
          <p:cNvSpPr/>
          <p:nvPr/>
        </p:nvSpPr>
        <p:spPr>
          <a:xfrm>
            <a:off x="683895" y="2543175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6" name="Rounded Rectangle 5"/>
          <p:cNvSpPr/>
          <p:nvPr/>
        </p:nvSpPr>
        <p:spPr>
          <a:xfrm>
            <a:off x="683895" y="400050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8" name="Rounded Rectangle 7"/>
          <p:cNvSpPr/>
          <p:nvPr/>
        </p:nvSpPr>
        <p:spPr>
          <a:xfrm>
            <a:off x="683895" y="5395595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10" name="Rounded Rectangle 9"/>
          <p:cNvSpPr/>
          <p:nvPr/>
        </p:nvSpPr>
        <p:spPr>
          <a:xfrm>
            <a:off x="3189605" y="5761990"/>
            <a:ext cx="798830" cy="2520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SPFF</a:t>
            </a:r>
            <a:endParaRPr lang="en-US" sz="1400" b="1"/>
          </a:p>
        </p:txBody>
      </p:sp>
      <p:sp>
        <p:nvSpPr>
          <p:cNvPr id="11" name="Rounded Rectangle 10"/>
          <p:cNvSpPr/>
          <p:nvPr/>
        </p:nvSpPr>
        <p:spPr>
          <a:xfrm>
            <a:off x="3189605" y="6358255"/>
            <a:ext cx="798830" cy="2520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C2PSA</a:t>
            </a:r>
            <a:endParaRPr lang="en-US" sz="1400" b="1"/>
          </a:p>
        </p:txBody>
      </p:sp>
      <p:sp>
        <p:nvSpPr>
          <p:cNvPr id="13" name="Rounded Rectangle 12"/>
          <p:cNvSpPr/>
          <p:nvPr/>
        </p:nvSpPr>
        <p:spPr>
          <a:xfrm>
            <a:off x="4156075" y="2717800"/>
            <a:ext cx="798830" cy="25209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Concat</a:t>
            </a:r>
            <a:endParaRPr lang="en-US" sz="1400" b="1"/>
          </a:p>
        </p:txBody>
      </p:sp>
      <p:sp>
        <p:nvSpPr>
          <p:cNvPr id="14" name="Rounded Rectangle 13"/>
          <p:cNvSpPr/>
          <p:nvPr/>
        </p:nvSpPr>
        <p:spPr>
          <a:xfrm>
            <a:off x="4021455" y="3296285"/>
            <a:ext cx="106045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Upsample</a:t>
            </a:r>
            <a:endParaRPr lang="en-US" sz="1400" b="1"/>
          </a:p>
        </p:txBody>
      </p:sp>
      <p:sp>
        <p:nvSpPr>
          <p:cNvPr id="17" name="Rounded Rectangle 16"/>
          <p:cNvSpPr/>
          <p:nvPr/>
        </p:nvSpPr>
        <p:spPr>
          <a:xfrm>
            <a:off x="4144645" y="4686935"/>
            <a:ext cx="798830" cy="25209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Concat</a:t>
            </a:r>
            <a:endParaRPr lang="en-US" sz="1400" b="1"/>
          </a:p>
        </p:txBody>
      </p:sp>
      <p:sp>
        <p:nvSpPr>
          <p:cNvPr id="18" name="Rounded Rectangle 17"/>
          <p:cNvSpPr/>
          <p:nvPr/>
        </p:nvSpPr>
        <p:spPr>
          <a:xfrm>
            <a:off x="4013835" y="5354320"/>
            <a:ext cx="106045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Upsample</a:t>
            </a:r>
            <a:endParaRPr lang="en-US" sz="1400" b="1"/>
          </a:p>
        </p:txBody>
      </p:sp>
      <p:sp>
        <p:nvSpPr>
          <p:cNvPr id="19" name="Rounded Rectangle 18"/>
          <p:cNvSpPr/>
          <p:nvPr/>
        </p:nvSpPr>
        <p:spPr>
          <a:xfrm>
            <a:off x="7066280" y="190500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20" name="Rounded Rectangle 19"/>
          <p:cNvSpPr/>
          <p:nvPr/>
        </p:nvSpPr>
        <p:spPr>
          <a:xfrm>
            <a:off x="7066280" y="2667000"/>
            <a:ext cx="798830" cy="25209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Concat</a:t>
            </a:r>
            <a:endParaRPr lang="en-US" sz="1400" b="1"/>
          </a:p>
        </p:txBody>
      </p:sp>
      <p:sp>
        <p:nvSpPr>
          <p:cNvPr id="22" name="Rounded Rectangle 21"/>
          <p:cNvSpPr/>
          <p:nvPr/>
        </p:nvSpPr>
        <p:spPr>
          <a:xfrm>
            <a:off x="7066280" y="419100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Conv</a:t>
            </a:r>
            <a:endParaRPr lang="en-US" sz="1400" b="1"/>
          </a:p>
        </p:txBody>
      </p:sp>
      <p:sp>
        <p:nvSpPr>
          <p:cNvPr id="23" name="Rounded Rectangle 22"/>
          <p:cNvSpPr/>
          <p:nvPr/>
        </p:nvSpPr>
        <p:spPr>
          <a:xfrm>
            <a:off x="7066280" y="5563870"/>
            <a:ext cx="798830" cy="252095"/>
          </a:xfrm>
          <a:prstGeom prst="roundRect">
            <a:avLst/>
          </a:prstGeom>
          <a:solidFill>
            <a:srgbClr val="C61A9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Concat</a:t>
            </a:r>
            <a:endParaRPr lang="en-US" sz="1400" b="1"/>
          </a:p>
        </p:txBody>
      </p:sp>
      <p:sp>
        <p:nvSpPr>
          <p:cNvPr id="25" name="Rounded Rectangle 24"/>
          <p:cNvSpPr/>
          <p:nvPr/>
        </p:nvSpPr>
        <p:spPr>
          <a:xfrm>
            <a:off x="10043160" y="1259205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Detect</a:t>
            </a:r>
            <a:endParaRPr lang="en-US" sz="1400" b="1"/>
          </a:p>
        </p:txBody>
      </p:sp>
      <p:sp>
        <p:nvSpPr>
          <p:cNvPr id="26" name="Rounded Rectangle 25"/>
          <p:cNvSpPr/>
          <p:nvPr/>
        </p:nvSpPr>
        <p:spPr>
          <a:xfrm>
            <a:off x="10043160" y="330454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Detect</a:t>
            </a:r>
            <a:endParaRPr lang="en-US" sz="1400" b="1"/>
          </a:p>
        </p:txBody>
      </p:sp>
      <p:sp>
        <p:nvSpPr>
          <p:cNvPr id="27" name="Rounded Rectangle 26"/>
          <p:cNvSpPr/>
          <p:nvPr/>
        </p:nvSpPr>
        <p:spPr>
          <a:xfrm>
            <a:off x="10043160" y="6106160"/>
            <a:ext cx="798830" cy="252095"/>
          </a:xfrm>
          <a:prstGeom prst="roundRect">
            <a:avLst/>
          </a:prstGeom>
          <a:solidFill>
            <a:srgbClr val="D675D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Detect</a:t>
            </a:r>
            <a:endParaRPr lang="en-US" sz="1400" b="1"/>
          </a:p>
        </p:txBody>
      </p:sp>
      <p:cxnSp>
        <p:nvCxnSpPr>
          <p:cNvPr id="30" name="Straight Arrow Connector 29"/>
          <p:cNvCxnSpPr>
            <a:stCxn id="16" idx="2"/>
            <a:endCxn id="2" idx="0"/>
          </p:cNvCxnSpPr>
          <p:nvPr/>
        </p:nvCxnSpPr>
        <p:spPr>
          <a:xfrm>
            <a:off x="1083310" y="79311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8010" y="855345"/>
            <a:ext cx="990600" cy="133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320X320X(min(64,mc)xw)</a:t>
            </a:r>
            <a:endParaRPr lang="en-US" sz="6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83310" y="1389380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18795" y="145161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160X160X(min(128,mc)xw)</a:t>
            </a:r>
            <a:endParaRPr lang="en-US" sz="6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83310" y="219646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18795" y="225869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160X160X(min(128,mc)xw)</a:t>
            </a:r>
            <a:endParaRPr lang="en-US" sz="6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83310" y="2790190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18795" y="285242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96645" y="361251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518795" y="368744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83310" y="425259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518795" y="432816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83310" y="505650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18795" y="511873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3310" y="5647690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518795" y="569976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89020" y="6014085"/>
            <a:ext cx="0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3024505" y="607631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sp>
        <p:nvSpPr>
          <p:cNvPr id="52" name="Text Box 51"/>
          <p:cNvSpPr txBox="1"/>
          <p:nvPr/>
        </p:nvSpPr>
        <p:spPr>
          <a:xfrm>
            <a:off x="1992630" y="340995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cxnSp>
        <p:nvCxnSpPr>
          <p:cNvPr id="54" name="Elbow Connector 53"/>
          <p:cNvCxnSpPr>
            <a:stCxn id="103" idx="3"/>
            <a:endCxn id="17" idx="1"/>
          </p:cNvCxnSpPr>
          <p:nvPr/>
        </p:nvCxnSpPr>
        <p:spPr>
          <a:xfrm flipV="1">
            <a:off x="1578610" y="4813300"/>
            <a:ext cx="2566035" cy="1905"/>
          </a:xfrm>
          <a:prstGeom prst="bentConnector3">
            <a:avLst>
              <a:gd name="adj1" fmla="val 500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1957070" y="484886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cxnSp>
        <p:nvCxnSpPr>
          <p:cNvPr id="56" name="Elbow Connector 55"/>
          <p:cNvCxnSpPr>
            <a:stCxn id="11" idx="3"/>
            <a:endCxn id="18" idx="2"/>
          </p:cNvCxnSpPr>
          <p:nvPr/>
        </p:nvCxnSpPr>
        <p:spPr>
          <a:xfrm flipV="1">
            <a:off x="3988435" y="5606415"/>
            <a:ext cx="555625" cy="8782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3" idx="1"/>
          </p:cNvCxnSpPr>
          <p:nvPr/>
        </p:nvCxnSpPr>
        <p:spPr>
          <a:xfrm flipV="1">
            <a:off x="4538980" y="5690235"/>
            <a:ext cx="2527300" cy="724535"/>
          </a:xfrm>
          <a:prstGeom prst="bentConnector3">
            <a:avLst>
              <a:gd name="adj1" fmla="val 5002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988435" y="582612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sp>
        <p:nvSpPr>
          <p:cNvPr id="59" name="Text Box 58"/>
          <p:cNvSpPr txBox="1"/>
          <p:nvPr/>
        </p:nvSpPr>
        <p:spPr>
          <a:xfrm>
            <a:off x="4658995" y="643128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cxnSp>
        <p:nvCxnSpPr>
          <p:cNvPr id="60" name="Straight Arrow Connector 59"/>
          <p:cNvCxnSpPr>
            <a:stCxn id="18" idx="0"/>
            <a:endCxn id="17" idx="2"/>
          </p:cNvCxnSpPr>
          <p:nvPr/>
        </p:nvCxnSpPr>
        <p:spPr>
          <a:xfrm flipV="1">
            <a:off x="4544060" y="4939030"/>
            <a:ext cx="0" cy="415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4013835" y="508889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cxnSp>
        <p:nvCxnSpPr>
          <p:cNvPr id="62" name="Straight Arrow Connector 61"/>
          <p:cNvCxnSpPr>
            <a:stCxn id="17" idx="0"/>
            <a:endCxn id="97" idx="2"/>
          </p:cNvCxnSpPr>
          <p:nvPr/>
        </p:nvCxnSpPr>
        <p:spPr>
          <a:xfrm flipV="1">
            <a:off x="4544060" y="4351655"/>
            <a:ext cx="6985" cy="33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0"/>
            <a:endCxn id="14" idx="2"/>
          </p:cNvCxnSpPr>
          <p:nvPr/>
        </p:nvCxnSpPr>
        <p:spPr>
          <a:xfrm flipV="1">
            <a:off x="4547235" y="3548380"/>
            <a:ext cx="4445" cy="344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0"/>
            <a:endCxn id="13" idx="2"/>
          </p:cNvCxnSpPr>
          <p:nvPr/>
        </p:nvCxnSpPr>
        <p:spPr>
          <a:xfrm flipV="1">
            <a:off x="4551680" y="2969895"/>
            <a:ext cx="3810" cy="326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4013835" y="368109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sp>
        <p:nvSpPr>
          <p:cNvPr id="66" name="Text Box 65"/>
          <p:cNvSpPr txBox="1"/>
          <p:nvPr/>
        </p:nvSpPr>
        <p:spPr>
          <a:xfrm>
            <a:off x="3988435" y="308673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cxnSp>
        <p:nvCxnSpPr>
          <p:cNvPr id="67" name="Straight Arrow Connector 66"/>
          <p:cNvCxnSpPr>
            <a:stCxn id="13" idx="0"/>
            <a:endCxn id="96" idx="2"/>
          </p:cNvCxnSpPr>
          <p:nvPr/>
        </p:nvCxnSpPr>
        <p:spPr>
          <a:xfrm flipH="1" flipV="1">
            <a:off x="4551045" y="1615440"/>
            <a:ext cx="4445" cy="1102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4" idx="0"/>
          </p:cNvCxnSpPr>
          <p:nvPr/>
        </p:nvCxnSpPr>
        <p:spPr>
          <a:xfrm>
            <a:off x="7465695" y="5815965"/>
            <a:ext cx="0" cy="28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9" idx="3"/>
            <a:endCxn id="27" idx="1"/>
          </p:cNvCxnSpPr>
          <p:nvPr/>
        </p:nvCxnSpPr>
        <p:spPr>
          <a:xfrm>
            <a:off x="7966075" y="6231255"/>
            <a:ext cx="2077085" cy="1270"/>
          </a:xfrm>
          <a:prstGeom prst="bentConnector3">
            <a:avLst>
              <a:gd name="adj1" fmla="val 5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8380730" y="606234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cxnSp>
        <p:nvCxnSpPr>
          <p:cNvPr id="71" name="Straight Arrow Connector 70"/>
          <p:cNvCxnSpPr>
            <a:stCxn id="22" idx="2"/>
            <a:endCxn id="23" idx="0"/>
          </p:cNvCxnSpPr>
          <p:nvPr/>
        </p:nvCxnSpPr>
        <p:spPr>
          <a:xfrm>
            <a:off x="7465695" y="4443095"/>
            <a:ext cx="0" cy="1120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2"/>
            <a:endCxn id="22" idx="0"/>
          </p:cNvCxnSpPr>
          <p:nvPr/>
        </p:nvCxnSpPr>
        <p:spPr>
          <a:xfrm>
            <a:off x="7465695" y="3681095"/>
            <a:ext cx="0" cy="509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2"/>
            <a:endCxn id="98" idx="0"/>
          </p:cNvCxnSpPr>
          <p:nvPr/>
        </p:nvCxnSpPr>
        <p:spPr>
          <a:xfrm flipH="1">
            <a:off x="7458710" y="2919095"/>
            <a:ext cx="6985" cy="283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2"/>
            <a:endCxn id="20" idx="0"/>
          </p:cNvCxnSpPr>
          <p:nvPr/>
        </p:nvCxnSpPr>
        <p:spPr>
          <a:xfrm>
            <a:off x="7465695" y="2157095"/>
            <a:ext cx="0" cy="509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96" idx="3"/>
            <a:endCxn id="25" idx="1"/>
          </p:cNvCxnSpPr>
          <p:nvPr/>
        </p:nvCxnSpPr>
        <p:spPr>
          <a:xfrm flipV="1">
            <a:off x="5033010" y="1385570"/>
            <a:ext cx="501015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9" idx="0"/>
          </p:cNvCxnSpPr>
          <p:nvPr/>
        </p:nvCxnSpPr>
        <p:spPr>
          <a:xfrm flipH="1">
            <a:off x="7465695" y="1391285"/>
            <a:ext cx="3175" cy="51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8" idx="3"/>
            <a:endCxn id="26" idx="1"/>
          </p:cNvCxnSpPr>
          <p:nvPr/>
        </p:nvCxnSpPr>
        <p:spPr>
          <a:xfrm flipV="1">
            <a:off x="7940675" y="3430905"/>
            <a:ext cx="2102485" cy="1270"/>
          </a:xfrm>
          <a:prstGeom prst="bentConnector3">
            <a:avLst>
              <a:gd name="adj1" fmla="val 5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3"/>
            <a:endCxn id="20" idx="1"/>
          </p:cNvCxnSpPr>
          <p:nvPr/>
        </p:nvCxnSpPr>
        <p:spPr>
          <a:xfrm flipV="1">
            <a:off x="4946650" y="2793365"/>
            <a:ext cx="2119630" cy="1225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8380730" y="117729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sp>
        <p:nvSpPr>
          <p:cNvPr id="82" name="Text Box 81"/>
          <p:cNvSpPr txBox="1"/>
          <p:nvPr/>
        </p:nvSpPr>
        <p:spPr>
          <a:xfrm>
            <a:off x="8333105" y="324548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sp>
        <p:nvSpPr>
          <p:cNvPr id="83" name="Text Box 82"/>
          <p:cNvSpPr txBox="1"/>
          <p:nvPr/>
        </p:nvSpPr>
        <p:spPr>
          <a:xfrm>
            <a:off x="6894830" y="165989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sp>
        <p:nvSpPr>
          <p:cNvPr id="84" name="Text Box 83"/>
          <p:cNvSpPr txBox="1"/>
          <p:nvPr/>
        </p:nvSpPr>
        <p:spPr>
          <a:xfrm>
            <a:off x="6894830" y="226441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80X80X(min(256,mc)xw)</a:t>
            </a:r>
            <a:endParaRPr lang="en-US" sz="600"/>
          </a:p>
        </p:txBody>
      </p:sp>
      <p:sp>
        <p:nvSpPr>
          <p:cNvPr id="85" name="Text Box 84"/>
          <p:cNvSpPr txBox="1"/>
          <p:nvPr/>
        </p:nvSpPr>
        <p:spPr>
          <a:xfrm>
            <a:off x="6894830" y="384175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sp>
        <p:nvSpPr>
          <p:cNvPr id="86" name="Text Box 85"/>
          <p:cNvSpPr txBox="1"/>
          <p:nvPr/>
        </p:nvSpPr>
        <p:spPr>
          <a:xfrm>
            <a:off x="6894830" y="4806950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082675" y="239395"/>
            <a:ext cx="635" cy="318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Text Box 88"/>
          <p:cNvSpPr txBox="1"/>
          <p:nvPr/>
        </p:nvSpPr>
        <p:spPr>
          <a:xfrm>
            <a:off x="5441950" y="337883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40X40X(min(512,mc)xw)</a:t>
            </a:r>
            <a:endParaRPr lang="en-US" sz="600"/>
          </a:p>
        </p:txBody>
      </p:sp>
      <p:sp>
        <p:nvSpPr>
          <p:cNvPr id="90" name="Rectangles 89"/>
          <p:cNvSpPr/>
          <p:nvPr/>
        </p:nvSpPr>
        <p:spPr>
          <a:xfrm>
            <a:off x="240030" y="187960"/>
            <a:ext cx="1687830" cy="643382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ectangles 91"/>
          <p:cNvSpPr/>
          <p:nvPr/>
        </p:nvSpPr>
        <p:spPr>
          <a:xfrm>
            <a:off x="9674860" y="1056640"/>
            <a:ext cx="1484630" cy="565467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1927860" y="607695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50"/>
                </a:solidFill>
              </a:rPr>
              <a:t>Backbone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3193415" y="688340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7030A0"/>
                </a:solidFill>
              </a:rPr>
              <a:t>Neck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9674860" y="607695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Head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101" idx="3"/>
            <a:endCxn id="10" idx="1"/>
          </p:cNvCxnSpPr>
          <p:nvPr/>
        </p:nvCxnSpPr>
        <p:spPr>
          <a:xfrm>
            <a:off x="1482725" y="5883275"/>
            <a:ext cx="1706880" cy="5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953895" y="5945505"/>
            <a:ext cx="1128395" cy="16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20X20X(min(1024,mc)xw)</a:t>
            </a:r>
            <a:endParaRPr lang="en-US" sz="600"/>
          </a:p>
        </p:txBody>
      </p:sp>
      <p:sp>
        <p:nvSpPr>
          <p:cNvPr id="96" name="Rounded Rectangle 95"/>
          <p:cNvSpPr/>
          <p:nvPr/>
        </p:nvSpPr>
        <p:spPr>
          <a:xfrm>
            <a:off x="4069080" y="1156335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n=3xd</a:t>
            </a:r>
            <a:endParaRPr lang="en-US" sz="800" b="1"/>
          </a:p>
        </p:txBody>
      </p:sp>
      <p:sp>
        <p:nvSpPr>
          <p:cNvPr id="97" name="Rounded Rectangle 96"/>
          <p:cNvSpPr/>
          <p:nvPr/>
        </p:nvSpPr>
        <p:spPr>
          <a:xfrm>
            <a:off x="4069080" y="3892550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n=3xd</a:t>
            </a:r>
            <a:endParaRPr lang="en-US" sz="800" b="1"/>
          </a:p>
        </p:txBody>
      </p:sp>
      <p:sp>
        <p:nvSpPr>
          <p:cNvPr id="98" name="Rounded Rectangle 97"/>
          <p:cNvSpPr/>
          <p:nvPr/>
        </p:nvSpPr>
        <p:spPr>
          <a:xfrm>
            <a:off x="6976745" y="3202305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n=3xd</a:t>
            </a:r>
            <a:endParaRPr lang="en-US" sz="800" b="1"/>
          </a:p>
        </p:txBody>
      </p:sp>
      <p:sp>
        <p:nvSpPr>
          <p:cNvPr id="99" name="Rounded Rectangle 98"/>
          <p:cNvSpPr/>
          <p:nvPr/>
        </p:nvSpPr>
        <p:spPr>
          <a:xfrm>
            <a:off x="7002145" y="6001385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n=3xd</a:t>
            </a:r>
            <a:endParaRPr lang="en-US" sz="800" b="1"/>
          </a:p>
        </p:txBody>
      </p:sp>
      <p:sp>
        <p:nvSpPr>
          <p:cNvPr id="102" name="Rounded Rectangle 101"/>
          <p:cNvSpPr/>
          <p:nvPr/>
        </p:nvSpPr>
        <p:spPr>
          <a:xfrm>
            <a:off x="588010" y="5997575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shortcut=True, n=3xd</a:t>
            </a:r>
            <a:endParaRPr lang="en-US" sz="800" b="1"/>
          </a:p>
        </p:txBody>
      </p:sp>
      <p:sp>
        <p:nvSpPr>
          <p:cNvPr id="103" name="Rounded Rectangle 102"/>
          <p:cNvSpPr/>
          <p:nvPr/>
        </p:nvSpPr>
        <p:spPr>
          <a:xfrm>
            <a:off x="614680" y="4585335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shortcut=True, n=6xd</a:t>
            </a:r>
            <a:endParaRPr lang="en-US" sz="800" b="1"/>
          </a:p>
        </p:txBody>
      </p:sp>
      <p:sp>
        <p:nvSpPr>
          <p:cNvPr id="104" name="Rounded Rectangle 103"/>
          <p:cNvSpPr/>
          <p:nvPr/>
        </p:nvSpPr>
        <p:spPr>
          <a:xfrm>
            <a:off x="601980" y="3153410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n=6xd</a:t>
            </a:r>
            <a:endParaRPr lang="en-US" sz="800" b="1"/>
          </a:p>
        </p:txBody>
      </p:sp>
      <p:sp>
        <p:nvSpPr>
          <p:cNvPr id="105" name="Rounded Rectangle 104"/>
          <p:cNvSpPr/>
          <p:nvPr/>
        </p:nvSpPr>
        <p:spPr>
          <a:xfrm>
            <a:off x="614680" y="1737360"/>
            <a:ext cx="963930" cy="459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C3K2</a:t>
            </a:r>
            <a:endParaRPr lang="en-US" sz="1400" b="1"/>
          </a:p>
          <a:p>
            <a:pPr algn="ctr"/>
            <a:r>
              <a:rPr lang="en-US" sz="800" b="1"/>
              <a:t>shortcut=False, n=3xd</a:t>
            </a:r>
            <a:endParaRPr lang="en-US" sz="800" b="1"/>
          </a:p>
        </p:txBody>
      </p:sp>
      <p:sp>
        <p:nvSpPr>
          <p:cNvPr id="106" name="Text Box 105"/>
          <p:cNvSpPr txBox="1"/>
          <p:nvPr/>
        </p:nvSpPr>
        <p:spPr>
          <a:xfrm>
            <a:off x="518795" y="287655"/>
            <a:ext cx="1128395" cy="135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sz="600"/>
              <a:t>640 x 640 x 3</a:t>
            </a:r>
            <a:endParaRPr lang="en-US" sz="600"/>
          </a:p>
        </p:txBody>
      </p:sp>
      <p:cxnSp>
        <p:nvCxnSpPr>
          <p:cNvPr id="107" name="Elbow Connector 106"/>
          <p:cNvCxnSpPr>
            <a:stCxn id="104" idx="3"/>
            <a:endCxn id="13" idx="1"/>
          </p:cNvCxnSpPr>
          <p:nvPr/>
        </p:nvCxnSpPr>
        <p:spPr>
          <a:xfrm flipV="1">
            <a:off x="1565910" y="2844165"/>
            <a:ext cx="2590165" cy="539115"/>
          </a:xfrm>
          <a:prstGeom prst="bentConnector3">
            <a:avLst>
              <a:gd name="adj1" fmla="val 6413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Rectangles 108"/>
          <p:cNvSpPr/>
          <p:nvPr/>
        </p:nvSpPr>
        <p:spPr>
          <a:xfrm>
            <a:off x="3083560" y="1056640"/>
            <a:ext cx="5262880" cy="56997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Text Box 109"/>
          <p:cNvSpPr txBox="1"/>
          <p:nvPr/>
        </p:nvSpPr>
        <p:spPr>
          <a:xfrm>
            <a:off x="4312920" y="203200"/>
            <a:ext cx="3372485" cy="58991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2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Yolo V11 Architecture</a:t>
            </a:r>
            <a:endParaRPr lang="en-US" sz="2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2253615" y="935355"/>
            <a:ext cx="3683635" cy="4448175"/>
          </a:xfrm>
          <a:prstGeom prst="roundRect">
            <a:avLst/>
          </a:prstGeom>
          <a:solidFill>
            <a:srgbClr val="D675D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589655" y="1058545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Conv</a:t>
            </a:r>
            <a:endParaRPr lang="en-US" sz="2800"/>
          </a:p>
        </p:txBody>
      </p:sp>
      <p:sp>
        <p:nvSpPr>
          <p:cNvPr id="16" name="Rounded Rectangle 15"/>
          <p:cNvSpPr/>
          <p:nvPr/>
        </p:nvSpPr>
        <p:spPr>
          <a:xfrm>
            <a:off x="2980690" y="208470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Conv2d</a:t>
            </a:r>
            <a:endParaRPr lang="en-US" sz="2000" b="1"/>
          </a:p>
        </p:txBody>
      </p:sp>
      <p:sp>
        <p:nvSpPr>
          <p:cNvPr id="17" name="Rounded Rectangle 16"/>
          <p:cNvSpPr/>
          <p:nvPr/>
        </p:nvSpPr>
        <p:spPr>
          <a:xfrm>
            <a:off x="2980690" y="3189605"/>
            <a:ext cx="2281555" cy="4895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BatchNorm2d</a:t>
            </a:r>
            <a:endParaRPr lang="en-US" sz="2000" b="1"/>
          </a:p>
        </p:txBody>
      </p:sp>
      <p:sp>
        <p:nvSpPr>
          <p:cNvPr id="18" name="Rounded Rectangle 17"/>
          <p:cNvSpPr/>
          <p:nvPr/>
        </p:nvSpPr>
        <p:spPr>
          <a:xfrm>
            <a:off x="2980690" y="4294505"/>
            <a:ext cx="2281555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SiLU</a:t>
            </a:r>
            <a:endParaRPr lang="en-US" sz="2000" b="1"/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4121785" y="1683385"/>
            <a:ext cx="1270" cy="401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4121785" y="257429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4121785" y="367919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56960" y="935355"/>
            <a:ext cx="3683635" cy="44481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6959600" y="982345"/>
            <a:ext cx="2182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Bottle Neck</a:t>
            </a:r>
            <a:endParaRPr lang="en-US" sz="2800"/>
          </a:p>
        </p:txBody>
      </p:sp>
      <p:sp>
        <p:nvSpPr>
          <p:cNvPr id="43" name="Rounded Rectangle 42"/>
          <p:cNvSpPr/>
          <p:nvPr/>
        </p:nvSpPr>
        <p:spPr>
          <a:xfrm>
            <a:off x="6959600" y="223202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sp>
        <p:nvSpPr>
          <p:cNvPr id="44" name="Rounded Rectangle 43"/>
          <p:cNvSpPr/>
          <p:nvPr/>
        </p:nvSpPr>
        <p:spPr>
          <a:xfrm>
            <a:off x="6959600" y="3336925"/>
            <a:ext cx="2281555" cy="48958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</a:t>
            </a:r>
            <a:endParaRPr lang="en-US" sz="2000" b="1"/>
          </a:p>
        </p:txBody>
      </p: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8100695" y="16167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8100695" y="27216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100695" y="3826510"/>
            <a:ext cx="0" cy="615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Flowchart: Or 48"/>
          <p:cNvSpPr/>
          <p:nvPr/>
        </p:nvSpPr>
        <p:spPr>
          <a:xfrm>
            <a:off x="7905750" y="4461510"/>
            <a:ext cx="401955" cy="407670"/>
          </a:xfrm>
          <a:prstGeom prst="flowChar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Elbow Connector 51"/>
          <p:cNvCxnSpPr/>
          <p:nvPr/>
        </p:nvCxnSpPr>
        <p:spPr>
          <a:xfrm rot="5400000">
            <a:off x="6150610" y="2338705"/>
            <a:ext cx="2374265" cy="1511300"/>
          </a:xfrm>
          <a:prstGeom prst="bentConnector3">
            <a:avLst>
              <a:gd name="adj1" fmla="val -30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60185" y="4276090"/>
            <a:ext cx="15322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</p:cNvCxnSpPr>
          <p:nvPr/>
        </p:nvCxnSpPr>
        <p:spPr>
          <a:xfrm>
            <a:off x="8107045" y="4869180"/>
            <a:ext cx="6985" cy="384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6624320" y="1656080"/>
            <a:ext cx="1280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If shortcut=True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2201545"/>
            <a:ext cx="5064760" cy="25146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162675" y="140970"/>
            <a:ext cx="3683635" cy="6248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472680" y="398780"/>
            <a:ext cx="1063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SPFF</a:t>
            </a:r>
            <a:endParaRPr lang="en-US" sz="2800"/>
          </a:p>
        </p:txBody>
      </p:sp>
      <p:sp>
        <p:nvSpPr>
          <p:cNvPr id="15" name="Rounded Rectangle 14"/>
          <p:cNvSpPr/>
          <p:nvPr/>
        </p:nvSpPr>
        <p:spPr>
          <a:xfrm>
            <a:off x="6798945" y="12363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sp>
        <p:nvSpPr>
          <p:cNvPr id="22" name="Rounded Rectangle 21"/>
          <p:cNvSpPr/>
          <p:nvPr/>
        </p:nvSpPr>
        <p:spPr>
          <a:xfrm>
            <a:off x="6798945" y="210629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MaxPool</a:t>
            </a:r>
            <a:r>
              <a:rPr lang="en-IN" altLang="en-US" sz="2000" b="1"/>
              <a:t>2d</a:t>
            </a:r>
            <a:endParaRPr lang="en-IN" altLang="en-US" sz="2000" b="1"/>
          </a:p>
        </p:txBody>
      </p:sp>
      <p:sp>
        <p:nvSpPr>
          <p:cNvPr id="23" name="Rounded Rectangle 22"/>
          <p:cNvSpPr/>
          <p:nvPr/>
        </p:nvSpPr>
        <p:spPr>
          <a:xfrm>
            <a:off x="6798945" y="297624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MaxPool</a:t>
            </a:r>
            <a:r>
              <a:rPr lang="en-IN" altLang="en-US" sz="2000" b="1">
                <a:sym typeface="+mn-ea"/>
              </a:rPr>
              <a:t>2d</a:t>
            </a:r>
            <a:endParaRPr lang="en-IN" altLang="en-US" sz="2000" b="1">
              <a:sym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98945" y="3846195"/>
            <a:ext cx="2281555" cy="4895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ym typeface="+mn-ea"/>
              </a:rPr>
              <a:t>MaxPool</a:t>
            </a:r>
            <a:r>
              <a:rPr lang="en-IN" altLang="en-US" sz="2000" b="1">
                <a:sym typeface="+mn-ea"/>
              </a:rPr>
              <a:t>2d</a:t>
            </a:r>
            <a:endParaRPr lang="en-IN" altLang="en-US" sz="2000" b="1"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98945" y="471614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Concat</a:t>
            </a:r>
            <a:endParaRPr lang="en-US" sz="2000" b="1"/>
          </a:p>
        </p:txBody>
      </p:sp>
      <p:sp>
        <p:nvSpPr>
          <p:cNvPr id="26" name="Rounded Rectangle 25"/>
          <p:cNvSpPr/>
          <p:nvPr/>
        </p:nvSpPr>
        <p:spPr>
          <a:xfrm>
            <a:off x="6798945" y="5586095"/>
            <a:ext cx="2281555" cy="4895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/>
              <a:t>Conv (1X1)</a:t>
            </a:r>
            <a:endParaRPr lang="en-US" sz="2000" b="1"/>
          </a:p>
        </p:txBody>
      </p:sp>
      <p:cxnSp>
        <p:nvCxnSpPr>
          <p:cNvPr id="28" name="Straight Arrow Connector 27"/>
          <p:cNvCxnSpPr>
            <a:stCxn id="15" idx="2"/>
            <a:endCxn id="22" idx="0"/>
          </p:cNvCxnSpPr>
          <p:nvPr/>
        </p:nvCxnSpPr>
        <p:spPr>
          <a:xfrm>
            <a:off x="7940040" y="17259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7940040" y="259588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4" idx="0"/>
          </p:cNvCxnSpPr>
          <p:nvPr/>
        </p:nvCxnSpPr>
        <p:spPr>
          <a:xfrm>
            <a:off x="7940040" y="34658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>
            <a:off x="7940040" y="433578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>
          <a:xfrm>
            <a:off x="7940040" y="5205730"/>
            <a:ext cx="0" cy="3803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6986905" y="2864485"/>
            <a:ext cx="3049270" cy="1143635"/>
          </a:xfrm>
          <a:prstGeom prst="bentConnector4">
            <a:avLst>
              <a:gd name="adj1" fmla="val 31"/>
              <a:gd name="adj2" fmla="val 1492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6070" y="2759710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940040" y="3650615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40040" y="4520565"/>
            <a:ext cx="1717040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858645"/>
            <a:ext cx="4149090" cy="2760980"/>
          </a:xfrm>
          <a:prstGeom prst="rect">
            <a:avLst/>
          </a:prstGeom>
        </p:spPr>
      </p:pic>
      <p:pic>
        <p:nvPicPr>
          <p:cNvPr id="5" name="Picture 4" descr="q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858645"/>
            <a:ext cx="4206240" cy="2760345"/>
          </a:xfrm>
          <a:prstGeom prst="rect">
            <a:avLst/>
          </a:prstGeom>
        </p:spPr>
      </p:pic>
      <p:pic>
        <p:nvPicPr>
          <p:cNvPr id="6" name="Picture 5" descr="q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0" y="1760855"/>
            <a:ext cx="2410460" cy="285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Presentation</Application>
  <PresentationFormat>Widescreen</PresentationFormat>
  <Paragraphs>251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nikhi</dc:creator>
  <cp:lastModifiedBy>S NIKHIL RAO</cp:lastModifiedBy>
  <cp:revision>44</cp:revision>
  <dcterms:created xsi:type="dcterms:W3CDTF">2024-10-22T09:21:00Z</dcterms:created>
  <dcterms:modified xsi:type="dcterms:W3CDTF">2024-10-24T17:27:09Z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8C7B2376E4E241D1867CFE76CE073D35_11</vt:lpwstr>
  </property>
  <property fmtid="{D5CDD505-2E9C-101B-9397-08002B2CF9AE}" pid="3" name="KSOProductBuildVer">
    <vt:lpwstr>1033-12.2.0.18607</vt:lpwstr>
  </property>
</Properties>
</file>