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p:spPr>
      </p:sp>
      <p:sp>
        <p:nvSpPr>
          <p:cNvPr id="3" name="Shape 1"/>
          <p:cNvSpPr/>
          <p:nvPr/>
        </p:nvSpPr>
        <p:spPr>
          <a:xfrm>
            <a:off x="0" y="0"/>
            <a:ext cx="14630400" cy="8229600"/>
          </a:xfrm>
          <a:prstGeom prst="rect">
            <a:avLst/>
          </a:prstGeom>
          <a:solidFill>
            <a:srgbClr val="FDFAF7"/>
          </a:solidFill>
        </p:spPr>
      </p:sp>
      <p:pic>
        <p:nvPicPr>
          <p:cNvPr id="4"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693777" y="1288733"/>
            <a:ext cx="7756446" cy="2564606"/>
          </a:xfrm>
          <a:prstGeom prst="rect">
            <a:avLst/>
          </a:prstGeom>
          <a:noFill/>
        </p:spPr>
        <p:txBody>
          <a:bodyPr wrap="square" rtlCol="0" anchor="t"/>
          <a:lstStyle/>
          <a:p>
            <a:pPr marL="0" indent="0">
              <a:lnSpc>
                <a:spcPts val="6730"/>
              </a:lnSpc>
              <a:buNone/>
            </a:pPr>
            <a:r>
              <a:rPr lang="en-US" sz="5385" b="1" kern="0" spc="-162" dirty="0">
                <a:solidFill>
                  <a:srgbClr val="591CE6"/>
                </a:solidFill>
                <a:latin typeface="p22-mackinac-pro" pitchFamily="34" charset="0"/>
                <a:ea typeface="p22-mackinac-pro" pitchFamily="34" charset="-122"/>
                <a:cs typeface="p22-mackinac-pro" pitchFamily="34" charset="-120"/>
              </a:rPr>
              <a:t>Automated Grading: Transforming Evaluation</a:t>
            </a:r>
            <a:endParaRPr lang="en-US" sz="5385" dirty="0"/>
          </a:p>
        </p:txBody>
      </p:sp>
      <p:sp>
        <p:nvSpPr>
          <p:cNvPr id="6" name="Text 3"/>
          <p:cNvSpPr/>
          <p:nvPr/>
        </p:nvSpPr>
        <p:spPr>
          <a:xfrm>
            <a:off x="693777" y="4150638"/>
            <a:ext cx="7756446" cy="2220278"/>
          </a:xfrm>
          <a:prstGeom prst="rect">
            <a:avLst/>
          </a:prstGeom>
          <a:noFill/>
        </p:spPr>
        <p:txBody>
          <a:bodyPr wrap="square" rtlCol="0" anchor="t"/>
          <a:lstStyle/>
          <a:p>
            <a:pPr marL="0" indent="0">
              <a:lnSpc>
                <a:spcPts val="2500"/>
              </a:lnSpc>
              <a:buNone/>
            </a:pPr>
            <a:r>
              <a:rPr lang="en-US" sz="1560" dirty="0">
                <a:solidFill>
                  <a:srgbClr val="272525"/>
                </a:solidFill>
                <a:latin typeface="Bahnschrift" panose="020B0502040204020203" charset="0"/>
                <a:ea typeface="Eudoxus Sans" pitchFamily="34" charset="-122"/>
                <a:cs typeface="Bahnschrift" panose="020B0502040204020203" charset="0"/>
              </a:rPr>
              <a:t>In the ever-evolving landscape of education, the process of evaluating student performance has undergone a significant transformation. Introducing an automated grading system powered by artificial intelligence and machine learning can revolutionize the way faculty approach assessment, making it more efficient, objective, and insightful. This comprehensive solution aims to streamline the grading process, providing faculty with a reliable and data-driven approach to evaluating student responses across various question formats.</a:t>
            </a:r>
            <a:endParaRPr lang="en-US" sz="1560" dirty="0">
              <a:latin typeface="Bahnschrift" panose="020B0502040204020203" charset="0"/>
              <a:cs typeface="Bahnschrift" panose="020B0502040204020203" charset="0"/>
            </a:endParaRPr>
          </a:p>
        </p:txBody>
      </p:sp>
      <p:sp>
        <p:nvSpPr>
          <p:cNvPr id="7" name="Shape 4"/>
          <p:cNvSpPr/>
          <p:nvPr/>
        </p:nvSpPr>
        <p:spPr>
          <a:xfrm>
            <a:off x="693777" y="6608683"/>
            <a:ext cx="317183" cy="317183"/>
          </a:xfrm>
          <a:prstGeom prst="roundRect">
            <a:avLst>
              <a:gd name="adj" fmla="val 28825901"/>
            </a:avLst>
          </a:prstGeom>
          <a:noFill/>
          <a:ln w="7620">
            <a:solidFill>
              <a:srgbClr val="FFFFFF"/>
            </a:solidFill>
            <a:prstDash val="solid"/>
          </a:ln>
        </p:spPr>
      </p:sp>
      <p:pic>
        <p:nvPicPr>
          <p:cNvPr id="8" name="Image 1" descr="preencoded.png"/>
          <p:cNvPicPr>
            <a:picLocks noChangeAspect="1"/>
          </p:cNvPicPr>
          <p:nvPr/>
        </p:nvPicPr>
        <p:blipFill>
          <a:blip r:embed="rId2"/>
          <a:stretch>
            <a:fillRect/>
          </a:stretch>
        </p:blipFill>
        <p:spPr>
          <a:xfrm>
            <a:off x="8174355" y="7287260"/>
            <a:ext cx="778510" cy="7785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p:spPr>
      </p:sp>
      <p:sp>
        <p:nvSpPr>
          <p:cNvPr id="3" name="Shape 1"/>
          <p:cNvSpPr/>
          <p:nvPr/>
        </p:nvSpPr>
        <p:spPr>
          <a:xfrm>
            <a:off x="0" y="0"/>
            <a:ext cx="14630400" cy="8229600"/>
          </a:xfrm>
          <a:prstGeom prst="rect">
            <a:avLst/>
          </a:prstGeom>
          <a:solidFill>
            <a:srgbClr val="FDFAF7"/>
          </a:solidFill>
        </p:spPr>
      </p:sp>
      <p:pic>
        <p:nvPicPr>
          <p:cNvPr id="4" name="Image 0" descr="preencoded.png"/>
          <p:cNvPicPr>
            <a:picLocks noChangeAspect="1"/>
          </p:cNvPicPr>
          <p:nvPr/>
        </p:nvPicPr>
        <p:blipFill>
          <a:blip r:embed="rId1"/>
          <a:stretch>
            <a:fillRect/>
          </a:stretch>
        </p:blipFill>
        <p:spPr>
          <a:xfrm>
            <a:off x="0" y="0"/>
            <a:ext cx="14630400" cy="2311360"/>
          </a:xfrm>
          <a:prstGeom prst="rect">
            <a:avLst/>
          </a:prstGeom>
        </p:spPr>
      </p:pic>
      <p:sp>
        <p:nvSpPr>
          <p:cNvPr id="5" name="Text 2"/>
          <p:cNvSpPr/>
          <p:nvPr/>
        </p:nvSpPr>
        <p:spPr>
          <a:xfrm>
            <a:off x="2264926" y="2971800"/>
            <a:ext cx="9347954" cy="577810"/>
          </a:xfrm>
          <a:prstGeom prst="rect">
            <a:avLst/>
          </a:prstGeom>
          <a:noFill/>
        </p:spPr>
        <p:txBody>
          <a:bodyPr wrap="none" rtlCol="0" anchor="t"/>
          <a:lstStyle/>
          <a:p>
            <a:pPr marL="0" indent="0">
              <a:lnSpc>
                <a:spcPts val="4550"/>
              </a:lnSpc>
              <a:buNone/>
            </a:pPr>
            <a:r>
              <a:rPr lang="en-US" sz="3640" b="1" kern="0" spc="-109" dirty="0">
                <a:solidFill>
                  <a:srgbClr val="591CE6"/>
                </a:solidFill>
                <a:latin typeface="Bahnschrift" panose="020B0502040204020203" charset="0"/>
                <a:ea typeface="p22-mackinac-pro" pitchFamily="34" charset="-122"/>
                <a:cs typeface="Bahnschrift" panose="020B0502040204020203" charset="0"/>
              </a:rPr>
              <a:t>Dummy Question Paper: Simulating Reality</a:t>
            </a:r>
            <a:endParaRPr lang="en-US" sz="3640" dirty="0">
              <a:latin typeface="Bahnschrift" panose="020B0502040204020203" charset="0"/>
              <a:cs typeface="Bahnschrift" panose="020B0502040204020203" charset="0"/>
            </a:endParaRPr>
          </a:p>
        </p:txBody>
      </p:sp>
      <p:sp>
        <p:nvSpPr>
          <p:cNvPr id="6" name="Shape 3"/>
          <p:cNvSpPr/>
          <p:nvPr/>
        </p:nvSpPr>
        <p:spPr>
          <a:xfrm>
            <a:off x="2264926" y="3826907"/>
            <a:ext cx="3243620" cy="3742253"/>
          </a:xfrm>
          <a:prstGeom prst="roundRect">
            <a:avLst>
              <a:gd name="adj" fmla="val 2565"/>
            </a:avLst>
          </a:prstGeom>
          <a:solidFill>
            <a:srgbClr val="E0D7F4"/>
          </a:solidFill>
          <a:ln w="7620">
            <a:solidFill>
              <a:srgbClr val="C6BDDA"/>
            </a:solidFill>
            <a:prstDash val="solid"/>
          </a:ln>
        </p:spPr>
      </p:sp>
      <p:sp>
        <p:nvSpPr>
          <p:cNvPr id="7" name="Text 4"/>
          <p:cNvSpPr/>
          <p:nvPr/>
        </p:nvSpPr>
        <p:spPr>
          <a:xfrm>
            <a:off x="2457450" y="4019431"/>
            <a:ext cx="2815709" cy="288846"/>
          </a:xfrm>
          <a:prstGeom prst="rect">
            <a:avLst/>
          </a:prstGeom>
          <a:noFill/>
        </p:spPr>
        <p:txBody>
          <a:bodyPr wrap="none" rtlCol="0" anchor="t"/>
          <a:lstStyle/>
          <a:p>
            <a:pPr marL="0" indent="0">
              <a:lnSpc>
                <a:spcPts val="2275"/>
              </a:lnSpc>
              <a:buNone/>
            </a:pPr>
            <a:r>
              <a:rPr lang="en-US" sz="1820" b="1" kern="0" spc="-55" dirty="0">
                <a:solidFill>
                  <a:srgbClr val="272525"/>
                </a:solidFill>
                <a:latin typeface="p22-mackinac-pro" pitchFamily="34" charset="0"/>
                <a:ea typeface="p22-mackinac-pro" pitchFamily="34" charset="-122"/>
                <a:cs typeface="p22-mackinac-pro" pitchFamily="34" charset="-120"/>
              </a:rPr>
              <a:t>Multiple Choice Questions</a:t>
            </a:r>
            <a:endParaRPr lang="en-US" sz="1820" dirty="0"/>
          </a:p>
        </p:txBody>
      </p:sp>
      <p:sp>
        <p:nvSpPr>
          <p:cNvPr id="8" name="Text 5"/>
          <p:cNvSpPr/>
          <p:nvPr/>
        </p:nvSpPr>
        <p:spPr>
          <a:xfrm>
            <a:off x="2457450" y="4419124"/>
            <a:ext cx="2858572" cy="2366010"/>
          </a:xfrm>
          <a:prstGeom prst="rect">
            <a:avLst/>
          </a:prstGeom>
          <a:noFill/>
        </p:spPr>
        <p:txBody>
          <a:bodyPr wrap="square" rtlCol="0" anchor="t"/>
          <a:lstStyle/>
          <a:p>
            <a:pPr marL="0" indent="0">
              <a:lnSpc>
                <a:spcPts val="2330"/>
              </a:lnSpc>
              <a:buNone/>
            </a:pPr>
            <a:r>
              <a:rPr lang="en-US" sz="1455" dirty="0">
                <a:solidFill>
                  <a:srgbClr val="272525"/>
                </a:solidFill>
                <a:latin typeface="Bahnschrift" panose="020B0502040204020203" charset="0"/>
                <a:ea typeface="Eudoxus Sans" pitchFamily="34" charset="-122"/>
                <a:cs typeface="Bahnschrift" panose="020B0502040204020203" charset="0"/>
              </a:rPr>
              <a:t>The dummy question paper includes 5 multiple-choice questions, each worth 1 mark. Faculty can easily input the correct answers, and the system will automatically compare the student's responses for accurate grading.</a:t>
            </a:r>
            <a:endParaRPr lang="en-US" sz="1455" dirty="0">
              <a:latin typeface="Bahnschrift" panose="020B0502040204020203" charset="0"/>
              <a:cs typeface="Bahnschrift" panose="020B0502040204020203" charset="0"/>
            </a:endParaRPr>
          </a:p>
        </p:txBody>
      </p:sp>
      <p:sp>
        <p:nvSpPr>
          <p:cNvPr id="9" name="Shape 6"/>
          <p:cNvSpPr/>
          <p:nvPr/>
        </p:nvSpPr>
        <p:spPr>
          <a:xfrm>
            <a:off x="5693450" y="3826907"/>
            <a:ext cx="3243620" cy="3742253"/>
          </a:xfrm>
          <a:prstGeom prst="roundRect">
            <a:avLst>
              <a:gd name="adj" fmla="val 2565"/>
            </a:avLst>
          </a:prstGeom>
          <a:solidFill>
            <a:srgbClr val="E0D7F4"/>
          </a:solidFill>
          <a:ln w="7620">
            <a:solidFill>
              <a:srgbClr val="C6BDDA"/>
            </a:solidFill>
            <a:prstDash val="solid"/>
          </a:ln>
        </p:spPr>
      </p:sp>
      <p:sp>
        <p:nvSpPr>
          <p:cNvPr id="10" name="Text 7"/>
          <p:cNvSpPr/>
          <p:nvPr/>
        </p:nvSpPr>
        <p:spPr>
          <a:xfrm>
            <a:off x="5885974" y="4019431"/>
            <a:ext cx="2354699" cy="288846"/>
          </a:xfrm>
          <a:prstGeom prst="rect">
            <a:avLst/>
          </a:prstGeom>
          <a:noFill/>
        </p:spPr>
        <p:txBody>
          <a:bodyPr wrap="none" rtlCol="0" anchor="t"/>
          <a:lstStyle/>
          <a:p>
            <a:pPr marL="0" indent="0">
              <a:lnSpc>
                <a:spcPts val="2275"/>
              </a:lnSpc>
              <a:buNone/>
            </a:pPr>
            <a:r>
              <a:rPr lang="en-US" sz="1820" b="1" kern="0" spc="-55" dirty="0">
                <a:solidFill>
                  <a:srgbClr val="272525"/>
                </a:solidFill>
                <a:latin typeface="p22-mackinac-pro" pitchFamily="34" charset="0"/>
                <a:ea typeface="p22-mackinac-pro" pitchFamily="34" charset="-122"/>
                <a:cs typeface="p22-mackinac-pro" pitchFamily="34" charset="-120"/>
              </a:rPr>
              <a:t>Descriptive Questions</a:t>
            </a:r>
            <a:endParaRPr lang="en-US" sz="1820" dirty="0"/>
          </a:p>
        </p:txBody>
      </p:sp>
      <p:sp>
        <p:nvSpPr>
          <p:cNvPr id="11" name="Text 8"/>
          <p:cNvSpPr/>
          <p:nvPr/>
        </p:nvSpPr>
        <p:spPr>
          <a:xfrm>
            <a:off x="5885974" y="4419124"/>
            <a:ext cx="2858572" cy="2661761"/>
          </a:xfrm>
          <a:prstGeom prst="rect">
            <a:avLst/>
          </a:prstGeom>
          <a:noFill/>
        </p:spPr>
        <p:txBody>
          <a:bodyPr wrap="square" rtlCol="0" anchor="t"/>
          <a:lstStyle/>
          <a:p>
            <a:pPr marL="0" indent="0">
              <a:lnSpc>
                <a:spcPts val="2330"/>
              </a:lnSpc>
              <a:buNone/>
            </a:pPr>
            <a:r>
              <a:rPr lang="en-US" sz="1455" dirty="0">
                <a:solidFill>
                  <a:srgbClr val="272525"/>
                </a:solidFill>
                <a:latin typeface="Bahnschrift" panose="020B0502040204020203" charset="0"/>
                <a:ea typeface="Eudoxus Sans" pitchFamily="34" charset="-122"/>
                <a:cs typeface="Bahnschrift" panose="020B0502040204020203" charset="0"/>
              </a:rPr>
              <a:t>The paper also features 5 descriptive questions, each worth 2 marks. These open-ended questions will be evaluated using a pre-trained BERT model, which analyzes the content and provides a detailed assessment of the student's response.</a:t>
            </a:r>
            <a:endParaRPr lang="en-US" sz="1455" dirty="0">
              <a:latin typeface="Bahnschrift" panose="020B0502040204020203" charset="0"/>
              <a:cs typeface="Bahnschrift" panose="020B0502040204020203" charset="0"/>
            </a:endParaRPr>
          </a:p>
        </p:txBody>
      </p:sp>
      <p:sp>
        <p:nvSpPr>
          <p:cNvPr id="12" name="Shape 9"/>
          <p:cNvSpPr/>
          <p:nvPr/>
        </p:nvSpPr>
        <p:spPr>
          <a:xfrm>
            <a:off x="9121973" y="3826907"/>
            <a:ext cx="3243620" cy="3742253"/>
          </a:xfrm>
          <a:prstGeom prst="roundRect">
            <a:avLst>
              <a:gd name="adj" fmla="val 2565"/>
            </a:avLst>
          </a:prstGeom>
          <a:solidFill>
            <a:srgbClr val="E0D7F4"/>
          </a:solidFill>
          <a:ln w="7620">
            <a:solidFill>
              <a:srgbClr val="C6BDDA"/>
            </a:solidFill>
            <a:prstDash val="solid"/>
          </a:ln>
        </p:spPr>
      </p:sp>
      <p:sp>
        <p:nvSpPr>
          <p:cNvPr id="13" name="Text 10"/>
          <p:cNvSpPr/>
          <p:nvPr/>
        </p:nvSpPr>
        <p:spPr>
          <a:xfrm>
            <a:off x="9314498" y="4019431"/>
            <a:ext cx="2311360" cy="288846"/>
          </a:xfrm>
          <a:prstGeom prst="rect">
            <a:avLst/>
          </a:prstGeom>
          <a:noFill/>
        </p:spPr>
        <p:txBody>
          <a:bodyPr wrap="none" rtlCol="0" anchor="t"/>
          <a:lstStyle/>
          <a:p>
            <a:pPr marL="0" indent="0">
              <a:lnSpc>
                <a:spcPts val="2275"/>
              </a:lnSpc>
              <a:buNone/>
            </a:pPr>
            <a:r>
              <a:rPr lang="en-US" sz="1820" b="1" kern="0" spc="-55" dirty="0">
                <a:solidFill>
                  <a:srgbClr val="272525"/>
                </a:solidFill>
                <a:latin typeface="p22-mackinac-pro" pitchFamily="34" charset="0"/>
                <a:ea typeface="p22-mackinac-pro" pitchFamily="34" charset="-122"/>
                <a:cs typeface="p22-mackinac-pro" pitchFamily="34" charset="-120"/>
              </a:rPr>
              <a:t>Coding Question</a:t>
            </a:r>
            <a:endParaRPr lang="en-US" sz="1820" dirty="0"/>
          </a:p>
        </p:txBody>
      </p:sp>
      <p:sp>
        <p:nvSpPr>
          <p:cNvPr id="14" name="Text 11"/>
          <p:cNvSpPr/>
          <p:nvPr/>
        </p:nvSpPr>
        <p:spPr>
          <a:xfrm>
            <a:off x="9314498" y="4419124"/>
            <a:ext cx="2858572" cy="2957513"/>
          </a:xfrm>
          <a:prstGeom prst="rect">
            <a:avLst/>
          </a:prstGeom>
          <a:noFill/>
        </p:spPr>
        <p:txBody>
          <a:bodyPr wrap="square" rtlCol="0" anchor="t"/>
          <a:lstStyle/>
          <a:p>
            <a:pPr marL="0" indent="0">
              <a:lnSpc>
                <a:spcPts val="2330"/>
              </a:lnSpc>
              <a:buNone/>
            </a:pPr>
            <a:r>
              <a:rPr lang="en-US" sz="1455" dirty="0">
                <a:solidFill>
                  <a:srgbClr val="272525"/>
                </a:solidFill>
                <a:latin typeface="Bahnschrift" panose="020B0502040204020203" charset="0"/>
                <a:ea typeface="Eudoxus Sans" pitchFamily="34" charset="-122"/>
                <a:cs typeface="Bahnschrift" panose="020B0502040204020203" charset="0"/>
              </a:rPr>
              <a:t>Additionally, the question paper includes a coding question worth 10 marks. Students can upload their Java code, which will be executed and compared to the expected output provided by the faculty. The system will assess the code quality and output similarity, allocating marks accordingly.</a:t>
            </a:r>
            <a:endParaRPr lang="en-US" sz="1455" dirty="0">
              <a:latin typeface="Bahnschrift" panose="020B0502040204020203" charset="0"/>
              <a:cs typeface="Bahnschrift" panose="020B050204020402020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p:spPr>
      </p:sp>
      <p:sp>
        <p:nvSpPr>
          <p:cNvPr id="3" name="Shape 1"/>
          <p:cNvSpPr/>
          <p:nvPr/>
        </p:nvSpPr>
        <p:spPr>
          <a:xfrm>
            <a:off x="0" y="0"/>
            <a:ext cx="14630400" cy="8229600"/>
          </a:xfrm>
          <a:prstGeom prst="rect">
            <a:avLst/>
          </a:prstGeom>
          <a:solidFill>
            <a:srgbClr val="FDFAF7"/>
          </a:solidFill>
        </p:spPr>
      </p:sp>
      <p:sp>
        <p:nvSpPr>
          <p:cNvPr id="4" name="Text 2"/>
          <p:cNvSpPr/>
          <p:nvPr/>
        </p:nvSpPr>
        <p:spPr>
          <a:xfrm>
            <a:off x="852964" y="862846"/>
            <a:ext cx="9573578" cy="761643"/>
          </a:xfrm>
          <a:prstGeom prst="rect">
            <a:avLst/>
          </a:prstGeom>
          <a:noFill/>
        </p:spPr>
        <p:txBody>
          <a:bodyPr wrap="none" rtlCol="0" anchor="t"/>
          <a:lstStyle/>
          <a:p>
            <a:pPr marL="0" indent="0">
              <a:lnSpc>
                <a:spcPts val="5995"/>
              </a:lnSpc>
              <a:buNone/>
            </a:pPr>
            <a:r>
              <a:rPr lang="en-US" sz="4800" b="1" kern="0" spc="-144" dirty="0">
                <a:solidFill>
                  <a:srgbClr val="591CE6"/>
                </a:solidFill>
                <a:latin typeface="p22-mackinac-pro" pitchFamily="34" charset="0"/>
                <a:ea typeface="p22-mackinac-pro" pitchFamily="34" charset="-122"/>
                <a:cs typeface="p22-mackinac-pro" pitchFamily="34" charset="-120"/>
              </a:rPr>
              <a:t>Empowering Data-Driven Insights</a:t>
            </a:r>
            <a:endParaRPr lang="en-US" sz="4800" dirty="0"/>
          </a:p>
        </p:txBody>
      </p:sp>
      <p:sp>
        <p:nvSpPr>
          <p:cNvPr id="5" name="Text 3"/>
          <p:cNvSpPr/>
          <p:nvPr/>
        </p:nvSpPr>
        <p:spPr>
          <a:xfrm>
            <a:off x="852964" y="2233732"/>
            <a:ext cx="3906917" cy="380762"/>
          </a:xfrm>
          <a:prstGeom prst="rect">
            <a:avLst/>
          </a:prstGeom>
          <a:noFill/>
        </p:spPr>
        <p:txBody>
          <a:bodyPr wrap="none" rtlCol="0" anchor="t"/>
          <a:lstStyle/>
          <a:p>
            <a:pPr marL="0" indent="0">
              <a:lnSpc>
                <a:spcPts val="3000"/>
              </a:lnSpc>
              <a:buNone/>
            </a:pPr>
            <a:r>
              <a:rPr lang="en-US" sz="2400" b="1" kern="0" spc="-72" dirty="0">
                <a:solidFill>
                  <a:srgbClr val="591CE6"/>
                </a:solidFill>
                <a:latin typeface="Bahnschrift" panose="020B0502040204020203" charset="0"/>
                <a:ea typeface="p22-mackinac-pro" pitchFamily="34" charset="-122"/>
                <a:cs typeface="Bahnschrift" panose="020B0502040204020203" charset="0"/>
              </a:rPr>
              <a:t>Dummy Student Responses</a:t>
            </a:r>
            <a:endParaRPr lang="en-US" sz="2400" dirty="0">
              <a:latin typeface="Bahnschrift" panose="020B0502040204020203" charset="0"/>
              <a:cs typeface="Bahnschrift" panose="020B0502040204020203" charset="0"/>
            </a:endParaRPr>
          </a:p>
        </p:txBody>
      </p:sp>
      <p:sp>
        <p:nvSpPr>
          <p:cNvPr id="6" name="Text 4"/>
          <p:cNvSpPr/>
          <p:nvPr/>
        </p:nvSpPr>
        <p:spPr>
          <a:xfrm>
            <a:off x="852964" y="2858214"/>
            <a:ext cx="3911203" cy="3899297"/>
          </a:xfrm>
          <a:prstGeom prst="rect">
            <a:avLst/>
          </a:prstGeom>
          <a:noFill/>
        </p:spPr>
        <p:txBody>
          <a:bodyPr wrap="square" rtlCol="0" anchor="t"/>
          <a:lstStyle/>
          <a:p>
            <a:pPr marL="0" indent="0">
              <a:lnSpc>
                <a:spcPts val="3070"/>
              </a:lnSpc>
              <a:buNone/>
            </a:pPr>
            <a:r>
              <a:rPr lang="en-US" sz="1920" dirty="0">
                <a:solidFill>
                  <a:srgbClr val="272525"/>
                </a:solidFill>
                <a:latin typeface="Bahnschrift" panose="020B0502040204020203" charset="0"/>
                <a:ea typeface="Eudoxus Sans" pitchFamily="34" charset="-122"/>
                <a:cs typeface="Bahnschrift" panose="020B0502040204020203" charset="0"/>
              </a:rPr>
              <a:t>To ensure the effectiveness of the automated grading system, the solution incorporates a dataset of dummy student responses. These responses, generated using Artificial Intelligence (Chat GPT 4.0 Model), closely mimic real-world scenarios and provide a comprehensive test case for the grading algorithm.</a:t>
            </a:r>
            <a:endParaRPr lang="en-US" sz="1920" dirty="0">
              <a:latin typeface="Bahnschrift" panose="020B0502040204020203" charset="0"/>
              <a:cs typeface="Bahnschrift" panose="020B0502040204020203" charset="0"/>
            </a:endParaRPr>
          </a:p>
        </p:txBody>
      </p:sp>
      <p:sp>
        <p:nvSpPr>
          <p:cNvPr id="7" name="Text 5"/>
          <p:cNvSpPr/>
          <p:nvPr/>
        </p:nvSpPr>
        <p:spPr>
          <a:xfrm>
            <a:off x="5366385" y="2233732"/>
            <a:ext cx="3395901" cy="380762"/>
          </a:xfrm>
          <a:prstGeom prst="rect">
            <a:avLst/>
          </a:prstGeom>
          <a:noFill/>
        </p:spPr>
        <p:txBody>
          <a:bodyPr wrap="none" rtlCol="0" anchor="t"/>
          <a:lstStyle/>
          <a:p>
            <a:pPr marL="0" indent="0">
              <a:lnSpc>
                <a:spcPts val="3000"/>
              </a:lnSpc>
              <a:buNone/>
            </a:pPr>
            <a:r>
              <a:rPr lang="en-US" sz="2400" b="1" kern="0" spc="-72" dirty="0">
                <a:solidFill>
                  <a:srgbClr val="591CE6"/>
                </a:solidFill>
                <a:latin typeface="Bahnschrift" panose="020B0502040204020203" charset="0"/>
                <a:ea typeface="p22-mackinac-pro" pitchFamily="34" charset="-122"/>
                <a:cs typeface="Bahnschrift" panose="020B0502040204020203" charset="0"/>
              </a:rPr>
              <a:t>Performance Evaluation</a:t>
            </a:r>
            <a:endParaRPr lang="en-US" sz="2400" dirty="0">
              <a:latin typeface="Bahnschrift" panose="020B0502040204020203" charset="0"/>
              <a:cs typeface="Bahnschrift" panose="020B0502040204020203" charset="0"/>
            </a:endParaRPr>
          </a:p>
        </p:txBody>
      </p:sp>
      <p:sp>
        <p:nvSpPr>
          <p:cNvPr id="8" name="Text 6"/>
          <p:cNvSpPr/>
          <p:nvPr/>
        </p:nvSpPr>
        <p:spPr>
          <a:xfrm>
            <a:off x="5366385" y="2858214"/>
            <a:ext cx="3911203" cy="3899297"/>
          </a:xfrm>
          <a:prstGeom prst="rect">
            <a:avLst/>
          </a:prstGeom>
          <a:noFill/>
        </p:spPr>
        <p:txBody>
          <a:bodyPr wrap="square" rtlCol="0" anchor="t"/>
          <a:lstStyle/>
          <a:p>
            <a:pPr marL="0" indent="0">
              <a:lnSpc>
                <a:spcPts val="3070"/>
              </a:lnSpc>
              <a:buNone/>
            </a:pPr>
            <a:r>
              <a:rPr lang="en-US" sz="1920" dirty="0">
                <a:solidFill>
                  <a:srgbClr val="272525"/>
                </a:solidFill>
                <a:latin typeface="Bahnschrift" panose="020B0502040204020203" charset="0"/>
                <a:ea typeface="Eudoxus Sans" pitchFamily="34" charset="-122"/>
                <a:cs typeface="Bahnschrift" panose="020B0502040204020203" charset="0"/>
              </a:rPr>
              <a:t>The system will analyze the dummy student responses, evaluating the accuracy and effectiveness of the grading algorithms across the various question types. This comprehensive analysis will help faculty refine the grading process and ensure a robust and reliable assessment framework.</a:t>
            </a:r>
            <a:endParaRPr lang="en-US" sz="1920" dirty="0">
              <a:latin typeface="Bahnschrift" panose="020B0502040204020203" charset="0"/>
              <a:cs typeface="Bahnschrift" panose="020B0502040204020203" charset="0"/>
            </a:endParaRPr>
          </a:p>
        </p:txBody>
      </p:sp>
      <p:sp>
        <p:nvSpPr>
          <p:cNvPr id="9" name="Text 7"/>
          <p:cNvSpPr/>
          <p:nvPr/>
        </p:nvSpPr>
        <p:spPr>
          <a:xfrm>
            <a:off x="9879806" y="2233732"/>
            <a:ext cx="3046571" cy="380762"/>
          </a:xfrm>
          <a:prstGeom prst="rect">
            <a:avLst/>
          </a:prstGeom>
          <a:noFill/>
        </p:spPr>
        <p:txBody>
          <a:bodyPr wrap="none" rtlCol="0" anchor="t"/>
          <a:lstStyle/>
          <a:p>
            <a:pPr marL="0" indent="0">
              <a:lnSpc>
                <a:spcPts val="3000"/>
              </a:lnSpc>
              <a:buNone/>
            </a:pPr>
            <a:r>
              <a:rPr lang="en-US" sz="2400" b="1" kern="0" spc="-72" dirty="0">
                <a:solidFill>
                  <a:srgbClr val="591CE6"/>
                </a:solidFill>
                <a:latin typeface="Bahnschrift" panose="020B0502040204020203" charset="0"/>
                <a:ea typeface="p22-mackinac-pro" pitchFamily="34" charset="-122"/>
                <a:cs typeface="Bahnschrift" panose="020B0502040204020203" charset="0"/>
              </a:rPr>
              <a:t>Data-Driven Insights</a:t>
            </a:r>
            <a:endParaRPr lang="en-US" sz="2400" dirty="0">
              <a:latin typeface="Bahnschrift" panose="020B0502040204020203" charset="0"/>
              <a:cs typeface="Bahnschrift" panose="020B0502040204020203" charset="0"/>
            </a:endParaRPr>
          </a:p>
        </p:txBody>
      </p:sp>
      <p:sp>
        <p:nvSpPr>
          <p:cNvPr id="10" name="Text 8"/>
          <p:cNvSpPr/>
          <p:nvPr/>
        </p:nvSpPr>
        <p:spPr>
          <a:xfrm>
            <a:off x="9879806" y="2858214"/>
            <a:ext cx="3911203" cy="4289227"/>
          </a:xfrm>
          <a:prstGeom prst="rect">
            <a:avLst/>
          </a:prstGeom>
          <a:noFill/>
        </p:spPr>
        <p:txBody>
          <a:bodyPr wrap="square" rtlCol="0" anchor="t"/>
          <a:lstStyle/>
          <a:p>
            <a:pPr marL="0" indent="0">
              <a:lnSpc>
                <a:spcPts val="3070"/>
              </a:lnSpc>
              <a:buNone/>
            </a:pPr>
            <a:r>
              <a:rPr lang="en-US" sz="1920" dirty="0">
                <a:solidFill>
                  <a:srgbClr val="272525"/>
                </a:solidFill>
                <a:latin typeface="Bahnschrift" panose="020B0502040204020203" charset="0"/>
                <a:ea typeface="Eudoxus Sans" pitchFamily="34" charset="-122"/>
                <a:cs typeface="Bahnschrift" panose="020B0502040204020203" charset="0"/>
              </a:rPr>
              <a:t>The automated grading system will generate detailed performance reports, providing faculty with data-driven insights into student strengths, weaknesses, and areas for improvement. These insights can inform instructional strategies and help faculty better support student learning and development.</a:t>
            </a:r>
            <a:endParaRPr lang="en-US" sz="1920" dirty="0">
              <a:latin typeface="Bahnschrift" panose="020B0502040204020203" charset="0"/>
              <a:cs typeface="Bahnschrift" panose="020B0502040204020203"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p:spPr>
      </p:sp>
      <p:sp>
        <p:nvSpPr>
          <p:cNvPr id="3" name="Shape 1"/>
          <p:cNvSpPr/>
          <p:nvPr/>
        </p:nvSpPr>
        <p:spPr>
          <a:xfrm>
            <a:off x="0" y="0"/>
            <a:ext cx="14630400" cy="8229600"/>
          </a:xfrm>
          <a:prstGeom prst="rect">
            <a:avLst/>
          </a:prstGeom>
          <a:solidFill>
            <a:srgbClr val="FDFAF7"/>
          </a:solidFill>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oundRect">
            <a:avLst>
              <a:gd name="adj" fmla="val 2700"/>
            </a:avLst>
          </a:prstGeom>
          <a:solidFill>
            <a:srgbClr val="FDFAF7">
              <a:alpha val="85000"/>
            </a:srgbClr>
          </a:solidFill>
        </p:spPr>
      </p:sp>
      <p:sp>
        <p:nvSpPr>
          <p:cNvPr id="6" name="Text 3"/>
          <p:cNvSpPr/>
          <p:nvPr/>
        </p:nvSpPr>
        <p:spPr>
          <a:xfrm>
            <a:off x="864037" y="1562576"/>
            <a:ext cx="10710743" cy="771525"/>
          </a:xfrm>
          <a:prstGeom prst="rect">
            <a:avLst/>
          </a:prstGeom>
          <a:noFill/>
        </p:spPr>
        <p:txBody>
          <a:bodyPr wrap="none" rtlCol="0" anchor="t"/>
          <a:lstStyle/>
          <a:p>
            <a:pPr marL="0" indent="0">
              <a:lnSpc>
                <a:spcPts val="6075"/>
              </a:lnSpc>
              <a:buNone/>
            </a:pPr>
            <a:r>
              <a:rPr lang="en-US" sz="4860" b="1" kern="0" spc="-146" dirty="0">
                <a:solidFill>
                  <a:srgbClr val="591CE6"/>
                </a:solidFill>
                <a:latin typeface="p22-mackinac-pro" pitchFamily="34" charset="0"/>
                <a:ea typeface="p22-mackinac-pro" pitchFamily="34" charset="-122"/>
                <a:cs typeface="p22-mackinac-pro" pitchFamily="34" charset="-120"/>
              </a:rPr>
              <a:t>Evaluating Multiple Choice Questions</a:t>
            </a:r>
            <a:endParaRPr lang="en-US" sz="4860" dirty="0"/>
          </a:p>
        </p:txBody>
      </p:sp>
      <p:sp>
        <p:nvSpPr>
          <p:cNvPr id="7" name="Shape 4"/>
          <p:cNvSpPr/>
          <p:nvPr/>
        </p:nvSpPr>
        <p:spPr>
          <a:xfrm>
            <a:off x="864037" y="2982039"/>
            <a:ext cx="555427" cy="555427"/>
          </a:xfrm>
          <a:prstGeom prst="roundRect">
            <a:avLst>
              <a:gd name="adj" fmla="val 20003"/>
            </a:avLst>
          </a:prstGeom>
          <a:solidFill>
            <a:srgbClr val="E0D7F4"/>
          </a:solidFill>
          <a:ln w="15240">
            <a:solidFill>
              <a:srgbClr val="C6BDDA"/>
            </a:solidFill>
            <a:prstDash val="solid"/>
          </a:ln>
        </p:spPr>
      </p:sp>
      <p:sp>
        <p:nvSpPr>
          <p:cNvPr id="8" name="Text 5"/>
          <p:cNvSpPr/>
          <p:nvPr/>
        </p:nvSpPr>
        <p:spPr>
          <a:xfrm>
            <a:off x="1072039" y="3074551"/>
            <a:ext cx="139303" cy="370284"/>
          </a:xfrm>
          <a:prstGeom prst="rect">
            <a:avLst/>
          </a:prstGeom>
          <a:noFill/>
        </p:spPr>
        <p:txBody>
          <a:bodyPr wrap="none" rtlCol="0" anchor="t"/>
          <a:lstStyle/>
          <a:p>
            <a:pPr marL="0" indent="0" algn="ctr">
              <a:lnSpc>
                <a:spcPts val="2915"/>
              </a:lnSpc>
              <a:buNone/>
            </a:pPr>
            <a:r>
              <a:rPr lang="en-US" sz="2915" b="1" kern="0" spc="-87" dirty="0">
                <a:solidFill>
                  <a:srgbClr val="272525"/>
                </a:solidFill>
                <a:latin typeface="p22-mackinac-pro" pitchFamily="34" charset="0"/>
                <a:ea typeface="p22-mackinac-pro" pitchFamily="34" charset="-122"/>
                <a:cs typeface="p22-mackinac-pro" pitchFamily="34" charset="-120"/>
              </a:rPr>
              <a:t>1</a:t>
            </a:r>
            <a:endParaRPr lang="en-US" sz="2915" dirty="0"/>
          </a:p>
        </p:txBody>
      </p:sp>
      <p:sp>
        <p:nvSpPr>
          <p:cNvPr id="9" name="Text 6"/>
          <p:cNvSpPr/>
          <p:nvPr/>
        </p:nvSpPr>
        <p:spPr>
          <a:xfrm>
            <a:off x="1666280" y="2982039"/>
            <a:ext cx="3086100" cy="385763"/>
          </a:xfrm>
          <a:prstGeom prst="rect">
            <a:avLst/>
          </a:prstGeom>
          <a:noFill/>
        </p:spPr>
        <p:txBody>
          <a:bodyPr wrap="none" rtlCol="0" anchor="t"/>
          <a:lstStyle/>
          <a:p>
            <a:pPr marL="0" indent="0">
              <a:lnSpc>
                <a:spcPts val="3040"/>
              </a:lnSpc>
              <a:buNone/>
            </a:pPr>
            <a:r>
              <a:rPr lang="en-US" sz="2430" b="1" kern="0" spc="-73" dirty="0">
                <a:solidFill>
                  <a:srgbClr val="272525"/>
                </a:solidFill>
                <a:latin typeface="Bahnschrift" panose="020B0502040204020203" charset="0"/>
                <a:ea typeface="p22-mackinac-pro" pitchFamily="34" charset="-122"/>
                <a:cs typeface="Bahnschrift" panose="020B0502040204020203" charset="0"/>
              </a:rPr>
              <a:t>Faculty Input</a:t>
            </a:r>
            <a:endParaRPr lang="en-US" sz="2430" b="1" kern="0" spc="-73" dirty="0">
              <a:solidFill>
                <a:srgbClr val="272525"/>
              </a:solidFill>
              <a:latin typeface="Bahnschrift" panose="020B0502040204020203" charset="0"/>
              <a:ea typeface="p22-mackinac-pro" pitchFamily="34" charset="-122"/>
              <a:cs typeface="Bahnschrift" panose="020B0502040204020203" charset="0"/>
            </a:endParaRPr>
          </a:p>
        </p:txBody>
      </p:sp>
      <p:sp>
        <p:nvSpPr>
          <p:cNvPr id="10" name="Text 7"/>
          <p:cNvSpPr/>
          <p:nvPr/>
        </p:nvSpPr>
        <p:spPr>
          <a:xfrm>
            <a:off x="1666280" y="3515916"/>
            <a:ext cx="3333988" cy="2370296"/>
          </a:xfrm>
          <a:prstGeom prst="rect">
            <a:avLst/>
          </a:prstGeom>
          <a:noFill/>
        </p:spPr>
        <p:txBody>
          <a:bodyPr wrap="square" rtlCol="0" anchor="t"/>
          <a:lstStyle/>
          <a:p>
            <a:pPr marL="0" indent="0">
              <a:lnSpc>
                <a:spcPts val="3110"/>
              </a:lnSpc>
              <a:buNone/>
            </a:pPr>
            <a:r>
              <a:rPr lang="en-US" sz="1945" dirty="0">
                <a:solidFill>
                  <a:srgbClr val="272525"/>
                </a:solidFill>
                <a:latin typeface="Bahnschrift" panose="020B0502040204020203" charset="0"/>
                <a:ea typeface="Eudoxus Sans" pitchFamily="34" charset="-122"/>
                <a:cs typeface="Bahnschrift" panose="020B0502040204020203" charset="0"/>
              </a:rPr>
              <a:t>For the multiple-choice questions, faculty will need to provide the correct answers, which can be copied and pasted directly from the options.</a:t>
            </a:r>
            <a:endParaRPr lang="en-US" sz="1945" dirty="0">
              <a:solidFill>
                <a:srgbClr val="272525"/>
              </a:solidFill>
              <a:latin typeface="Bahnschrift" panose="020B0502040204020203" charset="0"/>
              <a:ea typeface="Eudoxus Sans" pitchFamily="34" charset="-122"/>
              <a:cs typeface="Bahnschrift" panose="020B0502040204020203" charset="0"/>
            </a:endParaRPr>
          </a:p>
        </p:txBody>
      </p:sp>
      <p:sp>
        <p:nvSpPr>
          <p:cNvPr id="11" name="Shape 8"/>
          <p:cNvSpPr/>
          <p:nvPr/>
        </p:nvSpPr>
        <p:spPr>
          <a:xfrm>
            <a:off x="5247084" y="2982039"/>
            <a:ext cx="555427" cy="555427"/>
          </a:xfrm>
          <a:prstGeom prst="roundRect">
            <a:avLst>
              <a:gd name="adj" fmla="val 20003"/>
            </a:avLst>
          </a:prstGeom>
          <a:solidFill>
            <a:srgbClr val="E0D7F4"/>
          </a:solidFill>
          <a:ln w="15240">
            <a:solidFill>
              <a:srgbClr val="C6BDDA"/>
            </a:solidFill>
            <a:prstDash val="solid"/>
          </a:ln>
        </p:spPr>
      </p:sp>
      <p:sp>
        <p:nvSpPr>
          <p:cNvPr id="12" name="Text 9"/>
          <p:cNvSpPr/>
          <p:nvPr/>
        </p:nvSpPr>
        <p:spPr>
          <a:xfrm>
            <a:off x="5422583" y="3074551"/>
            <a:ext cx="204430" cy="370284"/>
          </a:xfrm>
          <a:prstGeom prst="rect">
            <a:avLst/>
          </a:prstGeom>
          <a:noFill/>
        </p:spPr>
        <p:txBody>
          <a:bodyPr wrap="none" rtlCol="0" anchor="t"/>
          <a:lstStyle/>
          <a:p>
            <a:pPr marL="0" indent="0" algn="ctr">
              <a:lnSpc>
                <a:spcPts val="2915"/>
              </a:lnSpc>
              <a:buNone/>
            </a:pPr>
            <a:r>
              <a:rPr lang="en-US" sz="2915" b="1" kern="0" spc="-87" dirty="0">
                <a:solidFill>
                  <a:srgbClr val="272525"/>
                </a:solidFill>
                <a:latin typeface="p22-mackinac-pro" pitchFamily="34" charset="0"/>
                <a:ea typeface="p22-mackinac-pro" pitchFamily="34" charset="-122"/>
                <a:cs typeface="p22-mackinac-pro" pitchFamily="34" charset="-120"/>
              </a:rPr>
              <a:t>2</a:t>
            </a:r>
            <a:endParaRPr lang="en-US" sz="2915" dirty="0"/>
          </a:p>
        </p:txBody>
      </p:sp>
      <p:sp>
        <p:nvSpPr>
          <p:cNvPr id="13" name="Text 10"/>
          <p:cNvSpPr/>
          <p:nvPr/>
        </p:nvSpPr>
        <p:spPr>
          <a:xfrm>
            <a:off x="6049328" y="2982039"/>
            <a:ext cx="3333988" cy="771525"/>
          </a:xfrm>
          <a:prstGeom prst="rect">
            <a:avLst/>
          </a:prstGeom>
          <a:noFill/>
        </p:spPr>
        <p:txBody>
          <a:bodyPr wrap="square" rtlCol="0" anchor="t"/>
          <a:lstStyle/>
          <a:p>
            <a:pPr marL="0" indent="0">
              <a:lnSpc>
                <a:spcPts val="3040"/>
              </a:lnSpc>
              <a:buNone/>
            </a:pPr>
            <a:r>
              <a:rPr lang="en-US" sz="2430" b="1" kern="0" spc="-73" dirty="0">
                <a:solidFill>
                  <a:srgbClr val="272525"/>
                </a:solidFill>
                <a:latin typeface="Bahnschrift" panose="020B0502040204020203" charset="0"/>
                <a:ea typeface="p22-mackinac-pro" pitchFamily="34" charset="-122"/>
                <a:cs typeface="Bahnschrift" panose="020B0502040204020203" charset="0"/>
              </a:rPr>
              <a:t>Automated Comparison</a:t>
            </a:r>
            <a:endParaRPr lang="en-US" sz="2430" b="1" kern="0" spc="-73" dirty="0">
              <a:solidFill>
                <a:srgbClr val="272525"/>
              </a:solidFill>
              <a:latin typeface="Bahnschrift" panose="020B0502040204020203" charset="0"/>
              <a:ea typeface="p22-mackinac-pro" pitchFamily="34" charset="-122"/>
              <a:cs typeface="Bahnschrift" panose="020B0502040204020203" charset="0"/>
            </a:endParaRPr>
          </a:p>
        </p:txBody>
      </p:sp>
      <p:sp>
        <p:nvSpPr>
          <p:cNvPr id="14" name="Text 11"/>
          <p:cNvSpPr/>
          <p:nvPr/>
        </p:nvSpPr>
        <p:spPr>
          <a:xfrm>
            <a:off x="6049328" y="3901678"/>
            <a:ext cx="3333988" cy="2765346"/>
          </a:xfrm>
          <a:prstGeom prst="rect">
            <a:avLst/>
          </a:prstGeom>
          <a:noFill/>
        </p:spPr>
        <p:txBody>
          <a:bodyPr wrap="square" rtlCol="0" anchor="t"/>
          <a:lstStyle/>
          <a:p>
            <a:pPr marL="0" indent="0">
              <a:lnSpc>
                <a:spcPts val="3110"/>
              </a:lnSpc>
              <a:buNone/>
            </a:pPr>
            <a:r>
              <a:rPr lang="en-US" sz="1945" dirty="0">
                <a:solidFill>
                  <a:srgbClr val="272525"/>
                </a:solidFill>
                <a:latin typeface="Bahnschrift" panose="020B0502040204020203" charset="0"/>
                <a:ea typeface="Eudoxus Sans" pitchFamily="34" charset="-122"/>
                <a:cs typeface="Bahnschrift" panose="020B0502040204020203" charset="0"/>
              </a:rPr>
              <a:t>The system will then automatically compare the student's selected options with the faculty-provided answers, allocating the appropriate marks based on the exact match.</a:t>
            </a:r>
            <a:endParaRPr lang="en-US" sz="1945" dirty="0">
              <a:solidFill>
                <a:srgbClr val="272525"/>
              </a:solidFill>
              <a:latin typeface="Bahnschrift" panose="020B0502040204020203" charset="0"/>
              <a:ea typeface="Eudoxus Sans" pitchFamily="34" charset="-122"/>
              <a:cs typeface="Bahnschrift" panose="020B0502040204020203" charset="0"/>
            </a:endParaRPr>
          </a:p>
        </p:txBody>
      </p:sp>
      <p:sp>
        <p:nvSpPr>
          <p:cNvPr id="15" name="Shape 12"/>
          <p:cNvSpPr/>
          <p:nvPr/>
        </p:nvSpPr>
        <p:spPr>
          <a:xfrm>
            <a:off x="9630132" y="2982039"/>
            <a:ext cx="555427" cy="555427"/>
          </a:xfrm>
          <a:prstGeom prst="roundRect">
            <a:avLst>
              <a:gd name="adj" fmla="val 20003"/>
            </a:avLst>
          </a:prstGeom>
          <a:solidFill>
            <a:srgbClr val="E0D7F4"/>
          </a:solidFill>
          <a:ln w="15240">
            <a:solidFill>
              <a:srgbClr val="C6BDDA"/>
            </a:solidFill>
            <a:prstDash val="solid"/>
          </a:ln>
        </p:spPr>
      </p:sp>
      <p:sp>
        <p:nvSpPr>
          <p:cNvPr id="16" name="Text 13"/>
          <p:cNvSpPr/>
          <p:nvPr/>
        </p:nvSpPr>
        <p:spPr>
          <a:xfrm>
            <a:off x="9802416" y="3074551"/>
            <a:ext cx="210741" cy="370284"/>
          </a:xfrm>
          <a:prstGeom prst="rect">
            <a:avLst/>
          </a:prstGeom>
          <a:noFill/>
        </p:spPr>
        <p:txBody>
          <a:bodyPr wrap="none" rtlCol="0" anchor="t"/>
          <a:lstStyle/>
          <a:p>
            <a:pPr marL="0" indent="0" algn="ctr">
              <a:lnSpc>
                <a:spcPts val="2915"/>
              </a:lnSpc>
              <a:buNone/>
            </a:pPr>
            <a:r>
              <a:rPr lang="en-US" sz="2915" b="1" kern="0" spc="-87" dirty="0">
                <a:solidFill>
                  <a:srgbClr val="272525"/>
                </a:solidFill>
                <a:latin typeface="p22-mackinac-pro" pitchFamily="34" charset="0"/>
                <a:ea typeface="p22-mackinac-pro" pitchFamily="34" charset="-122"/>
                <a:cs typeface="p22-mackinac-pro" pitchFamily="34" charset="-120"/>
              </a:rPr>
              <a:t>3</a:t>
            </a:r>
            <a:endParaRPr lang="en-US" sz="2915" dirty="0"/>
          </a:p>
        </p:txBody>
      </p:sp>
      <p:sp>
        <p:nvSpPr>
          <p:cNvPr id="17" name="Text 14"/>
          <p:cNvSpPr/>
          <p:nvPr/>
        </p:nvSpPr>
        <p:spPr>
          <a:xfrm>
            <a:off x="10432375" y="2982039"/>
            <a:ext cx="3086100" cy="385763"/>
          </a:xfrm>
          <a:prstGeom prst="rect">
            <a:avLst/>
          </a:prstGeom>
          <a:noFill/>
        </p:spPr>
        <p:txBody>
          <a:bodyPr wrap="none" rtlCol="0" anchor="t"/>
          <a:lstStyle/>
          <a:p>
            <a:pPr marL="0" indent="0">
              <a:lnSpc>
                <a:spcPts val="3040"/>
              </a:lnSpc>
              <a:buNone/>
            </a:pPr>
            <a:r>
              <a:rPr lang="en-US" sz="2430" b="1" kern="0" spc="-73" dirty="0">
                <a:solidFill>
                  <a:srgbClr val="272525"/>
                </a:solidFill>
                <a:latin typeface="Bahnschrift" panose="020B0502040204020203" charset="0"/>
                <a:ea typeface="p22-mackinac-pro" pitchFamily="34" charset="-122"/>
                <a:cs typeface="Bahnschrift" panose="020B0502040204020203" charset="0"/>
              </a:rPr>
              <a:t>Objective Grading</a:t>
            </a:r>
            <a:endParaRPr lang="en-US" sz="2430" b="1" kern="0" spc="-73" dirty="0">
              <a:solidFill>
                <a:srgbClr val="272525"/>
              </a:solidFill>
              <a:latin typeface="Bahnschrift" panose="020B0502040204020203" charset="0"/>
              <a:ea typeface="p22-mackinac-pro" pitchFamily="34" charset="-122"/>
              <a:cs typeface="Bahnschrift" panose="020B0502040204020203" charset="0"/>
            </a:endParaRPr>
          </a:p>
        </p:txBody>
      </p:sp>
      <p:sp>
        <p:nvSpPr>
          <p:cNvPr id="18" name="Text 15"/>
          <p:cNvSpPr/>
          <p:nvPr/>
        </p:nvSpPr>
        <p:spPr>
          <a:xfrm>
            <a:off x="10432375" y="3515916"/>
            <a:ext cx="3333988" cy="2370296"/>
          </a:xfrm>
          <a:prstGeom prst="rect">
            <a:avLst/>
          </a:prstGeom>
          <a:noFill/>
        </p:spPr>
        <p:txBody>
          <a:bodyPr wrap="square" rtlCol="0" anchor="t"/>
          <a:lstStyle/>
          <a:p>
            <a:pPr marL="0" indent="0">
              <a:lnSpc>
                <a:spcPts val="3110"/>
              </a:lnSpc>
              <a:buNone/>
            </a:pPr>
            <a:r>
              <a:rPr lang="en-US" sz="1945" dirty="0">
                <a:solidFill>
                  <a:srgbClr val="272525"/>
                </a:solidFill>
                <a:latin typeface="Bahnschrift" panose="020B0502040204020203" charset="0"/>
                <a:ea typeface="Eudoxus Sans" pitchFamily="34" charset="-122"/>
                <a:cs typeface="Bahnschrift" panose="020B0502040204020203" charset="0"/>
              </a:rPr>
              <a:t>This straightforward approach ensures an objective and consistent grading process, eliminating the potential for human error or bias.</a:t>
            </a:r>
            <a:endParaRPr lang="en-US" sz="1945" dirty="0">
              <a:solidFill>
                <a:srgbClr val="272525"/>
              </a:solidFill>
              <a:latin typeface="Bahnschrift" panose="020B0502040204020203" charset="0"/>
              <a:ea typeface="Eudoxus Sans" pitchFamily="34" charset="-122"/>
              <a:cs typeface="Bahnschrift" panose="020B05020402040202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p:spPr>
      </p:sp>
      <p:sp>
        <p:nvSpPr>
          <p:cNvPr id="3" name="Shape 1"/>
          <p:cNvSpPr/>
          <p:nvPr/>
        </p:nvSpPr>
        <p:spPr>
          <a:xfrm>
            <a:off x="0" y="0"/>
            <a:ext cx="14630400" cy="8977908"/>
          </a:xfrm>
          <a:prstGeom prst="rect">
            <a:avLst/>
          </a:prstGeom>
          <a:solidFill>
            <a:srgbClr val="FDFAF7"/>
          </a:solidFill>
        </p:spPr>
      </p:sp>
      <p:pic>
        <p:nvPicPr>
          <p:cNvPr id="4" name="Image 0" descr="preencoded.png"/>
          <p:cNvPicPr>
            <a:picLocks noChangeAspect="1"/>
          </p:cNvPicPr>
          <p:nvPr/>
        </p:nvPicPr>
        <p:blipFill>
          <a:blip r:embed="rId1"/>
          <a:stretch>
            <a:fillRect/>
          </a:stretch>
        </p:blipFill>
        <p:spPr>
          <a:xfrm>
            <a:off x="0" y="0"/>
            <a:ext cx="14630400" cy="2160270"/>
          </a:xfrm>
          <a:prstGeom prst="rect">
            <a:avLst/>
          </a:prstGeom>
        </p:spPr>
      </p:pic>
      <p:sp>
        <p:nvSpPr>
          <p:cNvPr id="5" name="Text 2"/>
          <p:cNvSpPr/>
          <p:nvPr/>
        </p:nvSpPr>
        <p:spPr>
          <a:xfrm>
            <a:off x="2594967" y="2635448"/>
            <a:ext cx="7148036" cy="540068"/>
          </a:xfrm>
          <a:prstGeom prst="rect">
            <a:avLst/>
          </a:prstGeom>
          <a:noFill/>
        </p:spPr>
        <p:txBody>
          <a:bodyPr wrap="none" rtlCol="0" anchor="t"/>
          <a:lstStyle/>
          <a:p>
            <a:pPr marL="0" indent="0">
              <a:lnSpc>
                <a:spcPts val="4255"/>
              </a:lnSpc>
              <a:buNone/>
            </a:pPr>
            <a:r>
              <a:rPr lang="en-US" sz="3400" b="1" kern="0" spc="-102" dirty="0">
                <a:solidFill>
                  <a:srgbClr val="591CE6"/>
                </a:solidFill>
                <a:latin typeface="Bahnschrift" panose="020B0502040204020203" charset="0"/>
                <a:ea typeface="p22-mackinac-pro" pitchFamily="34" charset="-122"/>
                <a:cs typeface="Bahnschrift" panose="020B0502040204020203" charset="0"/>
              </a:rPr>
              <a:t>Empowering Descriptive Responses</a:t>
            </a:r>
            <a:endParaRPr lang="en-US" sz="3400" b="1" kern="0" spc="-102" dirty="0">
              <a:solidFill>
                <a:srgbClr val="591CE6"/>
              </a:solidFill>
              <a:latin typeface="Bahnschrift" panose="020B0502040204020203" charset="0"/>
              <a:ea typeface="p22-mackinac-pro" pitchFamily="34" charset="-122"/>
              <a:cs typeface="Bahnschrift" panose="020B0502040204020203" charset="0"/>
            </a:endParaRPr>
          </a:p>
        </p:txBody>
      </p:sp>
      <p:sp>
        <p:nvSpPr>
          <p:cNvPr id="6" name="Shape 3"/>
          <p:cNvSpPr/>
          <p:nvPr/>
        </p:nvSpPr>
        <p:spPr>
          <a:xfrm>
            <a:off x="2594967" y="6245304"/>
            <a:ext cx="9440347" cy="34528"/>
          </a:xfrm>
          <a:prstGeom prst="roundRect">
            <a:avLst>
              <a:gd name="adj" fmla="val 225237"/>
            </a:avLst>
          </a:prstGeom>
          <a:solidFill>
            <a:srgbClr val="C6BDDA"/>
          </a:solidFill>
        </p:spPr>
      </p:sp>
      <p:sp>
        <p:nvSpPr>
          <p:cNvPr id="7" name="Shape 4"/>
          <p:cNvSpPr/>
          <p:nvPr/>
        </p:nvSpPr>
        <p:spPr>
          <a:xfrm>
            <a:off x="4894540" y="5640526"/>
            <a:ext cx="34528" cy="604838"/>
          </a:xfrm>
          <a:prstGeom prst="roundRect">
            <a:avLst>
              <a:gd name="adj" fmla="val 225237"/>
            </a:avLst>
          </a:prstGeom>
          <a:solidFill>
            <a:srgbClr val="C6BDDA"/>
          </a:solidFill>
        </p:spPr>
      </p:sp>
      <p:sp>
        <p:nvSpPr>
          <p:cNvPr id="8" name="Shape 5"/>
          <p:cNvSpPr/>
          <p:nvPr/>
        </p:nvSpPr>
        <p:spPr>
          <a:xfrm>
            <a:off x="4717494" y="6050935"/>
            <a:ext cx="388739" cy="388739"/>
          </a:xfrm>
          <a:prstGeom prst="roundRect">
            <a:avLst>
              <a:gd name="adj" fmla="val 20006"/>
            </a:avLst>
          </a:prstGeom>
          <a:solidFill>
            <a:srgbClr val="E0D7F4"/>
          </a:solidFill>
          <a:ln w="7620">
            <a:solidFill>
              <a:srgbClr val="C6BDDA"/>
            </a:solidFill>
            <a:prstDash val="solid"/>
          </a:ln>
        </p:spPr>
      </p:sp>
      <p:sp>
        <p:nvSpPr>
          <p:cNvPr id="9" name="Text 6"/>
          <p:cNvSpPr/>
          <p:nvPr/>
        </p:nvSpPr>
        <p:spPr>
          <a:xfrm>
            <a:off x="4863108" y="6115705"/>
            <a:ext cx="97512" cy="259199"/>
          </a:xfrm>
          <a:prstGeom prst="rect">
            <a:avLst/>
          </a:prstGeom>
          <a:noFill/>
        </p:spPr>
        <p:txBody>
          <a:bodyPr wrap="none" rtlCol="0" anchor="t"/>
          <a:lstStyle/>
          <a:p>
            <a:pPr marL="0" indent="0" algn="ctr">
              <a:lnSpc>
                <a:spcPts val="2040"/>
              </a:lnSpc>
              <a:buNone/>
            </a:pPr>
            <a:r>
              <a:rPr lang="en-US" sz="2040" b="1" kern="0" spc="-61" dirty="0">
                <a:solidFill>
                  <a:srgbClr val="272525"/>
                </a:solidFill>
                <a:latin typeface="p22-mackinac-pro" pitchFamily="34" charset="0"/>
                <a:ea typeface="p22-mackinac-pro" pitchFamily="34" charset="-122"/>
                <a:cs typeface="p22-mackinac-pro" pitchFamily="34" charset="-120"/>
              </a:rPr>
              <a:t>1</a:t>
            </a:r>
            <a:endParaRPr lang="en-US" sz="2040" dirty="0"/>
          </a:p>
        </p:txBody>
      </p:sp>
      <p:sp>
        <p:nvSpPr>
          <p:cNvPr id="10" name="Text 7"/>
          <p:cNvSpPr/>
          <p:nvPr/>
        </p:nvSpPr>
        <p:spPr>
          <a:xfrm>
            <a:off x="3729395" y="3434715"/>
            <a:ext cx="2364938" cy="269915"/>
          </a:xfrm>
          <a:prstGeom prst="rect">
            <a:avLst/>
          </a:prstGeom>
          <a:noFill/>
        </p:spPr>
        <p:txBody>
          <a:bodyPr wrap="none" rtlCol="0" anchor="t"/>
          <a:lstStyle/>
          <a:p>
            <a:pPr marL="0" indent="0" algn="ctr">
              <a:lnSpc>
                <a:spcPts val="2125"/>
              </a:lnSpc>
              <a:buNone/>
            </a:pPr>
            <a:r>
              <a:rPr lang="en-US" sz="1700" b="1" kern="0" spc="-51" dirty="0">
                <a:solidFill>
                  <a:srgbClr val="272525"/>
                </a:solidFill>
                <a:latin typeface="Bahnschrift" panose="020B0502040204020203" charset="0"/>
                <a:ea typeface="p22-mackinac-pro" pitchFamily="34" charset="-122"/>
                <a:cs typeface="Bahnschrift" panose="020B0502040204020203" charset="0"/>
              </a:rPr>
              <a:t>Pre-trained BERT Model</a:t>
            </a:r>
            <a:endParaRPr lang="en-US" sz="1700" b="1" kern="0" spc="-51" dirty="0">
              <a:solidFill>
                <a:srgbClr val="272525"/>
              </a:solidFill>
              <a:latin typeface="Bahnschrift" panose="020B0502040204020203" charset="0"/>
              <a:ea typeface="p22-mackinac-pro" pitchFamily="34" charset="-122"/>
              <a:cs typeface="Bahnschrift" panose="020B0502040204020203" charset="0"/>
            </a:endParaRPr>
          </a:p>
        </p:txBody>
      </p:sp>
      <p:sp>
        <p:nvSpPr>
          <p:cNvPr id="11" name="Text 8"/>
          <p:cNvSpPr/>
          <p:nvPr/>
        </p:nvSpPr>
        <p:spPr>
          <a:xfrm>
            <a:off x="2767727" y="3808214"/>
            <a:ext cx="4288274" cy="1659493"/>
          </a:xfrm>
          <a:prstGeom prst="rect">
            <a:avLst/>
          </a:prstGeom>
          <a:noFill/>
        </p:spPr>
        <p:txBody>
          <a:bodyPr wrap="square" rtlCol="0" anchor="t"/>
          <a:lstStyle/>
          <a:p>
            <a:pPr marL="0" indent="0" algn="ctr">
              <a:lnSpc>
                <a:spcPts val="2175"/>
              </a:lnSpc>
              <a:buNone/>
            </a:pPr>
            <a:r>
              <a:rPr lang="en-US" sz="1360" dirty="0">
                <a:solidFill>
                  <a:srgbClr val="272525"/>
                </a:solidFill>
                <a:latin typeface="Bahnschrift" panose="020B0502040204020203" charset="0"/>
                <a:ea typeface="Eudoxus Sans" pitchFamily="34" charset="-122"/>
                <a:cs typeface="Bahnschrift" panose="020B0502040204020203" charset="0"/>
              </a:rPr>
              <a:t>The system utilizes a pre-trained BERT (Bidirectional Encoder Representations from Transformers) model, which has been fine-tuned on a comprehensive corpus of Java-related content from reliable sources, such as RGUKT, Nuzvid, and leading Java textbooks.</a:t>
            </a:r>
            <a:endParaRPr lang="en-US" sz="1360" dirty="0">
              <a:solidFill>
                <a:srgbClr val="272525"/>
              </a:solidFill>
              <a:latin typeface="Bahnschrift" panose="020B0502040204020203" charset="0"/>
              <a:ea typeface="Eudoxus Sans" pitchFamily="34" charset="-122"/>
              <a:cs typeface="Bahnschrift" panose="020B0502040204020203" charset="0"/>
            </a:endParaRPr>
          </a:p>
        </p:txBody>
      </p:sp>
      <p:sp>
        <p:nvSpPr>
          <p:cNvPr id="12" name="Shape 9"/>
          <p:cNvSpPr/>
          <p:nvPr/>
        </p:nvSpPr>
        <p:spPr>
          <a:xfrm>
            <a:off x="7297817" y="6245245"/>
            <a:ext cx="34528" cy="604838"/>
          </a:xfrm>
          <a:prstGeom prst="roundRect">
            <a:avLst>
              <a:gd name="adj" fmla="val 225237"/>
            </a:avLst>
          </a:prstGeom>
          <a:solidFill>
            <a:srgbClr val="C6BDDA"/>
          </a:solidFill>
        </p:spPr>
      </p:sp>
      <p:sp>
        <p:nvSpPr>
          <p:cNvPr id="13" name="Shape 10"/>
          <p:cNvSpPr/>
          <p:nvPr/>
        </p:nvSpPr>
        <p:spPr>
          <a:xfrm>
            <a:off x="7120771" y="6050935"/>
            <a:ext cx="388739" cy="388739"/>
          </a:xfrm>
          <a:prstGeom prst="roundRect">
            <a:avLst>
              <a:gd name="adj" fmla="val 20006"/>
            </a:avLst>
          </a:prstGeom>
          <a:solidFill>
            <a:srgbClr val="E0D7F4"/>
          </a:solidFill>
          <a:ln w="7620">
            <a:solidFill>
              <a:srgbClr val="C6BDDA"/>
            </a:solidFill>
            <a:prstDash val="solid"/>
          </a:ln>
        </p:spPr>
      </p:sp>
      <p:sp>
        <p:nvSpPr>
          <p:cNvPr id="14" name="Text 11"/>
          <p:cNvSpPr/>
          <p:nvPr/>
        </p:nvSpPr>
        <p:spPr>
          <a:xfrm>
            <a:off x="7243524" y="6115705"/>
            <a:ext cx="143113" cy="259199"/>
          </a:xfrm>
          <a:prstGeom prst="rect">
            <a:avLst/>
          </a:prstGeom>
          <a:noFill/>
        </p:spPr>
        <p:txBody>
          <a:bodyPr wrap="none" rtlCol="0" anchor="t"/>
          <a:lstStyle/>
          <a:p>
            <a:pPr marL="0" indent="0" algn="ctr">
              <a:lnSpc>
                <a:spcPts val="2040"/>
              </a:lnSpc>
              <a:buNone/>
            </a:pPr>
            <a:r>
              <a:rPr lang="en-US" sz="2040" b="1" kern="0" spc="-61" dirty="0">
                <a:solidFill>
                  <a:srgbClr val="272525"/>
                </a:solidFill>
                <a:latin typeface="p22-mackinac-pro" pitchFamily="34" charset="0"/>
                <a:ea typeface="p22-mackinac-pro" pitchFamily="34" charset="-122"/>
                <a:cs typeface="p22-mackinac-pro" pitchFamily="34" charset="-120"/>
              </a:rPr>
              <a:t>2</a:t>
            </a:r>
            <a:endParaRPr lang="en-US" sz="2040" dirty="0"/>
          </a:p>
        </p:txBody>
      </p:sp>
      <p:sp>
        <p:nvSpPr>
          <p:cNvPr id="15" name="Text 12"/>
          <p:cNvSpPr/>
          <p:nvPr/>
        </p:nvSpPr>
        <p:spPr>
          <a:xfrm>
            <a:off x="5984796" y="7022902"/>
            <a:ext cx="2660690" cy="269915"/>
          </a:xfrm>
          <a:prstGeom prst="rect">
            <a:avLst/>
          </a:prstGeom>
          <a:noFill/>
        </p:spPr>
        <p:txBody>
          <a:bodyPr wrap="none" rtlCol="0" anchor="t"/>
          <a:lstStyle/>
          <a:p>
            <a:pPr marL="0" indent="0" algn="ctr">
              <a:lnSpc>
                <a:spcPts val="2125"/>
              </a:lnSpc>
              <a:buNone/>
            </a:pPr>
            <a:r>
              <a:rPr lang="en-US" sz="1700" b="1" kern="0" spc="-51" dirty="0">
                <a:solidFill>
                  <a:srgbClr val="272525"/>
                </a:solidFill>
                <a:latin typeface="Bahnschrift" panose="020B0502040204020203" charset="0"/>
                <a:ea typeface="p22-mackinac-pro" pitchFamily="34" charset="-122"/>
                <a:cs typeface="Bahnschrift" panose="020B0502040204020203" charset="0"/>
              </a:rPr>
              <a:t>Contextual Understanding</a:t>
            </a:r>
            <a:endParaRPr lang="en-US" sz="1700" b="1" kern="0" spc="-51" dirty="0">
              <a:solidFill>
                <a:srgbClr val="272525"/>
              </a:solidFill>
              <a:latin typeface="Bahnschrift" panose="020B0502040204020203" charset="0"/>
              <a:ea typeface="p22-mackinac-pro" pitchFamily="34" charset="-122"/>
              <a:cs typeface="Bahnschrift" panose="020B0502040204020203" charset="0"/>
            </a:endParaRPr>
          </a:p>
        </p:txBody>
      </p:sp>
      <p:sp>
        <p:nvSpPr>
          <p:cNvPr id="16" name="Text 13"/>
          <p:cNvSpPr/>
          <p:nvPr/>
        </p:nvSpPr>
        <p:spPr>
          <a:xfrm>
            <a:off x="5171003" y="7396401"/>
            <a:ext cx="4288274" cy="1106329"/>
          </a:xfrm>
          <a:prstGeom prst="rect">
            <a:avLst/>
          </a:prstGeom>
          <a:noFill/>
        </p:spPr>
        <p:txBody>
          <a:bodyPr wrap="square" rtlCol="0" anchor="t"/>
          <a:lstStyle/>
          <a:p>
            <a:pPr marL="0" indent="0" algn="ctr">
              <a:lnSpc>
                <a:spcPts val="2175"/>
              </a:lnSpc>
              <a:buNone/>
            </a:pPr>
            <a:r>
              <a:rPr lang="en-US" sz="1360" dirty="0">
                <a:solidFill>
                  <a:srgbClr val="272525"/>
                </a:solidFill>
                <a:latin typeface="Bahnschrift" panose="020B0502040204020203" charset="0"/>
                <a:ea typeface="Eudoxus Sans" pitchFamily="34" charset="-122"/>
                <a:cs typeface="Bahnschrift" panose="020B0502040204020203" charset="0"/>
              </a:rPr>
              <a:t>The BERT model's deep understanding of the Java domain allows it to accurately assess the student's descriptive responses, evaluating the content, coherence, and relevance to the questions asked.</a:t>
            </a:r>
            <a:endParaRPr lang="en-US" sz="1360" dirty="0">
              <a:solidFill>
                <a:srgbClr val="272525"/>
              </a:solidFill>
              <a:latin typeface="Bahnschrift" panose="020B0502040204020203" charset="0"/>
              <a:ea typeface="Eudoxus Sans" pitchFamily="34" charset="-122"/>
              <a:cs typeface="Bahnschrift" panose="020B0502040204020203" charset="0"/>
            </a:endParaRPr>
          </a:p>
        </p:txBody>
      </p:sp>
      <p:sp>
        <p:nvSpPr>
          <p:cNvPr id="17" name="Shape 14"/>
          <p:cNvSpPr/>
          <p:nvPr/>
        </p:nvSpPr>
        <p:spPr>
          <a:xfrm>
            <a:off x="9701093" y="5640526"/>
            <a:ext cx="34528" cy="604838"/>
          </a:xfrm>
          <a:prstGeom prst="roundRect">
            <a:avLst>
              <a:gd name="adj" fmla="val 225237"/>
            </a:avLst>
          </a:prstGeom>
          <a:solidFill>
            <a:srgbClr val="C6BDDA"/>
          </a:solidFill>
        </p:spPr>
      </p:sp>
      <p:sp>
        <p:nvSpPr>
          <p:cNvPr id="18" name="Shape 15"/>
          <p:cNvSpPr/>
          <p:nvPr/>
        </p:nvSpPr>
        <p:spPr>
          <a:xfrm>
            <a:off x="9524048" y="6050935"/>
            <a:ext cx="388739" cy="388739"/>
          </a:xfrm>
          <a:prstGeom prst="roundRect">
            <a:avLst>
              <a:gd name="adj" fmla="val 20006"/>
            </a:avLst>
          </a:prstGeom>
          <a:solidFill>
            <a:srgbClr val="E0D7F4"/>
          </a:solidFill>
          <a:ln w="7620">
            <a:solidFill>
              <a:srgbClr val="C6BDDA"/>
            </a:solidFill>
            <a:prstDash val="solid"/>
          </a:ln>
        </p:spPr>
      </p:sp>
      <p:sp>
        <p:nvSpPr>
          <p:cNvPr id="19" name="Text 16"/>
          <p:cNvSpPr/>
          <p:nvPr/>
        </p:nvSpPr>
        <p:spPr>
          <a:xfrm>
            <a:off x="9644658" y="6115705"/>
            <a:ext cx="147518" cy="259199"/>
          </a:xfrm>
          <a:prstGeom prst="rect">
            <a:avLst/>
          </a:prstGeom>
          <a:noFill/>
        </p:spPr>
        <p:txBody>
          <a:bodyPr wrap="none" rtlCol="0" anchor="t"/>
          <a:lstStyle/>
          <a:p>
            <a:pPr marL="0" indent="0" algn="ctr">
              <a:lnSpc>
                <a:spcPts val="2040"/>
              </a:lnSpc>
              <a:buNone/>
            </a:pPr>
            <a:r>
              <a:rPr lang="en-US" sz="2040" b="1" kern="0" spc="-61" dirty="0">
                <a:solidFill>
                  <a:srgbClr val="272525"/>
                </a:solidFill>
                <a:latin typeface="p22-mackinac-pro" pitchFamily="34" charset="0"/>
                <a:ea typeface="p22-mackinac-pro" pitchFamily="34" charset="-122"/>
                <a:cs typeface="p22-mackinac-pro" pitchFamily="34" charset="-120"/>
              </a:rPr>
              <a:t>3</a:t>
            </a:r>
            <a:endParaRPr lang="en-US" sz="2040" dirty="0"/>
          </a:p>
        </p:txBody>
      </p:sp>
      <p:sp>
        <p:nvSpPr>
          <p:cNvPr id="20" name="Text 17"/>
          <p:cNvSpPr/>
          <p:nvPr/>
        </p:nvSpPr>
        <p:spPr>
          <a:xfrm>
            <a:off x="8638223" y="3987879"/>
            <a:ext cx="2160270" cy="269915"/>
          </a:xfrm>
          <a:prstGeom prst="rect">
            <a:avLst/>
          </a:prstGeom>
          <a:noFill/>
        </p:spPr>
        <p:txBody>
          <a:bodyPr wrap="none" rtlCol="0" anchor="t"/>
          <a:lstStyle/>
          <a:p>
            <a:pPr marL="0" indent="0" algn="ctr">
              <a:lnSpc>
                <a:spcPts val="2125"/>
              </a:lnSpc>
              <a:buNone/>
            </a:pPr>
            <a:r>
              <a:rPr lang="en-US" sz="1700" b="1" kern="0" spc="-51" dirty="0">
                <a:solidFill>
                  <a:srgbClr val="272525"/>
                </a:solidFill>
                <a:latin typeface="Bahnschrift" panose="020B0502040204020203" charset="0"/>
                <a:ea typeface="p22-mackinac-pro" pitchFamily="34" charset="-122"/>
                <a:cs typeface="Bahnschrift" panose="020B0502040204020203" charset="0"/>
              </a:rPr>
              <a:t>Detailed Evaluation</a:t>
            </a:r>
            <a:endParaRPr lang="en-US" sz="1700" b="1" kern="0" spc="-51" dirty="0">
              <a:solidFill>
                <a:srgbClr val="272525"/>
              </a:solidFill>
              <a:latin typeface="Bahnschrift" panose="020B0502040204020203" charset="0"/>
              <a:ea typeface="p22-mackinac-pro" pitchFamily="34" charset="-122"/>
              <a:cs typeface="Bahnschrift" panose="020B0502040204020203" charset="0"/>
            </a:endParaRPr>
          </a:p>
        </p:txBody>
      </p:sp>
      <p:sp>
        <p:nvSpPr>
          <p:cNvPr id="21" name="Text 18"/>
          <p:cNvSpPr/>
          <p:nvPr/>
        </p:nvSpPr>
        <p:spPr>
          <a:xfrm>
            <a:off x="7574280" y="4361378"/>
            <a:ext cx="4288274" cy="1106329"/>
          </a:xfrm>
          <a:prstGeom prst="rect">
            <a:avLst/>
          </a:prstGeom>
          <a:noFill/>
        </p:spPr>
        <p:txBody>
          <a:bodyPr wrap="square" rtlCol="0" anchor="t"/>
          <a:lstStyle/>
          <a:p>
            <a:pPr marL="0" indent="0" algn="ctr">
              <a:lnSpc>
                <a:spcPts val="2175"/>
              </a:lnSpc>
              <a:buNone/>
            </a:pPr>
            <a:r>
              <a:rPr lang="en-US" sz="1360" dirty="0">
                <a:solidFill>
                  <a:srgbClr val="272525"/>
                </a:solidFill>
                <a:latin typeface="Bahnschrift" panose="020B0502040204020203" charset="0"/>
                <a:ea typeface="Eudoxus Sans" pitchFamily="34" charset="-122"/>
                <a:cs typeface="Bahnschrift" panose="020B0502040204020203" charset="0"/>
              </a:rPr>
              <a:t>Based on the BERT model's analysis, the system will provide a detailed assessment of the student's response, allocating marks out of the 2 points assigned to each descriptive question.</a:t>
            </a:r>
            <a:endParaRPr lang="en-US" sz="1360" dirty="0">
              <a:solidFill>
                <a:srgbClr val="272525"/>
              </a:solidFill>
              <a:latin typeface="Bahnschrift" panose="020B0502040204020203" charset="0"/>
              <a:ea typeface="Eudoxus Sans" pitchFamily="34" charset="-122"/>
              <a:cs typeface="Bahnschrift" panose="020B05020402040202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p:spPr>
      </p:sp>
      <p:sp>
        <p:nvSpPr>
          <p:cNvPr id="3" name="Shape 1"/>
          <p:cNvSpPr/>
          <p:nvPr/>
        </p:nvSpPr>
        <p:spPr>
          <a:xfrm>
            <a:off x="0" y="0"/>
            <a:ext cx="14630400" cy="8232338"/>
          </a:xfrm>
          <a:prstGeom prst="rect">
            <a:avLst/>
          </a:prstGeom>
          <a:solidFill>
            <a:srgbClr val="FDFAF7"/>
          </a:solidFill>
        </p:spPr>
      </p:sp>
      <p:sp>
        <p:nvSpPr>
          <p:cNvPr id="4" name="Text 2"/>
          <p:cNvSpPr/>
          <p:nvPr/>
        </p:nvSpPr>
        <p:spPr>
          <a:xfrm>
            <a:off x="855345" y="671989"/>
            <a:ext cx="8888730" cy="763786"/>
          </a:xfrm>
          <a:prstGeom prst="rect">
            <a:avLst/>
          </a:prstGeom>
          <a:noFill/>
        </p:spPr>
        <p:txBody>
          <a:bodyPr wrap="none" rtlCol="0" anchor="t"/>
          <a:lstStyle/>
          <a:p>
            <a:pPr marL="0" indent="0">
              <a:lnSpc>
                <a:spcPts val="6015"/>
              </a:lnSpc>
              <a:buNone/>
            </a:pPr>
            <a:r>
              <a:rPr lang="en-US" sz="4810" b="1" kern="0" spc="-144" dirty="0">
                <a:solidFill>
                  <a:srgbClr val="591CE6"/>
                </a:solidFill>
                <a:latin typeface="p22-mackinac-pro" pitchFamily="34" charset="0"/>
                <a:ea typeface="p22-mackinac-pro" pitchFamily="34" charset="-122"/>
                <a:cs typeface="p22-mackinac-pro" pitchFamily="34" charset="-120"/>
              </a:rPr>
              <a:t>Evaluating Coding Submissions</a:t>
            </a:r>
            <a:endParaRPr lang="en-US" sz="4810" dirty="0"/>
          </a:p>
        </p:txBody>
      </p:sp>
      <p:pic>
        <p:nvPicPr>
          <p:cNvPr id="5" name="Image 0" descr="preencoded.png"/>
          <p:cNvPicPr>
            <a:picLocks noChangeAspect="1"/>
          </p:cNvPicPr>
          <p:nvPr/>
        </p:nvPicPr>
        <p:blipFill>
          <a:blip r:embed="rId1"/>
          <a:stretch>
            <a:fillRect/>
          </a:stretch>
        </p:blipFill>
        <p:spPr>
          <a:xfrm>
            <a:off x="855345" y="1924526"/>
            <a:ext cx="3229928" cy="977503"/>
          </a:xfrm>
          <a:prstGeom prst="rect">
            <a:avLst/>
          </a:prstGeom>
        </p:spPr>
      </p:pic>
      <p:sp>
        <p:nvSpPr>
          <p:cNvPr id="6" name="Text 3"/>
          <p:cNvSpPr/>
          <p:nvPr/>
        </p:nvSpPr>
        <p:spPr>
          <a:xfrm>
            <a:off x="1099661" y="3268623"/>
            <a:ext cx="2741295" cy="381833"/>
          </a:xfrm>
          <a:prstGeom prst="rect">
            <a:avLst/>
          </a:prstGeom>
          <a:noFill/>
        </p:spPr>
        <p:txBody>
          <a:bodyPr wrap="none" rtlCol="0" anchor="t"/>
          <a:lstStyle/>
          <a:p>
            <a:pPr marL="0" indent="0" algn="l">
              <a:lnSpc>
                <a:spcPts val="3005"/>
              </a:lnSpc>
              <a:buNone/>
            </a:pPr>
            <a:r>
              <a:rPr lang="en-US" sz="2405" b="1" kern="0" spc="-72" dirty="0">
                <a:solidFill>
                  <a:srgbClr val="272525"/>
                </a:solidFill>
                <a:latin typeface="Bahnschrift" panose="020B0502040204020203" charset="0"/>
                <a:ea typeface="p22-mackinac-pro" pitchFamily="34" charset="-122"/>
                <a:cs typeface="Bahnschrift" panose="020B0502040204020203" charset="0"/>
              </a:rPr>
              <a:t>Code Submission</a:t>
            </a:r>
            <a:endParaRPr lang="en-US" sz="2405" b="1" kern="0" spc="-72" dirty="0">
              <a:solidFill>
                <a:srgbClr val="272525"/>
              </a:solidFill>
              <a:latin typeface="Bahnschrift" panose="020B0502040204020203" charset="0"/>
              <a:ea typeface="p22-mackinac-pro" pitchFamily="34" charset="-122"/>
              <a:cs typeface="Bahnschrift" panose="020B0502040204020203" charset="0"/>
            </a:endParaRPr>
          </a:p>
        </p:txBody>
      </p:sp>
      <p:sp>
        <p:nvSpPr>
          <p:cNvPr id="7" name="Text 4"/>
          <p:cNvSpPr/>
          <p:nvPr/>
        </p:nvSpPr>
        <p:spPr>
          <a:xfrm>
            <a:off x="1099661" y="3797022"/>
            <a:ext cx="2741295" cy="1955006"/>
          </a:xfrm>
          <a:prstGeom prst="rect">
            <a:avLst/>
          </a:prstGeom>
          <a:noFill/>
        </p:spPr>
        <p:txBody>
          <a:bodyPr wrap="square" rtlCol="0" anchor="t"/>
          <a:lstStyle/>
          <a:p>
            <a:pPr marL="0" indent="0" algn="l">
              <a:lnSpc>
                <a:spcPts val="3080"/>
              </a:lnSpc>
              <a:buNone/>
            </a:pPr>
            <a:r>
              <a:rPr lang="en-US" sz="1925" dirty="0">
                <a:solidFill>
                  <a:srgbClr val="272525"/>
                </a:solidFill>
                <a:latin typeface="Bahnschrift" panose="020B0502040204020203" charset="0"/>
                <a:ea typeface="Eudoxus Sans" pitchFamily="34" charset="-122"/>
                <a:cs typeface="Bahnschrift" panose="020B0502040204020203" charset="0"/>
              </a:rPr>
              <a:t>Students can upload their Java code files directly to the system, which will then analyze the submitted code.</a:t>
            </a:r>
            <a:endParaRPr lang="en-US" sz="1925" dirty="0">
              <a:solidFill>
                <a:srgbClr val="272525"/>
              </a:solidFill>
              <a:latin typeface="Bahnschrift" panose="020B0502040204020203" charset="0"/>
              <a:ea typeface="Eudoxus Sans" pitchFamily="34" charset="-122"/>
              <a:cs typeface="Bahnschrift" panose="020B0502040204020203" charset="0"/>
            </a:endParaRPr>
          </a:p>
        </p:txBody>
      </p:sp>
      <p:pic>
        <p:nvPicPr>
          <p:cNvPr id="8" name="Image 1" descr="preencoded.png"/>
          <p:cNvPicPr>
            <a:picLocks noChangeAspect="1"/>
          </p:cNvPicPr>
          <p:nvPr/>
        </p:nvPicPr>
        <p:blipFill>
          <a:blip r:embed="rId2"/>
          <a:stretch>
            <a:fillRect/>
          </a:stretch>
        </p:blipFill>
        <p:spPr>
          <a:xfrm>
            <a:off x="4085273" y="1924526"/>
            <a:ext cx="3229928" cy="977503"/>
          </a:xfrm>
          <a:prstGeom prst="rect">
            <a:avLst/>
          </a:prstGeom>
        </p:spPr>
      </p:pic>
      <p:sp>
        <p:nvSpPr>
          <p:cNvPr id="9" name="Text 5"/>
          <p:cNvSpPr/>
          <p:nvPr/>
        </p:nvSpPr>
        <p:spPr>
          <a:xfrm>
            <a:off x="4329589" y="3268623"/>
            <a:ext cx="2741295" cy="381833"/>
          </a:xfrm>
          <a:prstGeom prst="rect">
            <a:avLst/>
          </a:prstGeom>
          <a:noFill/>
        </p:spPr>
        <p:txBody>
          <a:bodyPr wrap="none" rtlCol="0" anchor="t"/>
          <a:lstStyle/>
          <a:p>
            <a:pPr marL="0" indent="0" algn="l">
              <a:lnSpc>
                <a:spcPts val="3005"/>
              </a:lnSpc>
              <a:buNone/>
            </a:pPr>
            <a:r>
              <a:rPr lang="en-US" sz="2405" b="1" kern="0" spc="-72" dirty="0">
                <a:solidFill>
                  <a:srgbClr val="272525"/>
                </a:solidFill>
                <a:latin typeface="Bahnschrift" panose="020B0502040204020203" charset="0"/>
                <a:ea typeface="p22-mackinac-pro" pitchFamily="34" charset="-122"/>
                <a:cs typeface="Bahnschrift" panose="020B0502040204020203" charset="0"/>
              </a:rPr>
              <a:t>Code Analysis</a:t>
            </a:r>
            <a:endParaRPr lang="en-US" sz="2405" b="1" kern="0" spc="-72" dirty="0">
              <a:solidFill>
                <a:srgbClr val="272525"/>
              </a:solidFill>
              <a:latin typeface="Bahnschrift" panose="020B0502040204020203" charset="0"/>
              <a:ea typeface="p22-mackinac-pro" pitchFamily="34" charset="-122"/>
              <a:cs typeface="Bahnschrift" panose="020B0502040204020203" charset="0"/>
            </a:endParaRPr>
          </a:p>
        </p:txBody>
      </p:sp>
      <p:sp>
        <p:nvSpPr>
          <p:cNvPr id="10" name="Text 6"/>
          <p:cNvSpPr/>
          <p:nvPr/>
        </p:nvSpPr>
        <p:spPr>
          <a:xfrm>
            <a:off x="4329589" y="3797022"/>
            <a:ext cx="2741295" cy="2737009"/>
          </a:xfrm>
          <a:prstGeom prst="rect">
            <a:avLst/>
          </a:prstGeom>
          <a:noFill/>
        </p:spPr>
        <p:txBody>
          <a:bodyPr wrap="square" rtlCol="0" anchor="t"/>
          <a:lstStyle/>
          <a:p>
            <a:pPr marL="0" indent="0" algn="l">
              <a:lnSpc>
                <a:spcPts val="3080"/>
              </a:lnSpc>
              <a:buNone/>
            </a:pPr>
            <a:r>
              <a:rPr lang="en-US" sz="1925" dirty="0">
                <a:solidFill>
                  <a:srgbClr val="272525"/>
                </a:solidFill>
                <a:latin typeface="Bahnschrift" panose="020B0502040204020203" charset="0"/>
                <a:ea typeface="Eudoxus Sans" pitchFamily="34" charset="-122"/>
                <a:cs typeface="Bahnschrift" panose="020B0502040204020203" charset="0"/>
              </a:rPr>
              <a:t>The system will evaluate the code quality, considering factors such as code structure, syntax, and programming best practices.</a:t>
            </a:r>
            <a:endParaRPr lang="en-US" sz="1925" dirty="0">
              <a:solidFill>
                <a:srgbClr val="272525"/>
              </a:solidFill>
              <a:latin typeface="Bahnschrift" panose="020B0502040204020203" charset="0"/>
              <a:ea typeface="Eudoxus Sans" pitchFamily="34" charset="-122"/>
              <a:cs typeface="Bahnschrift" panose="020B0502040204020203" charset="0"/>
            </a:endParaRPr>
          </a:p>
        </p:txBody>
      </p:sp>
      <p:pic>
        <p:nvPicPr>
          <p:cNvPr id="11" name="Image 2" descr="preencoded.png"/>
          <p:cNvPicPr>
            <a:picLocks noChangeAspect="1"/>
          </p:cNvPicPr>
          <p:nvPr/>
        </p:nvPicPr>
        <p:blipFill>
          <a:blip r:embed="rId3"/>
          <a:stretch>
            <a:fillRect/>
          </a:stretch>
        </p:blipFill>
        <p:spPr>
          <a:xfrm>
            <a:off x="7315200" y="1924526"/>
            <a:ext cx="3229928" cy="977503"/>
          </a:xfrm>
          <a:prstGeom prst="rect">
            <a:avLst/>
          </a:prstGeom>
        </p:spPr>
      </p:pic>
      <p:sp>
        <p:nvSpPr>
          <p:cNvPr id="12" name="Text 7"/>
          <p:cNvSpPr/>
          <p:nvPr/>
        </p:nvSpPr>
        <p:spPr>
          <a:xfrm>
            <a:off x="7559516" y="3268623"/>
            <a:ext cx="2741295" cy="763667"/>
          </a:xfrm>
          <a:prstGeom prst="rect">
            <a:avLst/>
          </a:prstGeom>
          <a:noFill/>
        </p:spPr>
        <p:txBody>
          <a:bodyPr wrap="square" rtlCol="0" anchor="t"/>
          <a:lstStyle/>
          <a:p>
            <a:pPr marL="0" indent="0" algn="l">
              <a:lnSpc>
                <a:spcPts val="3005"/>
              </a:lnSpc>
              <a:buNone/>
            </a:pPr>
            <a:r>
              <a:rPr lang="en-US" sz="2405" b="1" kern="0" spc="-72" dirty="0">
                <a:solidFill>
                  <a:srgbClr val="272525"/>
                </a:solidFill>
                <a:latin typeface="Bahnschrift" panose="020B0502040204020203" charset="0"/>
                <a:ea typeface="p22-mackinac-pro" pitchFamily="34" charset="-122"/>
                <a:cs typeface="Bahnschrift" panose="020B0502040204020203" charset="0"/>
              </a:rPr>
              <a:t>Output Comparison</a:t>
            </a:r>
            <a:endParaRPr lang="en-US" sz="2405" b="1" kern="0" spc="-72" dirty="0">
              <a:solidFill>
                <a:srgbClr val="272525"/>
              </a:solidFill>
              <a:latin typeface="Bahnschrift" panose="020B0502040204020203" charset="0"/>
              <a:ea typeface="p22-mackinac-pro" pitchFamily="34" charset="-122"/>
              <a:cs typeface="Bahnschrift" panose="020B0502040204020203" charset="0"/>
            </a:endParaRPr>
          </a:p>
        </p:txBody>
      </p:sp>
      <p:sp>
        <p:nvSpPr>
          <p:cNvPr id="13" name="Text 8"/>
          <p:cNvSpPr/>
          <p:nvPr/>
        </p:nvSpPr>
        <p:spPr>
          <a:xfrm>
            <a:off x="7559516" y="4178856"/>
            <a:ext cx="2741295" cy="2737009"/>
          </a:xfrm>
          <a:prstGeom prst="rect">
            <a:avLst/>
          </a:prstGeom>
          <a:noFill/>
        </p:spPr>
        <p:txBody>
          <a:bodyPr wrap="square" rtlCol="0" anchor="t"/>
          <a:lstStyle/>
          <a:p>
            <a:pPr marL="0" indent="0" algn="l">
              <a:lnSpc>
                <a:spcPts val="3080"/>
              </a:lnSpc>
              <a:buNone/>
            </a:pPr>
            <a:r>
              <a:rPr lang="en-US" sz="1925" dirty="0">
                <a:solidFill>
                  <a:srgbClr val="272525"/>
                </a:solidFill>
                <a:latin typeface="Bahnschrift" panose="020B0502040204020203" charset="0"/>
                <a:ea typeface="Eudoxus Sans" pitchFamily="34" charset="-122"/>
                <a:cs typeface="Bahnschrift" panose="020B0502040204020203" charset="0"/>
              </a:rPr>
              <a:t>The system will execute the student's code and compare the output with the expected output provided by the faculty, assessing the similarity and accuracy.</a:t>
            </a:r>
            <a:endParaRPr lang="en-US" sz="1925" dirty="0">
              <a:solidFill>
                <a:srgbClr val="272525"/>
              </a:solidFill>
              <a:latin typeface="Bahnschrift" panose="020B0502040204020203" charset="0"/>
              <a:ea typeface="Eudoxus Sans" pitchFamily="34" charset="-122"/>
              <a:cs typeface="Bahnschrift" panose="020B0502040204020203" charset="0"/>
            </a:endParaRPr>
          </a:p>
        </p:txBody>
      </p:sp>
      <p:pic>
        <p:nvPicPr>
          <p:cNvPr id="14" name="Image 3" descr="preencoded.png"/>
          <p:cNvPicPr>
            <a:picLocks noChangeAspect="1"/>
          </p:cNvPicPr>
          <p:nvPr/>
        </p:nvPicPr>
        <p:blipFill>
          <a:blip r:embed="rId4"/>
          <a:stretch>
            <a:fillRect/>
          </a:stretch>
        </p:blipFill>
        <p:spPr>
          <a:xfrm>
            <a:off x="10545128" y="1924526"/>
            <a:ext cx="3229928" cy="977503"/>
          </a:xfrm>
          <a:prstGeom prst="rect">
            <a:avLst/>
          </a:prstGeom>
        </p:spPr>
      </p:pic>
      <p:sp>
        <p:nvSpPr>
          <p:cNvPr id="15" name="Text 9"/>
          <p:cNvSpPr/>
          <p:nvPr/>
        </p:nvSpPr>
        <p:spPr>
          <a:xfrm>
            <a:off x="10789444" y="3268623"/>
            <a:ext cx="2741295" cy="381833"/>
          </a:xfrm>
          <a:prstGeom prst="rect">
            <a:avLst/>
          </a:prstGeom>
          <a:noFill/>
        </p:spPr>
        <p:txBody>
          <a:bodyPr wrap="none" rtlCol="0" anchor="t"/>
          <a:lstStyle/>
          <a:p>
            <a:pPr marL="0" indent="0" algn="l">
              <a:lnSpc>
                <a:spcPts val="3005"/>
              </a:lnSpc>
              <a:buNone/>
            </a:pPr>
            <a:r>
              <a:rPr lang="en-US" sz="2405" b="1" kern="0" spc="-72" dirty="0">
                <a:solidFill>
                  <a:srgbClr val="272525"/>
                </a:solidFill>
                <a:latin typeface="Bahnschrift" panose="020B0502040204020203" charset="0"/>
                <a:ea typeface="p22-mackinac-pro" pitchFamily="34" charset="-122"/>
                <a:cs typeface="Bahnschrift" panose="020B0502040204020203" charset="0"/>
              </a:rPr>
              <a:t>Detailed Feedback</a:t>
            </a:r>
            <a:endParaRPr lang="en-US" sz="2405" b="1" kern="0" spc="-72" dirty="0">
              <a:solidFill>
                <a:srgbClr val="272525"/>
              </a:solidFill>
              <a:latin typeface="Bahnschrift" panose="020B0502040204020203" charset="0"/>
              <a:ea typeface="p22-mackinac-pro" pitchFamily="34" charset="-122"/>
              <a:cs typeface="Bahnschrift" panose="020B0502040204020203" charset="0"/>
            </a:endParaRPr>
          </a:p>
        </p:txBody>
      </p:sp>
      <p:sp>
        <p:nvSpPr>
          <p:cNvPr id="16" name="Text 10"/>
          <p:cNvSpPr/>
          <p:nvPr/>
        </p:nvSpPr>
        <p:spPr>
          <a:xfrm>
            <a:off x="10789444" y="3797022"/>
            <a:ext cx="2741295" cy="3519011"/>
          </a:xfrm>
          <a:prstGeom prst="rect">
            <a:avLst/>
          </a:prstGeom>
          <a:noFill/>
        </p:spPr>
        <p:txBody>
          <a:bodyPr wrap="square" rtlCol="0" anchor="t"/>
          <a:lstStyle/>
          <a:p>
            <a:pPr marL="0" indent="0" algn="l">
              <a:lnSpc>
                <a:spcPts val="3080"/>
              </a:lnSpc>
              <a:buNone/>
            </a:pPr>
            <a:r>
              <a:rPr lang="en-US" sz="1925" dirty="0">
                <a:solidFill>
                  <a:srgbClr val="272525"/>
                </a:solidFill>
                <a:latin typeface="Bahnschrift" panose="020B0502040204020203" charset="0"/>
                <a:ea typeface="Eudoxus Sans" pitchFamily="34" charset="-122"/>
                <a:cs typeface="Bahnschrift" panose="020B0502040204020203" charset="0"/>
              </a:rPr>
              <a:t>Based on the code analysis and output comparison, the system will allocate marks and provide detailed feedback to the student, highlighting areas for improvement.</a:t>
            </a:r>
            <a:endParaRPr lang="en-US" sz="1925" dirty="0">
              <a:solidFill>
                <a:srgbClr val="272525"/>
              </a:solidFill>
              <a:latin typeface="Bahnschrift" panose="020B0502040204020203" charset="0"/>
              <a:ea typeface="Eudoxus Sans" pitchFamily="34" charset="-122"/>
              <a:cs typeface="Bahnschrift" panose="020B0502040204020203"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p:spPr>
      </p:sp>
      <p:sp>
        <p:nvSpPr>
          <p:cNvPr id="3" name="Shape 1"/>
          <p:cNvSpPr/>
          <p:nvPr/>
        </p:nvSpPr>
        <p:spPr>
          <a:xfrm>
            <a:off x="0" y="0"/>
            <a:ext cx="14630400" cy="8229600"/>
          </a:xfrm>
          <a:prstGeom prst="rect">
            <a:avLst/>
          </a:prstGeom>
          <a:solidFill>
            <a:srgbClr val="FDFAF7"/>
          </a:solidFill>
        </p:spPr>
      </p:sp>
      <p:pic>
        <p:nvPicPr>
          <p:cNvPr id="4" name="Image 0" descr="preencoded.png"/>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4341733" y="1016079"/>
            <a:ext cx="6762155" cy="610910"/>
          </a:xfrm>
          <a:prstGeom prst="rect">
            <a:avLst/>
          </a:prstGeom>
          <a:noFill/>
        </p:spPr>
        <p:txBody>
          <a:bodyPr wrap="none" rtlCol="0" anchor="t"/>
          <a:lstStyle/>
          <a:p>
            <a:pPr marL="0" indent="0">
              <a:lnSpc>
                <a:spcPts val="4810"/>
              </a:lnSpc>
              <a:buNone/>
            </a:pPr>
            <a:r>
              <a:rPr lang="en-US" sz="3850" b="1" kern="0" spc="-115" dirty="0">
                <a:solidFill>
                  <a:srgbClr val="591CE6"/>
                </a:solidFill>
                <a:latin typeface="p22-mackinac-pro" pitchFamily="34" charset="0"/>
                <a:ea typeface="p22-mackinac-pro" pitchFamily="34" charset="-122"/>
                <a:cs typeface="p22-mackinac-pro" pitchFamily="34" charset="-120"/>
              </a:rPr>
              <a:t>Marks Tracking and Reporting</a:t>
            </a:r>
            <a:endParaRPr lang="en-US" sz="3850" dirty="0"/>
          </a:p>
        </p:txBody>
      </p:sp>
      <p:sp>
        <p:nvSpPr>
          <p:cNvPr id="6" name="Shape 3"/>
          <p:cNvSpPr/>
          <p:nvPr/>
        </p:nvSpPr>
        <p:spPr>
          <a:xfrm>
            <a:off x="4341733" y="1920121"/>
            <a:ext cx="4704636" cy="3330893"/>
          </a:xfrm>
          <a:prstGeom prst="roundRect">
            <a:avLst>
              <a:gd name="adj" fmla="val 2641"/>
            </a:avLst>
          </a:prstGeom>
          <a:solidFill>
            <a:srgbClr val="E0D7F4"/>
          </a:solidFill>
          <a:ln w="7620">
            <a:solidFill>
              <a:srgbClr val="C6BDDA"/>
            </a:solidFill>
            <a:prstDash val="solid"/>
          </a:ln>
        </p:spPr>
      </p:sp>
      <p:sp>
        <p:nvSpPr>
          <p:cNvPr id="7" name="Text 4"/>
          <p:cNvSpPr/>
          <p:nvPr/>
        </p:nvSpPr>
        <p:spPr>
          <a:xfrm>
            <a:off x="4544735" y="2123122"/>
            <a:ext cx="2443520" cy="305395"/>
          </a:xfrm>
          <a:prstGeom prst="rect">
            <a:avLst/>
          </a:prstGeom>
          <a:noFill/>
        </p:spPr>
        <p:txBody>
          <a:bodyPr wrap="none" rtlCol="0" anchor="t"/>
          <a:lstStyle/>
          <a:p>
            <a:pPr marL="0" indent="0">
              <a:lnSpc>
                <a:spcPts val="2405"/>
              </a:lnSpc>
              <a:buNone/>
            </a:pPr>
            <a:r>
              <a:rPr lang="en-US" sz="1925" b="1" kern="0" spc="-58" dirty="0">
                <a:solidFill>
                  <a:srgbClr val="272525"/>
                </a:solidFill>
                <a:latin typeface="Bahnschrift" panose="020B0502040204020203" charset="0"/>
                <a:ea typeface="p22-mackinac-pro" pitchFamily="34" charset="-122"/>
                <a:cs typeface="Bahnschrift" panose="020B0502040204020203" charset="0"/>
              </a:rPr>
              <a:t>Marks Dataframe</a:t>
            </a:r>
            <a:endParaRPr lang="en-US" sz="1925" b="1" kern="0" spc="-58" dirty="0">
              <a:solidFill>
                <a:srgbClr val="272525"/>
              </a:solidFill>
              <a:latin typeface="Bahnschrift" panose="020B0502040204020203" charset="0"/>
              <a:ea typeface="p22-mackinac-pro" pitchFamily="34" charset="-122"/>
              <a:cs typeface="Bahnschrift" panose="020B0502040204020203" charset="0"/>
            </a:endParaRPr>
          </a:p>
        </p:txBody>
      </p:sp>
      <p:sp>
        <p:nvSpPr>
          <p:cNvPr id="8" name="Text 5"/>
          <p:cNvSpPr/>
          <p:nvPr/>
        </p:nvSpPr>
        <p:spPr>
          <a:xfrm>
            <a:off x="4544735" y="2545794"/>
            <a:ext cx="4298633" cy="2189440"/>
          </a:xfrm>
          <a:prstGeom prst="rect">
            <a:avLst/>
          </a:prstGeom>
          <a:noFill/>
        </p:spPr>
        <p:txBody>
          <a:bodyPr wrap="square" rtlCol="0" anchor="t"/>
          <a:lstStyle/>
          <a:p>
            <a:pPr marL="0" indent="0">
              <a:lnSpc>
                <a:spcPts val="2465"/>
              </a:lnSpc>
              <a:buNone/>
            </a:pPr>
            <a:r>
              <a:rPr lang="en-US" sz="1540" dirty="0">
                <a:solidFill>
                  <a:srgbClr val="272525"/>
                </a:solidFill>
                <a:latin typeface="Bahnschrift" panose="020B0502040204020203" charset="0"/>
                <a:ea typeface="Eudoxus Sans" pitchFamily="34" charset="-122"/>
                <a:cs typeface="Bahnschrift" panose="020B0502040204020203" charset="0"/>
              </a:rPr>
              <a:t>The system will maintain a comprehensive Marks Dataframe, which will store the student's performance across the multiple-choice questions, descriptive questions, and the coding question. This centralized data structure will enable efficient tracking and reporting of the student's overall scores.</a:t>
            </a:r>
            <a:endParaRPr lang="en-US" sz="1540" dirty="0">
              <a:solidFill>
                <a:srgbClr val="272525"/>
              </a:solidFill>
              <a:latin typeface="Bahnschrift" panose="020B0502040204020203" charset="0"/>
              <a:ea typeface="Eudoxus Sans" pitchFamily="34" charset="-122"/>
              <a:cs typeface="Bahnschrift" panose="020B0502040204020203" charset="0"/>
            </a:endParaRPr>
          </a:p>
        </p:txBody>
      </p:sp>
      <p:sp>
        <p:nvSpPr>
          <p:cNvPr id="9" name="Shape 6"/>
          <p:cNvSpPr/>
          <p:nvPr/>
        </p:nvSpPr>
        <p:spPr>
          <a:xfrm>
            <a:off x="9241750" y="1920121"/>
            <a:ext cx="4704636" cy="3330893"/>
          </a:xfrm>
          <a:prstGeom prst="roundRect">
            <a:avLst>
              <a:gd name="adj" fmla="val 2641"/>
            </a:avLst>
          </a:prstGeom>
          <a:solidFill>
            <a:srgbClr val="E0D7F4"/>
          </a:solidFill>
          <a:ln w="7620">
            <a:solidFill>
              <a:srgbClr val="C6BDDA"/>
            </a:solidFill>
            <a:prstDash val="solid"/>
          </a:ln>
        </p:spPr>
      </p:sp>
      <p:sp>
        <p:nvSpPr>
          <p:cNvPr id="10" name="Text 7"/>
          <p:cNvSpPr/>
          <p:nvPr/>
        </p:nvSpPr>
        <p:spPr>
          <a:xfrm>
            <a:off x="9444752" y="2123122"/>
            <a:ext cx="2443520" cy="305395"/>
          </a:xfrm>
          <a:prstGeom prst="rect">
            <a:avLst/>
          </a:prstGeom>
          <a:noFill/>
        </p:spPr>
        <p:txBody>
          <a:bodyPr wrap="none" rtlCol="0" anchor="t"/>
          <a:lstStyle/>
          <a:p>
            <a:pPr marL="0" indent="0">
              <a:lnSpc>
                <a:spcPts val="2405"/>
              </a:lnSpc>
              <a:buNone/>
            </a:pPr>
            <a:r>
              <a:rPr lang="en-US" sz="1925" b="1" kern="0" spc="-58" dirty="0">
                <a:solidFill>
                  <a:srgbClr val="272525"/>
                </a:solidFill>
                <a:latin typeface="Bahnschrift" panose="020B0502040204020203" charset="0"/>
                <a:ea typeface="p22-mackinac-pro" pitchFamily="34" charset="-122"/>
                <a:cs typeface="Bahnschrift" panose="020B0502040204020203" charset="0"/>
              </a:rPr>
              <a:t>Detailed Feedback</a:t>
            </a:r>
            <a:endParaRPr lang="en-US" sz="1925" b="1" kern="0" spc="-58" dirty="0">
              <a:solidFill>
                <a:srgbClr val="272525"/>
              </a:solidFill>
              <a:latin typeface="Bahnschrift" panose="020B0502040204020203" charset="0"/>
              <a:ea typeface="p22-mackinac-pro" pitchFamily="34" charset="-122"/>
              <a:cs typeface="Bahnschrift" panose="020B0502040204020203" charset="0"/>
            </a:endParaRPr>
          </a:p>
        </p:txBody>
      </p:sp>
      <p:sp>
        <p:nvSpPr>
          <p:cNvPr id="11" name="Text 8"/>
          <p:cNvSpPr/>
          <p:nvPr/>
        </p:nvSpPr>
        <p:spPr>
          <a:xfrm>
            <a:off x="9444752" y="2545794"/>
            <a:ext cx="4298633" cy="2502218"/>
          </a:xfrm>
          <a:prstGeom prst="rect">
            <a:avLst/>
          </a:prstGeom>
          <a:noFill/>
        </p:spPr>
        <p:txBody>
          <a:bodyPr wrap="square" rtlCol="0" anchor="t"/>
          <a:lstStyle/>
          <a:p>
            <a:pPr marL="0" indent="0">
              <a:lnSpc>
                <a:spcPts val="2465"/>
              </a:lnSpc>
              <a:buNone/>
            </a:pPr>
            <a:r>
              <a:rPr lang="en-US" sz="1540" dirty="0">
                <a:solidFill>
                  <a:srgbClr val="272525"/>
                </a:solidFill>
                <a:latin typeface="Bahnschrift" panose="020B0502040204020203" charset="0"/>
                <a:ea typeface="Eudoxus Sans" pitchFamily="34" charset="-122"/>
                <a:cs typeface="Bahnschrift" panose="020B0502040204020203" charset="0"/>
              </a:rPr>
              <a:t>For the coding question, the system will provide detailed feedback, including the reasons for any deductions in marks, a review of the student's code, and a comparison of the student's output with the expected output. This feedback aims to support the student's learning and help them improve their coding skills.</a:t>
            </a:r>
            <a:endParaRPr lang="en-US" sz="1540" dirty="0">
              <a:solidFill>
                <a:srgbClr val="272525"/>
              </a:solidFill>
              <a:latin typeface="Bahnschrift" panose="020B0502040204020203" charset="0"/>
              <a:ea typeface="Eudoxus Sans" pitchFamily="34" charset="-122"/>
              <a:cs typeface="Bahnschrift" panose="020B0502040204020203" charset="0"/>
            </a:endParaRPr>
          </a:p>
        </p:txBody>
      </p:sp>
      <p:sp>
        <p:nvSpPr>
          <p:cNvPr id="12" name="Shape 9"/>
          <p:cNvSpPr/>
          <p:nvPr/>
        </p:nvSpPr>
        <p:spPr>
          <a:xfrm>
            <a:off x="4341733" y="5446395"/>
            <a:ext cx="9604534" cy="1767007"/>
          </a:xfrm>
          <a:prstGeom prst="roundRect">
            <a:avLst>
              <a:gd name="adj" fmla="val 4978"/>
            </a:avLst>
          </a:prstGeom>
          <a:solidFill>
            <a:srgbClr val="E0D7F4"/>
          </a:solidFill>
          <a:ln w="7620">
            <a:solidFill>
              <a:srgbClr val="C6BDDA"/>
            </a:solidFill>
            <a:prstDash val="solid"/>
          </a:ln>
        </p:spPr>
      </p:sp>
      <p:sp>
        <p:nvSpPr>
          <p:cNvPr id="13" name="Text 10"/>
          <p:cNvSpPr/>
          <p:nvPr/>
        </p:nvSpPr>
        <p:spPr>
          <a:xfrm>
            <a:off x="4544735" y="5649397"/>
            <a:ext cx="2496622" cy="305395"/>
          </a:xfrm>
          <a:prstGeom prst="rect">
            <a:avLst/>
          </a:prstGeom>
          <a:noFill/>
        </p:spPr>
        <p:txBody>
          <a:bodyPr wrap="none" rtlCol="0" anchor="t"/>
          <a:lstStyle/>
          <a:p>
            <a:pPr marL="0" indent="0">
              <a:lnSpc>
                <a:spcPts val="2405"/>
              </a:lnSpc>
              <a:buNone/>
            </a:pPr>
            <a:r>
              <a:rPr lang="en-US" sz="1925" b="1" kern="0" spc="-58" dirty="0">
                <a:solidFill>
                  <a:srgbClr val="272525"/>
                </a:solidFill>
                <a:latin typeface="Bahnschrift" panose="020B0502040204020203" charset="0"/>
                <a:ea typeface="p22-mackinac-pro" pitchFamily="34" charset="-122"/>
                <a:cs typeface="Bahnschrift" panose="020B0502040204020203" charset="0"/>
              </a:rPr>
              <a:t>Insights and Analytics</a:t>
            </a:r>
            <a:endParaRPr lang="en-US" sz="1925" b="1" kern="0" spc="-58" dirty="0">
              <a:solidFill>
                <a:srgbClr val="272525"/>
              </a:solidFill>
              <a:latin typeface="Bahnschrift" panose="020B0502040204020203" charset="0"/>
              <a:ea typeface="p22-mackinac-pro" pitchFamily="34" charset="-122"/>
              <a:cs typeface="Bahnschrift" panose="020B0502040204020203" charset="0"/>
            </a:endParaRPr>
          </a:p>
        </p:txBody>
      </p:sp>
      <p:sp>
        <p:nvSpPr>
          <p:cNvPr id="14" name="Text 11"/>
          <p:cNvSpPr/>
          <p:nvPr/>
        </p:nvSpPr>
        <p:spPr>
          <a:xfrm>
            <a:off x="4544735" y="6072068"/>
            <a:ext cx="9198531" cy="938332"/>
          </a:xfrm>
          <a:prstGeom prst="rect">
            <a:avLst/>
          </a:prstGeom>
          <a:noFill/>
        </p:spPr>
        <p:txBody>
          <a:bodyPr wrap="square" rtlCol="0" anchor="t"/>
          <a:lstStyle/>
          <a:p>
            <a:pPr marL="0" indent="0">
              <a:lnSpc>
                <a:spcPts val="2465"/>
              </a:lnSpc>
              <a:buNone/>
            </a:pPr>
            <a:r>
              <a:rPr lang="en-US" sz="1540" dirty="0">
                <a:solidFill>
                  <a:srgbClr val="272525"/>
                </a:solidFill>
                <a:latin typeface="Bahnschrift" panose="020B0502040204020203" charset="0"/>
                <a:ea typeface="Eudoxus Sans" pitchFamily="34" charset="-122"/>
                <a:cs typeface="Bahnschrift" panose="020B0502040204020203" charset="0"/>
              </a:rPr>
              <a:t>The Marks Dataframe, coupled with the detailed feedback, will enable faculty to generate comprehensive reports and analytics, providing valuable insights into student performance, areas for improvement, and the overall effectiveness of the automated grading system.</a:t>
            </a:r>
            <a:endParaRPr lang="en-US" sz="1540" dirty="0">
              <a:solidFill>
                <a:srgbClr val="272525"/>
              </a:solidFill>
              <a:latin typeface="Bahnschrift" panose="020B0502040204020203" charset="0"/>
              <a:ea typeface="Eudoxus Sans" pitchFamily="34" charset="-122"/>
              <a:cs typeface="Bahnschrift" panose="020B0502040204020203"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p:spPr>
      </p:sp>
      <p:sp>
        <p:nvSpPr>
          <p:cNvPr id="3" name="Shape 1"/>
          <p:cNvSpPr/>
          <p:nvPr/>
        </p:nvSpPr>
        <p:spPr>
          <a:xfrm>
            <a:off x="0" y="0"/>
            <a:ext cx="14630400" cy="8229600"/>
          </a:xfrm>
          <a:prstGeom prst="rect">
            <a:avLst/>
          </a:prstGeom>
          <a:solidFill>
            <a:srgbClr val="FDFAF7"/>
          </a:solidFill>
        </p:spPr>
      </p:sp>
      <p:sp>
        <p:nvSpPr>
          <p:cNvPr id="4" name="Text 2"/>
          <p:cNvSpPr/>
          <p:nvPr/>
        </p:nvSpPr>
        <p:spPr>
          <a:xfrm>
            <a:off x="864037" y="812602"/>
            <a:ext cx="9975533" cy="771525"/>
          </a:xfrm>
          <a:prstGeom prst="rect">
            <a:avLst/>
          </a:prstGeom>
          <a:noFill/>
        </p:spPr>
        <p:txBody>
          <a:bodyPr wrap="none" rtlCol="0" anchor="t"/>
          <a:lstStyle/>
          <a:p>
            <a:pPr marL="0" indent="0">
              <a:lnSpc>
                <a:spcPts val="6075"/>
              </a:lnSpc>
              <a:buNone/>
            </a:pPr>
            <a:r>
              <a:rPr lang="en-US" sz="4860" b="1" kern="0" spc="-146" dirty="0">
                <a:solidFill>
                  <a:srgbClr val="591CE6"/>
                </a:solidFill>
                <a:latin typeface="p22-mackinac-pro" pitchFamily="34" charset="0"/>
                <a:ea typeface="p22-mackinac-pro" pitchFamily="34" charset="-122"/>
                <a:cs typeface="p22-mackinac-pro" pitchFamily="34" charset="-120"/>
              </a:rPr>
              <a:t>Ensuring Reliability and Scalability</a:t>
            </a:r>
            <a:endParaRPr lang="en-US" sz="4860" dirty="0"/>
          </a:p>
        </p:txBody>
      </p:sp>
      <p:pic>
        <p:nvPicPr>
          <p:cNvPr id="5" name="Image 0" descr="preencoded.png"/>
          <p:cNvPicPr>
            <a:picLocks noChangeAspect="1"/>
          </p:cNvPicPr>
          <p:nvPr/>
        </p:nvPicPr>
        <p:blipFill>
          <a:blip r:embed="rId1"/>
          <a:stretch>
            <a:fillRect/>
          </a:stretch>
        </p:blipFill>
        <p:spPr>
          <a:xfrm>
            <a:off x="864037" y="2077879"/>
            <a:ext cx="617220" cy="617220"/>
          </a:xfrm>
          <a:prstGeom prst="rect">
            <a:avLst/>
          </a:prstGeom>
        </p:spPr>
      </p:pic>
      <p:sp>
        <p:nvSpPr>
          <p:cNvPr id="6" name="Text 3"/>
          <p:cNvSpPr/>
          <p:nvPr/>
        </p:nvSpPr>
        <p:spPr>
          <a:xfrm>
            <a:off x="864037" y="2941915"/>
            <a:ext cx="2947868" cy="385763"/>
          </a:xfrm>
          <a:prstGeom prst="rect">
            <a:avLst/>
          </a:prstGeom>
          <a:noFill/>
        </p:spPr>
        <p:txBody>
          <a:bodyPr wrap="none" rtlCol="0" anchor="t"/>
          <a:lstStyle/>
          <a:p>
            <a:pPr marL="0" indent="0" algn="l">
              <a:lnSpc>
                <a:spcPts val="3040"/>
              </a:lnSpc>
              <a:buNone/>
            </a:pPr>
            <a:r>
              <a:rPr lang="en-US" sz="2430" b="1" kern="0" spc="-73" dirty="0">
                <a:solidFill>
                  <a:srgbClr val="272525"/>
                </a:solidFill>
                <a:latin typeface="Bahnschrift" panose="020B0502040204020203" charset="0"/>
                <a:ea typeface="p22-mackinac-pro" pitchFamily="34" charset="-122"/>
                <a:cs typeface="Bahnschrift" panose="020B0502040204020203" charset="0"/>
              </a:rPr>
              <a:t>Machine Learning</a:t>
            </a:r>
            <a:endParaRPr lang="en-US" sz="2430" b="1" kern="0" spc="-73" dirty="0">
              <a:solidFill>
                <a:srgbClr val="272525"/>
              </a:solidFill>
              <a:latin typeface="Bahnschrift" panose="020B0502040204020203" charset="0"/>
              <a:ea typeface="p22-mackinac-pro" pitchFamily="34" charset="-122"/>
              <a:cs typeface="Bahnschrift" panose="020B0502040204020203" charset="0"/>
            </a:endParaRPr>
          </a:p>
        </p:txBody>
      </p:sp>
      <p:sp>
        <p:nvSpPr>
          <p:cNvPr id="7" name="Text 4"/>
          <p:cNvSpPr/>
          <p:nvPr/>
        </p:nvSpPr>
        <p:spPr>
          <a:xfrm>
            <a:off x="864037" y="3475792"/>
            <a:ext cx="2947868" cy="3555444"/>
          </a:xfrm>
          <a:prstGeom prst="rect">
            <a:avLst/>
          </a:prstGeom>
          <a:noFill/>
        </p:spPr>
        <p:txBody>
          <a:bodyPr wrap="square" rtlCol="0" anchor="t"/>
          <a:lstStyle/>
          <a:p>
            <a:pPr marL="0" indent="0" algn="l">
              <a:lnSpc>
                <a:spcPts val="3110"/>
              </a:lnSpc>
              <a:buNone/>
            </a:pPr>
            <a:r>
              <a:rPr lang="en-US" sz="1945" dirty="0">
                <a:solidFill>
                  <a:srgbClr val="272525"/>
                </a:solidFill>
                <a:latin typeface="Bahnschrift" panose="020B0502040204020203" charset="0"/>
                <a:ea typeface="Eudoxus Sans" pitchFamily="34" charset="-122"/>
                <a:cs typeface="Bahnschrift" panose="020B0502040204020203" charset="0"/>
              </a:rPr>
              <a:t>The automated grading system leverages advanced machine learning algorithms to ensure accurate and consistent evaluation of student responses across different question types.</a:t>
            </a:r>
            <a:endParaRPr lang="en-US" sz="1945" dirty="0">
              <a:solidFill>
                <a:srgbClr val="272525"/>
              </a:solidFill>
              <a:latin typeface="Bahnschrift" panose="020B0502040204020203" charset="0"/>
              <a:ea typeface="Eudoxus Sans" pitchFamily="34" charset="-122"/>
              <a:cs typeface="Bahnschrift" panose="020B0502040204020203" charset="0"/>
            </a:endParaRPr>
          </a:p>
        </p:txBody>
      </p:sp>
      <p:pic>
        <p:nvPicPr>
          <p:cNvPr id="8" name="Image 1" descr="preencoded.png"/>
          <p:cNvPicPr>
            <a:picLocks noChangeAspect="1"/>
          </p:cNvPicPr>
          <p:nvPr/>
        </p:nvPicPr>
        <p:blipFill>
          <a:blip r:embed="rId2"/>
          <a:stretch>
            <a:fillRect/>
          </a:stretch>
        </p:blipFill>
        <p:spPr>
          <a:xfrm>
            <a:off x="4182189" y="2077879"/>
            <a:ext cx="617220" cy="617220"/>
          </a:xfrm>
          <a:prstGeom prst="rect">
            <a:avLst/>
          </a:prstGeom>
        </p:spPr>
      </p:pic>
      <p:sp>
        <p:nvSpPr>
          <p:cNvPr id="9" name="Text 5"/>
          <p:cNvSpPr/>
          <p:nvPr/>
        </p:nvSpPr>
        <p:spPr>
          <a:xfrm>
            <a:off x="4182189" y="2941915"/>
            <a:ext cx="2947868" cy="385763"/>
          </a:xfrm>
          <a:prstGeom prst="rect">
            <a:avLst/>
          </a:prstGeom>
          <a:noFill/>
        </p:spPr>
        <p:txBody>
          <a:bodyPr wrap="none" rtlCol="0" anchor="t"/>
          <a:lstStyle/>
          <a:p>
            <a:pPr marL="0" indent="0" algn="l">
              <a:lnSpc>
                <a:spcPts val="3040"/>
              </a:lnSpc>
              <a:buNone/>
            </a:pPr>
            <a:r>
              <a:rPr lang="en-US" sz="2430" b="1" kern="0" spc="-73" dirty="0">
                <a:solidFill>
                  <a:srgbClr val="272525"/>
                </a:solidFill>
                <a:latin typeface="Bahnschrift" panose="020B0502040204020203" charset="0"/>
                <a:ea typeface="p22-mackinac-pro" pitchFamily="34" charset="-122"/>
                <a:cs typeface="Bahnschrift" panose="020B0502040204020203" charset="0"/>
              </a:rPr>
              <a:t>Data Security</a:t>
            </a:r>
            <a:endParaRPr lang="en-US" sz="2430" b="1" kern="0" spc="-73" dirty="0">
              <a:solidFill>
                <a:srgbClr val="272525"/>
              </a:solidFill>
              <a:latin typeface="Bahnschrift" panose="020B0502040204020203" charset="0"/>
              <a:ea typeface="p22-mackinac-pro" pitchFamily="34" charset="-122"/>
              <a:cs typeface="Bahnschrift" panose="020B0502040204020203" charset="0"/>
            </a:endParaRPr>
          </a:p>
        </p:txBody>
      </p:sp>
      <p:sp>
        <p:nvSpPr>
          <p:cNvPr id="10" name="Text 6"/>
          <p:cNvSpPr/>
          <p:nvPr/>
        </p:nvSpPr>
        <p:spPr>
          <a:xfrm>
            <a:off x="4182189" y="3475792"/>
            <a:ext cx="2947868" cy="3555444"/>
          </a:xfrm>
          <a:prstGeom prst="rect">
            <a:avLst/>
          </a:prstGeom>
          <a:noFill/>
        </p:spPr>
        <p:txBody>
          <a:bodyPr wrap="square" rtlCol="0" anchor="t"/>
          <a:lstStyle/>
          <a:p>
            <a:pPr marL="0" indent="0" algn="l">
              <a:lnSpc>
                <a:spcPts val="3110"/>
              </a:lnSpc>
              <a:buNone/>
            </a:pPr>
            <a:r>
              <a:rPr lang="en-US" sz="1945" dirty="0">
                <a:solidFill>
                  <a:srgbClr val="272525"/>
                </a:solidFill>
                <a:latin typeface="Bahnschrift" panose="020B0502040204020203" charset="0"/>
                <a:ea typeface="Eudoxus Sans" pitchFamily="34" charset="-122"/>
                <a:cs typeface="Bahnschrift" panose="020B0502040204020203" charset="0"/>
              </a:rPr>
              <a:t>Robust data security measures are implemented to protect the confidentiality and integrity of student submissions and assessment data, safeguarding sensitive information.</a:t>
            </a:r>
            <a:endParaRPr lang="en-US" sz="1945" dirty="0">
              <a:solidFill>
                <a:srgbClr val="272525"/>
              </a:solidFill>
              <a:latin typeface="Bahnschrift" panose="020B0502040204020203" charset="0"/>
              <a:ea typeface="Eudoxus Sans" pitchFamily="34" charset="-122"/>
              <a:cs typeface="Bahnschrift" panose="020B0502040204020203" charset="0"/>
            </a:endParaRPr>
          </a:p>
        </p:txBody>
      </p:sp>
      <p:pic>
        <p:nvPicPr>
          <p:cNvPr id="11" name="Image 2" descr="preencoded.png"/>
          <p:cNvPicPr>
            <a:picLocks noChangeAspect="1"/>
          </p:cNvPicPr>
          <p:nvPr/>
        </p:nvPicPr>
        <p:blipFill>
          <a:blip r:embed="rId3"/>
          <a:stretch>
            <a:fillRect/>
          </a:stretch>
        </p:blipFill>
        <p:spPr>
          <a:xfrm>
            <a:off x="7500342" y="2077879"/>
            <a:ext cx="617220" cy="617220"/>
          </a:xfrm>
          <a:prstGeom prst="rect">
            <a:avLst/>
          </a:prstGeom>
        </p:spPr>
      </p:pic>
      <p:sp>
        <p:nvSpPr>
          <p:cNvPr id="12" name="Text 7"/>
          <p:cNvSpPr/>
          <p:nvPr/>
        </p:nvSpPr>
        <p:spPr>
          <a:xfrm>
            <a:off x="7500342" y="2941915"/>
            <a:ext cx="2947868" cy="385763"/>
          </a:xfrm>
          <a:prstGeom prst="rect">
            <a:avLst/>
          </a:prstGeom>
          <a:noFill/>
        </p:spPr>
        <p:txBody>
          <a:bodyPr wrap="none" rtlCol="0" anchor="t"/>
          <a:lstStyle/>
          <a:p>
            <a:pPr marL="0" indent="0" algn="l">
              <a:lnSpc>
                <a:spcPts val="3040"/>
              </a:lnSpc>
              <a:buNone/>
            </a:pPr>
            <a:r>
              <a:rPr lang="en-US" sz="2430" b="1" kern="0" spc="-73" dirty="0">
                <a:solidFill>
                  <a:srgbClr val="272525"/>
                </a:solidFill>
                <a:latin typeface="Bahnschrift" panose="020B0502040204020203" charset="0"/>
                <a:ea typeface="p22-mackinac-pro" pitchFamily="34" charset="-122"/>
                <a:cs typeface="Bahnschrift" panose="020B0502040204020203" charset="0"/>
              </a:rPr>
              <a:t>Scalability</a:t>
            </a:r>
            <a:endParaRPr lang="en-US" sz="2430" b="1" kern="0" spc="-73" dirty="0">
              <a:solidFill>
                <a:srgbClr val="272525"/>
              </a:solidFill>
              <a:latin typeface="Bahnschrift" panose="020B0502040204020203" charset="0"/>
              <a:ea typeface="p22-mackinac-pro" pitchFamily="34" charset="-122"/>
              <a:cs typeface="Bahnschrift" panose="020B0502040204020203" charset="0"/>
            </a:endParaRPr>
          </a:p>
        </p:txBody>
      </p:sp>
      <p:sp>
        <p:nvSpPr>
          <p:cNvPr id="13" name="Text 8"/>
          <p:cNvSpPr/>
          <p:nvPr/>
        </p:nvSpPr>
        <p:spPr>
          <a:xfrm>
            <a:off x="7500342" y="3475792"/>
            <a:ext cx="2947868" cy="3160395"/>
          </a:xfrm>
          <a:prstGeom prst="rect">
            <a:avLst/>
          </a:prstGeom>
          <a:noFill/>
        </p:spPr>
        <p:txBody>
          <a:bodyPr wrap="square" rtlCol="0" anchor="t"/>
          <a:lstStyle/>
          <a:p>
            <a:pPr marL="0" indent="0" algn="l">
              <a:lnSpc>
                <a:spcPts val="3110"/>
              </a:lnSpc>
              <a:buNone/>
            </a:pPr>
            <a:r>
              <a:rPr lang="en-US" sz="1945" dirty="0">
                <a:solidFill>
                  <a:srgbClr val="272525"/>
                </a:solidFill>
                <a:latin typeface="Bahnschrift" panose="020B0502040204020203" charset="0"/>
                <a:ea typeface="Eudoxus Sans" pitchFamily="34" charset="-122"/>
                <a:cs typeface="Bahnschrift" panose="020B0502040204020203" charset="0"/>
              </a:rPr>
              <a:t>The system is designed to handle increasing student volumes and cater to the growing needs of educational institutions, ensuring seamless scalability and performance.</a:t>
            </a:r>
            <a:endParaRPr lang="en-US" sz="1945" dirty="0">
              <a:solidFill>
                <a:srgbClr val="272525"/>
              </a:solidFill>
              <a:latin typeface="Bahnschrift" panose="020B0502040204020203" charset="0"/>
              <a:ea typeface="Eudoxus Sans" pitchFamily="34" charset="-122"/>
              <a:cs typeface="Bahnschrift" panose="020B0502040204020203" charset="0"/>
            </a:endParaRPr>
          </a:p>
        </p:txBody>
      </p:sp>
      <p:pic>
        <p:nvPicPr>
          <p:cNvPr id="14" name="Image 3" descr="preencoded.png"/>
          <p:cNvPicPr>
            <a:picLocks noChangeAspect="1"/>
          </p:cNvPicPr>
          <p:nvPr/>
        </p:nvPicPr>
        <p:blipFill>
          <a:blip r:embed="rId4"/>
          <a:stretch>
            <a:fillRect/>
          </a:stretch>
        </p:blipFill>
        <p:spPr>
          <a:xfrm>
            <a:off x="10818495" y="2077879"/>
            <a:ext cx="617220" cy="617220"/>
          </a:xfrm>
          <a:prstGeom prst="rect">
            <a:avLst/>
          </a:prstGeom>
        </p:spPr>
      </p:pic>
      <p:sp>
        <p:nvSpPr>
          <p:cNvPr id="15" name="Text 9"/>
          <p:cNvSpPr/>
          <p:nvPr/>
        </p:nvSpPr>
        <p:spPr>
          <a:xfrm>
            <a:off x="10818495" y="2941915"/>
            <a:ext cx="2947868" cy="771525"/>
          </a:xfrm>
          <a:prstGeom prst="rect">
            <a:avLst/>
          </a:prstGeom>
          <a:noFill/>
        </p:spPr>
        <p:txBody>
          <a:bodyPr wrap="square" rtlCol="0" anchor="t"/>
          <a:lstStyle/>
          <a:p>
            <a:pPr marL="0" indent="0" algn="l">
              <a:lnSpc>
                <a:spcPts val="3040"/>
              </a:lnSpc>
              <a:buNone/>
            </a:pPr>
            <a:r>
              <a:rPr lang="en-US" sz="2430" b="1" kern="0" spc="-73" dirty="0">
                <a:solidFill>
                  <a:srgbClr val="272525"/>
                </a:solidFill>
                <a:latin typeface="Bahnschrift" panose="020B0502040204020203" charset="0"/>
                <a:ea typeface="p22-mackinac-pro" pitchFamily="34" charset="-122"/>
                <a:cs typeface="Bahnschrift" panose="020B0502040204020203" charset="0"/>
              </a:rPr>
              <a:t>Continuous Improvement</a:t>
            </a:r>
            <a:endParaRPr lang="en-US" sz="2430" b="1" kern="0" spc="-73" dirty="0">
              <a:solidFill>
                <a:srgbClr val="272525"/>
              </a:solidFill>
              <a:latin typeface="Bahnschrift" panose="020B0502040204020203" charset="0"/>
              <a:ea typeface="p22-mackinac-pro" pitchFamily="34" charset="-122"/>
              <a:cs typeface="Bahnschrift" panose="020B0502040204020203" charset="0"/>
            </a:endParaRPr>
          </a:p>
        </p:txBody>
      </p:sp>
      <p:sp>
        <p:nvSpPr>
          <p:cNvPr id="16" name="Text 10"/>
          <p:cNvSpPr/>
          <p:nvPr/>
        </p:nvSpPr>
        <p:spPr>
          <a:xfrm>
            <a:off x="10818495" y="3861554"/>
            <a:ext cx="2947868" cy="3555444"/>
          </a:xfrm>
          <a:prstGeom prst="rect">
            <a:avLst/>
          </a:prstGeom>
          <a:noFill/>
        </p:spPr>
        <p:txBody>
          <a:bodyPr wrap="square" rtlCol="0" anchor="t"/>
          <a:lstStyle/>
          <a:p>
            <a:pPr marL="0" indent="0" algn="l">
              <a:lnSpc>
                <a:spcPts val="3110"/>
              </a:lnSpc>
              <a:buNone/>
            </a:pPr>
            <a:r>
              <a:rPr lang="en-US" sz="1945" dirty="0">
                <a:solidFill>
                  <a:srgbClr val="272525"/>
                </a:solidFill>
                <a:latin typeface="Bahnschrift" panose="020B0502040204020203" charset="0"/>
                <a:ea typeface="Eudoxus Sans" pitchFamily="34" charset="-122"/>
                <a:cs typeface="Bahnschrift" panose="020B0502040204020203" charset="0"/>
              </a:rPr>
              <a:t>The automated grading system is built with a focus on continuous improvement, regularly incorporating feedback and updates to enhance the user experience and the accuracy of the assessment process.</a:t>
            </a:r>
            <a:endParaRPr lang="en-US" sz="1945" dirty="0">
              <a:solidFill>
                <a:srgbClr val="272525"/>
              </a:solidFill>
              <a:latin typeface="Bahnschrift" panose="020B0502040204020203" charset="0"/>
              <a:ea typeface="Eudoxus Sans" pitchFamily="34" charset="-122"/>
              <a:cs typeface="Bahnschrift" panose="020B0502040204020203"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6055</Words>
  <Application>WPS Presentation</Application>
  <PresentationFormat>On-screen Show (16:9)</PresentationFormat>
  <Paragraphs>122</Paragraphs>
  <Slides>8</Slides>
  <Notes>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8</vt:i4>
      </vt:variant>
    </vt:vector>
  </HeadingPairs>
  <TitlesOfParts>
    <vt:vector size="22" baseType="lpstr">
      <vt:lpstr>Arial</vt:lpstr>
      <vt:lpstr>SimSun</vt:lpstr>
      <vt:lpstr>Wingdings</vt:lpstr>
      <vt:lpstr>p22-mackinac-pro</vt:lpstr>
      <vt:lpstr>Segoe Print</vt:lpstr>
      <vt:lpstr>p22-mackinac-pro</vt:lpstr>
      <vt:lpstr>p22-mackinac-pro</vt:lpstr>
      <vt:lpstr>Bahnschrift</vt:lpstr>
      <vt:lpstr>Eudoxus Sans</vt:lpstr>
      <vt:lpstr>Calibri</vt:lpstr>
      <vt:lpstr>Microsoft YaHei</vt:lpstr>
      <vt:lpstr>Arial Unicode MS</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nikhi</cp:lastModifiedBy>
  <cp:revision>4</cp:revision>
  <dcterms:created xsi:type="dcterms:W3CDTF">2024-06-27T17:48:00Z</dcterms:created>
  <dcterms:modified xsi:type="dcterms:W3CDTF">2024-07-03T15:53:07Z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E141F18A776D40B480860B18A78FDE81_12</vt:lpwstr>
  </property>
  <property fmtid="{D5CDD505-2E9C-101B-9397-08002B2CF9AE}" pid="3" name="KSOProductBuildVer">
    <vt:lpwstr>1033-12.2.0.17119</vt:lpwstr>
  </property>
</Properties>
</file>