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Medium" charset="1" panose="00000600000000000000"/>
      <p:regular r:id="rId19"/>
    </p:embeddedFont>
    <p:embeddedFont>
      <p:font typeface="Poppins" charset="1" panose="00000500000000000000"/>
      <p:regular r:id="rId20"/>
    </p:embeddedFont>
    <p:embeddedFont>
      <p:font typeface="Inter Extra-Light" charset="1" panose="02000503000000020004"/>
      <p:regular r:id="rId21"/>
    </p:embeddedFont>
    <p:embeddedFont>
      <p:font typeface="Poppins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6569683"/>
            <a:ext cx="18288000" cy="0"/>
          </a:xfrm>
          <a:prstGeom prst="line">
            <a:avLst/>
          </a:prstGeom>
          <a:ln cap="rnd" w="9525">
            <a:solidFill>
              <a:srgbClr val="F4F4F4"/>
            </a:solidFill>
            <a:prstDash val="solid"/>
            <a:headEnd type="none" len="sm" w="sm"/>
            <a:tailEnd type="none" len="sm" w="sm"/>
          </a:ln>
        </p:spPr>
      </p:sp>
      <p:sp>
        <p:nvSpPr>
          <p:cNvPr name="TextBox 3" id="3"/>
          <p:cNvSpPr txBox="true"/>
          <p:nvPr/>
        </p:nvSpPr>
        <p:spPr>
          <a:xfrm rot="0">
            <a:off x="157260" y="2727054"/>
            <a:ext cx="17973480" cy="4956717"/>
          </a:xfrm>
          <a:prstGeom prst="rect">
            <a:avLst/>
          </a:prstGeom>
        </p:spPr>
        <p:txBody>
          <a:bodyPr anchor="t" rtlCol="false" tIns="0" lIns="0" bIns="0" rIns="0">
            <a:spAutoFit/>
          </a:bodyPr>
          <a:lstStyle/>
          <a:p>
            <a:pPr algn="ctr">
              <a:lnSpc>
                <a:spcPts val="8376"/>
              </a:lnSpc>
            </a:pPr>
            <a:r>
              <a:rPr lang="en-US" b="true" sz="8817" spc="-370">
                <a:solidFill>
                  <a:srgbClr val="F4F4F4"/>
                </a:solidFill>
                <a:latin typeface="Poppins Medium"/>
                <a:ea typeface="Poppins Medium"/>
                <a:cs typeface="Poppins Medium"/>
                <a:sym typeface="Poppins Medium"/>
              </a:rPr>
              <a:t>Sales Performance Analysis of Walmart Stores Using Advanced MySQL Techniques</a:t>
            </a:r>
          </a:p>
          <a:p>
            <a:pPr algn="ctr">
              <a:lnSpc>
                <a:spcPts val="12365"/>
              </a:lnSpc>
            </a:pPr>
          </a:p>
        </p:txBody>
      </p:sp>
      <p:sp>
        <p:nvSpPr>
          <p:cNvPr name="TextBox 4" id="4"/>
          <p:cNvSpPr txBox="true"/>
          <p:nvPr/>
        </p:nvSpPr>
        <p:spPr>
          <a:xfrm rot="0">
            <a:off x="14972054" y="9620036"/>
            <a:ext cx="3158685" cy="551906"/>
          </a:xfrm>
          <a:prstGeom prst="rect">
            <a:avLst/>
          </a:prstGeom>
        </p:spPr>
        <p:txBody>
          <a:bodyPr anchor="t" rtlCol="false" tIns="0" lIns="0" bIns="0" rIns="0">
            <a:spAutoFit/>
          </a:bodyPr>
          <a:lstStyle/>
          <a:p>
            <a:pPr algn="ctr">
              <a:lnSpc>
                <a:spcPts val="4230"/>
              </a:lnSpc>
              <a:spcBef>
                <a:spcPct val="0"/>
              </a:spcBef>
            </a:pPr>
            <a:r>
              <a:rPr lang="en-US" sz="3021" spc="-126">
                <a:solidFill>
                  <a:srgbClr val="F4F4F4"/>
                </a:solidFill>
                <a:latin typeface="Poppins"/>
                <a:ea typeface="Poppins"/>
                <a:cs typeface="Poppins"/>
                <a:sym typeface="Poppins"/>
              </a:rPr>
              <a:t>NIKHIL S KUMAR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4839228" y="3421893"/>
            <a:ext cx="9104014" cy="6441090"/>
          </a:xfrm>
          <a:custGeom>
            <a:avLst/>
            <a:gdLst/>
            <a:ahLst/>
            <a:cxnLst/>
            <a:rect r="r" b="b" t="t" l="l"/>
            <a:pathLst>
              <a:path h="6441090" w="9104014">
                <a:moveTo>
                  <a:pt x="0" y="0"/>
                </a:moveTo>
                <a:lnTo>
                  <a:pt x="9104014" y="0"/>
                </a:lnTo>
                <a:lnTo>
                  <a:pt x="9104014" y="6441090"/>
                </a:lnTo>
                <a:lnTo>
                  <a:pt x="0" y="6441090"/>
                </a:lnTo>
                <a:lnTo>
                  <a:pt x="0" y="0"/>
                </a:lnTo>
                <a:close/>
              </a:path>
            </a:pathLst>
          </a:custGeom>
          <a:blipFill>
            <a:blip r:embed="rId2"/>
            <a:stretch>
              <a:fillRect l="0" t="0" r="0" b="0"/>
            </a:stretch>
          </a:blipFill>
        </p:spPr>
      </p:sp>
      <p:sp>
        <p:nvSpPr>
          <p:cNvPr name="TextBox 4" id="4"/>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8 : Identifying Repeat Customers</a:t>
            </a:r>
          </a:p>
        </p:txBody>
      </p:sp>
      <p:sp>
        <p:nvSpPr>
          <p:cNvPr name="TextBox 5" id="5"/>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needs to identify customers who made repeat purchases within a specific time frame (within 30 days).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3635837" y="3421893"/>
            <a:ext cx="11301259" cy="6258072"/>
          </a:xfrm>
          <a:custGeom>
            <a:avLst/>
            <a:gdLst/>
            <a:ahLst/>
            <a:cxnLst/>
            <a:rect r="r" b="b" t="t" l="l"/>
            <a:pathLst>
              <a:path h="6258072" w="11301259">
                <a:moveTo>
                  <a:pt x="0" y="0"/>
                </a:moveTo>
                <a:lnTo>
                  <a:pt x="11301259" y="0"/>
                </a:lnTo>
                <a:lnTo>
                  <a:pt x="11301259" y="6258072"/>
                </a:lnTo>
                <a:lnTo>
                  <a:pt x="0" y="6258072"/>
                </a:lnTo>
                <a:lnTo>
                  <a:pt x="0" y="0"/>
                </a:lnTo>
                <a:close/>
              </a:path>
            </a:pathLst>
          </a:custGeom>
          <a:blipFill>
            <a:blip r:embed="rId2"/>
            <a:stretch>
              <a:fillRect l="0" t="0" r="0" b="0"/>
            </a:stretch>
          </a:blipFill>
        </p:spPr>
      </p:sp>
      <p:sp>
        <p:nvSpPr>
          <p:cNvPr name="TextBox 4" id="4"/>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9 : Finding Top 5 Customers by Sales Volume</a:t>
            </a:r>
          </a:p>
        </p:txBody>
      </p:sp>
      <p:sp>
        <p:nvSpPr>
          <p:cNvPr name="TextBox 5" id="5"/>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reward its top 5 customers who have generated the most sales Revenue.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1149772" y="3537680"/>
            <a:ext cx="6021705" cy="5720620"/>
          </a:xfrm>
          <a:custGeom>
            <a:avLst/>
            <a:gdLst/>
            <a:ahLst/>
            <a:cxnLst/>
            <a:rect r="r" b="b" t="t" l="l"/>
            <a:pathLst>
              <a:path h="5720620" w="6021705">
                <a:moveTo>
                  <a:pt x="0" y="0"/>
                </a:moveTo>
                <a:lnTo>
                  <a:pt x="6021705" y="0"/>
                </a:lnTo>
                <a:lnTo>
                  <a:pt x="6021705" y="5720620"/>
                </a:lnTo>
                <a:lnTo>
                  <a:pt x="0" y="5720620"/>
                </a:lnTo>
                <a:lnTo>
                  <a:pt x="0" y="0"/>
                </a:lnTo>
                <a:close/>
              </a:path>
            </a:pathLst>
          </a:custGeom>
          <a:blipFill>
            <a:blip r:embed="rId2"/>
            <a:stretch>
              <a:fillRect l="0" t="0" r="-100000" b="0"/>
            </a:stretch>
          </a:blipFill>
        </p:spPr>
      </p:sp>
      <p:sp>
        <p:nvSpPr>
          <p:cNvPr name="Freeform 4" id="4"/>
          <p:cNvSpPr/>
          <p:nvPr/>
        </p:nvSpPr>
        <p:spPr>
          <a:xfrm flipH="false" flipV="false" rot="0">
            <a:off x="8034920" y="3537680"/>
            <a:ext cx="9379643" cy="5720620"/>
          </a:xfrm>
          <a:custGeom>
            <a:avLst/>
            <a:gdLst/>
            <a:ahLst/>
            <a:cxnLst/>
            <a:rect r="r" b="b" t="t" l="l"/>
            <a:pathLst>
              <a:path h="5720620" w="9379643">
                <a:moveTo>
                  <a:pt x="0" y="0"/>
                </a:moveTo>
                <a:lnTo>
                  <a:pt x="9379643" y="0"/>
                </a:lnTo>
                <a:lnTo>
                  <a:pt x="9379643" y="5720620"/>
                </a:lnTo>
                <a:lnTo>
                  <a:pt x="0" y="5720620"/>
                </a:lnTo>
                <a:lnTo>
                  <a:pt x="0" y="0"/>
                </a:lnTo>
                <a:close/>
              </a:path>
            </a:pathLst>
          </a:custGeom>
          <a:blipFill>
            <a:blip r:embed="rId3"/>
            <a:stretch>
              <a:fillRect l="-734" t="0" r="-734" b="0"/>
            </a:stretch>
          </a:blipFill>
        </p:spPr>
      </p:sp>
      <p:sp>
        <p:nvSpPr>
          <p:cNvPr name="TextBox 5" id="5"/>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10 : Analyzing Sales Trends by Day of the Week</a:t>
            </a:r>
          </a:p>
        </p:txBody>
      </p:sp>
      <p:sp>
        <p:nvSpPr>
          <p:cNvPr name="TextBox 6" id="6"/>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analyse the sales patterns to determine which day of the week</a:t>
            </a:r>
          </a:p>
          <a:p>
            <a:pPr algn="l">
              <a:lnSpc>
                <a:spcPts val="4759"/>
              </a:lnSpc>
            </a:pPr>
            <a:r>
              <a:rPr lang="en-US" sz="3399">
                <a:solidFill>
                  <a:srgbClr val="FFFFFF"/>
                </a:solidFill>
                <a:latin typeface="Poppins"/>
                <a:ea typeface="Poppins"/>
                <a:cs typeface="Poppins"/>
                <a:sym typeface="Poppins"/>
              </a:rPr>
              <a:t>brings the highest sales.</a:t>
            </a:r>
          </a:p>
        </p:txBody>
      </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266748" y="153035"/>
            <a:ext cx="10471641" cy="875665"/>
          </a:xfrm>
          <a:prstGeom prst="rect">
            <a:avLst/>
          </a:prstGeom>
        </p:spPr>
        <p:txBody>
          <a:bodyPr anchor="t" rtlCol="false" tIns="0" lIns="0" bIns="0" rIns="0">
            <a:spAutoFit/>
          </a:bodyPr>
          <a:lstStyle/>
          <a:p>
            <a:pPr algn="ctr">
              <a:lnSpc>
                <a:spcPts val="6859"/>
              </a:lnSpc>
            </a:pPr>
            <a:r>
              <a:rPr lang="en-US" sz="4899" b="true">
                <a:solidFill>
                  <a:srgbClr val="FFFFFF"/>
                </a:solidFill>
                <a:latin typeface="Poppins Bold"/>
                <a:ea typeface="Poppins Bold"/>
                <a:cs typeface="Poppins Bold"/>
                <a:sym typeface="Poppins Bold"/>
              </a:rPr>
              <a:t>Conclusion &amp; Acknowledgment</a:t>
            </a:r>
          </a:p>
        </p:txBody>
      </p:sp>
      <p:sp>
        <p:nvSpPr>
          <p:cNvPr name="AutoShape 3" id="3"/>
          <p:cNvSpPr/>
          <p:nvPr/>
        </p:nvSpPr>
        <p:spPr>
          <a:xfrm flipV="true">
            <a:off x="0" y="1516980"/>
            <a:ext cx="18288000" cy="0"/>
          </a:xfrm>
          <a:prstGeom prst="line">
            <a:avLst/>
          </a:prstGeom>
          <a:ln cap="rnd" w="9525">
            <a:solidFill>
              <a:srgbClr val="F4F4F4"/>
            </a:solidFill>
            <a:prstDash val="solid"/>
            <a:headEnd type="none" len="sm" w="sm"/>
            <a:tailEnd type="none" len="sm" w="sm"/>
          </a:ln>
        </p:spPr>
      </p:sp>
      <p:sp>
        <p:nvSpPr>
          <p:cNvPr name="TextBox 4" id="4"/>
          <p:cNvSpPr txBox="true"/>
          <p:nvPr/>
        </p:nvSpPr>
        <p:spPr>
          <a:xfrm rot="0">
            <a:off x="1028700" y="1807492"/>
            <a:ext cx="15314164" cy="7819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Poppins"/>
                <a:ea typeface="Poppins"/>
                <a:cs typeface="Poppins"/>
                <a:sym typeface="Poppins"/>
              </a:rPr>
              <a:t>This project provided a comprehensive analysis of Walmart’s transactional data using advanced SQL techniques.</a:t>
            </a:r>
          </a:p>
          <a:p>
            <a:pPr algn="l">
              <a:lnSpc>
                <a:spcPts val="4759"/>
              </a:lnSpc>
            </a:pPr>
          </a:p>
          <a:p>
            <a:pPr algn="l" marL="734059" indent="-367030" lvl="1">
              <a:lnSpc>
                <a:spcPts val="4759"/>
              </a:lnSpc>
              <a:buFont typeface="Arial"/>
              <a:buChar char="•"/>
            </a:pPr>
            <a:r>
              <a:rPr lang="en-US" sz="3399">
                <a:solidFill>
                  <a:srgbClr val="FFFFFF"/>
                </a:solidFill>
                <a:latin typeface="Poppins"/>
                <a:ea typeface="Poppins"/>
                <a:cs typeface="Poppins"/>
                <a:sym typeface="Poppins"/>
              </a:rPr>
              <a:t>We explored key business questions related to sales growth, customer behaviour, profitability, and operational insights.</a:t>
            </a:r>
          </a:p>
          <a:p>
            <a:pPr algn="l">
              <a:lnSpc>
                <a:spcPts val="4759"/>
              </a:lnSpc>
            </a:pPr>
          </a:p>
          <a:p>
            <a:pPr algn="l" marL="734059" indent="-367030" lvl="1">
              <a:lnSpc>
                <a:spcPts val="4759"/>
              </a:lnSpc>
              <a:buFont typeface="Arial"/>
              <a:buChar char="•"/>
            </a:pPr>
            <a:r>
              <a:rPr lang="en-US" sz="3399">
                <a:solidFill>
                  <a:srgbClr val="FFFFFF"/>
                </a:solidFill>
                <a:latin typeface="Poppins"/>
                <a:ea typeface="Poppins"/>
                <a:cs typeface="Poppins"/>
                <a:sym typeface="Poppins"/>
              </a:rPr>
              <a:t>Through structured SQL queries, we identified top-performing branches, customer segments, pr</a:t>
            </a:r>
            <a:r>
              <a:rPr lang="en-US" sz="3399">
                <a:solidFill>
                  <a:srgbClr val="FFFFFF"/>
                </a:solidFill>
                <a:latin typeface="Poppins"/>
                <a:ea typeface="Poppins"/>
                <a:cs typeface="Poppins"/>
                <a:sym typeface="Poppins"/>
              </a:rPr>
              <a:t>oduct trends, and transaction anomalies.</a:t>
            </a:r>
          </a:p>
          <a:p>
            <a:pPr algn="l">
              <a:lnSpc>
                <a:spcPts val="4759"/>
              </a:lnSpc>
            </a:pPr>
          </a:p>
          <a:p>
            <a:pPr algn="l" marL="734059" indent="-367030" lvl="1">
              <a:lnSpc>
                <a:spcPts val="4759"/>
              </a:lnSpc>
              <a:buFont typeface="Arial"/>
              <a:buChar char="•"/>
            </a:pPr>
            <a:r>
              <a:rPr lang="en-US" sz="3399">
                <a:solidFill>
                  <a:srgbClr val="FFFFFF"/>
                </a:solidFill>
                <a:latin typeface="Poppins"/>
                <a:ea typeface="Poppins"/>
                <a:cs typeface="Poppins"/>
                <a:sym typeface="Poppins"/>
              </a:rPr>
              <a:t>These insights can support data-driven decisions for inventory planning, customer engagement, and revenue optimization.</a:t>
            </a:r>
          </a:p>
          <a:p>
            <a:pPr algn="l">
              <a:lnSpc>
                <a:spcPts val="4759"/>
              </a:lnSpc>
            </a:pPr>
          </a:p>
        </p:txBody>
      </p:sp>
      <p:sp>
        <p:nvSpPr>
          <p:cNvPr name="TextBox 5" id="5"/>
          <p:cNvSpPr txBox="true"/>
          <p:nvPr/>
        </p:nvSpPr>
        <p:spPr>
          <a:xfrm rot="0">
            <a:off x="451524" y="9409395"/>
            <a:ext cx="16807776" cy="368300"/>
          </a:xfrm>
          <a:prstGeom prst="rect">
            <a:avLst/>
          </a:prstGeom>
        </p:spPr>
        <p:txBody>
          <a:bodyPr anchor="t" rtlCol="false" tIns="0" lIns="0" bIns="0" rIns="0">
            <a:spAutoFit/>
          </a:bodyPr>
          <a:lstStyle/>
          <a:p>
            <a:pPr algn="ctr">
              <a:lnSpc>
                <a:spcPts val="2800"/>
              </a:lnSpc>
              <a:spcBef>
                <a:spcPct val="0"/>
              </a:spcBef>
            </a:pPr>
            <a:r>
              <a:rPr lang="en-US" b="true" sz="2000">
                <a:solidFill>
                  <a:srgbClr val="FFFFFF"/>
                </a:solidFill>
                <a:latin typeface="Poppins Bold"/>
                <a:ea typeface="Poppins Bold"/>
                <a:cs typeface="Poppins Bold"/>
                <a:sym typeface="Poppins Bold"/>
              </a:rPr>
              <a:t>Vide</a:t>
            </a:r>
            <a:r>
              <a:rPr lang="en-US" b="true" sz="2000">
                <a:solidFill>
                  <a:srgbClr val="FFFFFF"/>
                </a:solidFill>
                <a:latin typeface="Poppins Bold"/>
                <a:ea typeface="Poppins Bold"/>
                <a:cs typeface="Poppins Bold"/>
                <a:sym typeface="Poppins Bold"/>
              </a:rPr>
              <a:t>o Explanation Link : https://drive.google.com/file/d/1w1U_U88NA6ZZ0fnugd-LYLIAX7jFxmBL/view?usp=sharing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136554" y="2336563"/>
            <a:ext cx="18288000" cy="0"/>
          </a:xfrm>
          <a:prstGeom prst="line">
            <a:avLst/>
          </a:prstGeom>
          <a:ln cap="rnd" w="9525">
            <a:solidFill>
              <a:srgbClr val="F4F4F4"/>
            </a:solidFill>
            <a:prstDash val="solid"/>
            <a:headEnd type="none" len="sm" w="sm"/>
            <a:tailEnd type="none" len="sm" w="sm"/>
          </a:ln>
        </p:spPr>
      </p:sp>
      <p:sp>
        <p:nvSpPr>
          <p:cNvPr name="TextBox 3" id="3"/>
          <p:cNvSpPr txBox="true"/>
          <p:nvPr/>
        </p:nvSpPr>
        <p:spPr>
          <a:xfrm rot="0">
            <a:off x="270068" y="597805"/>
            <a:ext cx="8115300" cy="1185751"/>
          </a:xfrm>
          <a:prstGeom prst="rect">
            <a:avLst/>
          </a:prstGeom>
        </p:spPr>
        <p:txBody>
          <a:bodyPr anchor="t" rtlCol="false" tIns="0" lIns="0" bIns="0" rIns="0">
            <a:spAutoFit/>
          </a:bodyPr>
          <a:lstStyle/>
          <a:p>
            <a:pPr algn="l">
              <a:lnSpc>
                <a:spcPts val="8119"/>
              </a:lnSpc>
            </a:pPr>
            <a:r>
              <a:rPr lang="en-US" sz="8546" spc="-358" b="true">
                <a:solidFill>
                  <a:srgbClr val="F4F4F4"/>
                </a:solidFill>
                <a:latin typeface="Poppins Medium"/>
                <a:ea typeface="Poppins Medium"/>
                <a:cs typeface="Poppins Medium"/>
                <a:sym typeface="Poppins Medium"/>
              </a:rPr>
              <a:t>Introduction</a:t>
            </a:r>
          </a:p>
        </p:txBody>
      </p:sp>
      <p:sp>
        <p:nvSpPr>
          <p:cNvPr name="TextBox 4" id="4"/>
          <p:cNvSpPr txBox="true"/>
          <p:nvPr/>
        </p:nvSpPr>
        <p:spPr>
          <a:xfrm rot="0">
            <a:off x="179033" y="2621585"/>
            <a:ext cx="6967016" cy="509360"/>
          </a:xfrm>
          <a:prstGeom prst="rect">
            <a:avLst/>
          </a:prstGeom>
        </p:spPr>
        <p:txBody>
          <a:bodyPr anchor="t" rtlCol="false" tIns="0" lIns="0" bIns="0" rIns="0">
            <a:spAutoFit/>
          </a:bodyPr>
          <a:lstStyle/>
          <a:p>
            <a:pPr algn="l">
              <a:lnSpc>
                <a:spcPts val="3950"/>
              </a:lnSpc>
              <a:spcBef>
                <a:spcPct val="0"/>
              </a:spcBef>
            </a:pPr>
            <a:r>
              <a:rPr lang="en-US" sz="2821" spc="-118">
                <a:solidFill>
                  <a:srgbClr val="F4F4F4"/>
                </a:solidFill>
                <a:latin typeface="Poppins"/>
                <a:ea typeface="Poppins"/>
                <a:cs typeface="Poppins"/>
                <a:sym typeface="Poppins"/>
              </a:rPr>
              <a:t>Objective</a:t>
            </a:r>
          </a:p>
        </p:txBody>
      </p:sp>
      <p:sp>
        <p:nvSpPr>
          <p:cNvPr name="TextBox 5" id="5"/>
          <p:cNvSpPr txBox="true"/>
          <p:nvPr/>
        </p:nvSpPr>
        <p:spPr>
          <a:xfrm rot="0">
            <a:off x="179033" y="3360368"/>
            <a:ext cx="7556647" cy="1044575"/>
          </a:xfrm>
          <a:prstGeom prst="rect">
            <a:avLst/>
          </a:prstGeom>
        </p:spPr>
        <p:txBody>
          <a:bodyPr anchor="t" rtlCol="false" tIns="0" lIns="0" bIns="0" rIns="0">
            <a:spAutoFit/>
          </a:bodyPr>
          <a:lstStyle/>
          <a:p>
            <a:pPr algn="just">
              <a:lnSpc>
                <a:spcPts val="2799"/>
              </a:lnSpc>
              <a:spcBef>
                <a:spcPct val="0"/>
              </a:spcBef>
            </a:pPr>
            <a:r>
              <a:rPr lang="en-US" sz="1999">
                <a:solidFill>
                  <a:srgbClr val="F4F4F4"/>
                </a:solidFill>
                <a:latin typeface="Inter Extra-Light"/>
                <a:ea typeface="Inter Extra-Light"/>
                <a:cs typeface="Inter Extra-Light"/>
                <a:sym typeface="Inter Extra-Light"/>
              </a:rPr>
              <a:t>Analyse Walmart transactional data to derive insights on sales performance, customer behaviour, and product trends.</a:t>
            </a:r>
          </a:p>
          <a:p>
            <a:pPr algn="just">
              <a:lnSpc>
                <a:spcPts val="2799"/>
              </a:lnSpc>
              <a:spcBef>
                <a:spcPct val="0"/>
              </a:spcBef>
            </a:pPr>
          </a:p>
        </p:txBody>
      </p:sp>
      <p:grpSp>
        <p:nvGrpSpPr>
          <p:cNvPr name="Group 6" id="6"/>
          <p:cNvGrpSpPr/>
          <p:nvPr/>
        </p:nvGrpSpPr>
        <p:grpSpPr>
          <a:xfrm rot="0">
            <a:off x="9586997" y="1028700"/>
            <a:ext cx="9297103" cy="8229600"/>
            <a:chOff x="0" y="0"/>
            <a:chExt cx="1440365" cy="1274980"/>
          </a:xfrm>
        </p:grpSpPr>
        <p:sp>
          <p:nvSpPr>
            <p:cNvPr name="Freeform 7" id="7"/>
            <p:cNvSpPr/>
            <p:nvPr/>
          </p:nvSpPr>
          <p:spPr>
            <a:xfrm flipH="false" flipV="false" rot="0">
              <a:off x="0" y="0"/>
              <a:ext cx="1440365" cy="1274980"/>
            </a:xfrm>
            <a:custGeom>
              <a:avLst/>
              <a:gdLst/>
              <a:ahLst/>
              <a:cxnLst/>
              <a:rect r="r" b="b" t="t" l="l"/>
              <a:pathLst>
                <a:path h="1274980" w="1440365">
                  <a:moveTo>
                    <a:pt x="50796" y="0"/>
                  </a:moveTo>
                  <a:lnTo>
                    <a:pt x="1389568" y="0"/>
                  </a:lnTo>
                  <a:cubicBezTo>
                    <a:pt x="1417622" y="0"/>
                    <a:pt x="1440365" y="22742"/>
                    <a:pt x="1440365" y="50796"/>
                  </a:cubicBezTo>
                  <a:lnTo>
                    <a:pt x="1440365" y="1224184"/>
                  </a:lnTo>
                  <a:cubicBezTo>
                    <a:pt x="1440365" y="1237656"/>
                    <a:pt x="1435013" y="1250576"/>
                    <a:pt x="1425487" y="1260103"/>
                  </a:cubicBezTo>
                  <a:cubicBezTo>
                    <a:pt x="1415961" y="1269629"/>
                    <a:pt x="1403040" y="1274980"/>
                    <a:pt x="1389568" y="1274980"/>
                  </a:cubicBezTo>
                  <a:lnTo>
                    <a:pt x="50796" y="1274980"/>
                  </a:lnTo>
                  <a:cubicBezTo>
                    <a:pt x="22742" y="1274980"/>
                    <a:pt x="0" y="1252238"/>
                    <a:pt x="0" y="1224184"/>
                  </a:cubicBezTo>
                  <a:lnTo>
                    <a:pt x="0" y="50796"/>
                  </a:lnTo>
                  <a:cubicBezTo>
                    <a:pt x="0" y="37324"/>
                    <a:pt x="5352" y="24404"/>
                    <a:pt x="14878" y="14878"/>
                  </a:cubicBezTo>
                  <a:cubicBezTo>
                    <a:pt x="24404" y="5352"/>
                    <a:pt x="37324" y="0"/>
                    <a:pt x="50796" y="0"/>
                  </a:cubicBezTo>
                  <a:close/>
                </a:path>
              </a:pathLst>
            </a:custGeom>
            <a:blipFill>
              <a:blip r:embed="rId2"/>
              <a:stretch>
                <a:fillRect l="0" t="-34781" r="0" b="-34781"/>
              </a:stretch>
            </a:blipFill>
            <a:ln w="9525" cap="rnd">
              <a:solidFill>
                <a:srgbClr val="FFFFFF"/>
              </a:solidFill>
              <a:prstDash val="solid"/>
              <a:round/>
            </a:ln>
          </p:spPr>
        </p:sp>
      </p:grpSp>
      <p:sp>
        <p:nvSpPr>
          <p:cNvPr name="TextBox 8" id="8"/>
          <p:cNvSpPr txBox="true"/>
          <p:nvPr/>
        </p:nvSpPr>
        <p:spPr>
          <a:xfrm rot="0">
            <a:off x="179033" y="4319218"/>
            <a:ext cx="6967016" cy="509360"/>
          </a:xfrm>
          <a:prstGeom prst="rect">
            <a:avLst/>
          </a:prstGeom>
        </p:spPr>
        <p:txBody>
          <a:bodyPr anchor="t" rtlCol="false" tIns="0" lIns="0" bIns="0" rIns="0">
            <a:spAutoFit/>
          </a:bodyPr>
          <a:lstStyle/>
          <a:p>
            <a:pPr algn="l">
              <a:lnSpc>
                <a:spcPts val="3950"/>
              </a:lnSpc>
              <a:spcBef>
                <a:spcPct val="0"/>
              </a:spcBef>
            </a:pPr>
            <a:r>
              <a:rPr lang="en-US" sz="2821" spc="-118">
                <a:solidFill>
                  <a:srgbClr val="F4F4F4"/>
                </a:solidFill>
                <a:latin typeface="Poppins"/>
                <a:ea typeface="Poppins"/>
                <a:cs typeface="Poppins"/>
                <a:sym typeface="Poppins"/>
              </a:rPr>
              <a:t>Business Problem</a:t>
            </a:r>
          </a:p>
        </p:txBody>
      </p:sp>
      <p:sp>
        <p:nvSpPr>
          <p:cNvPr name="TextBox 9" id="9"/>
          <p:cNvSpPr txBox="true"/>
          <p:nvPr/>
        </p:nvSpPr>
        <p:spPr>
          <a:xfrm rot="0">
            <a:off x="179033" y="4938995"/>
            <a:ext cx="7556647" cy="2454275"/>
          </a:xfrm>
          <a:prstGeom prst="rect">
            <a:avLst/>
          </a:prstGeom>
        </p:spPr>
        <p:txBody>
          <a:bodyPr anchor="t" rtlCol="false" tIns="0" lIns="0" bIns="0" rIns="0">
            <a:spAutoFit/>
          </a:bodyPr>
          <a:lstStyle/>
          <a:p>
            <a:pPr algn="just">
              <a:lnSpc>
                <a:spcPts val="2799"/>
              </a:lnSpc>
            </a:pPr>
            <a:r>
              <a:rPr lang="en-US" sz="1999">
                <a:solidFill>
                  <a:srgbClr val="F4F4F4"/>
                </a:solidFill>
                <a:latin typeface="Inter Extra-Light"/>
                <a:ea typeface="Inter Extra-Light"/>
                <a:cs typeface="Inter Extra-Light"/>
                <a:sym typeface="Inter Extra-Light"/>
              </a:rPr>
              <a:t>Walmart wants to optimize its sales strategies by analyzing historical transaction data across branches,</a:t>
            </a:r>
          </a:p>
          <a:p>
            <a:pPr algn="just">
              <a:lnSpc>
                <a:spcPts val="2799"/>
              </a:lnSpc>
            </a:pPr>
            <a:r>
              <a:rPr lang="en-US" sz="1999">
                <a:solidFill>
                  <a:srgbClr val="F4F4F4"/>
                </a:solidFill>
                <a:latin typeface="Inter Extra-Light"/>
                <a:ea typeface="Inter Extra-Light"/>
                <a:cs typeface="Inter Extra-Light"/>
                <a:sym typeface="Inter Extra-Light"/>
              </a:rPr>
              <a:t>customer types, payment methods, and product lines. To achieve this, advanced MySQL queries will be</a:t>
            </a:r>
          </a:p>
          <a:p>
            <a:pPr algn="just">
              <a:lnSpc>
                <a:spcPts val="2799"/>
              </a:lnSpc>
            </a:pPr>
            <a:r>
              <a:rPr lang="en-US" sz="1999">
                <a:solidFill>
                  <a:srgbClr val="F4F4F4"/>
                </a:solidFill>
                <a:latin typeface="Inter Extra-Light"/>
                <a:ea typeface="Inter Extra-Light"/>
                <a:cs typeface="Inter Extra-Light"/>
                <a:sym typeface="Inter Extra-Light"/>
              </a:rPr>
              <a:t>employed to answer challenging business questions related to sales performance, customer segmentation, and</a:t>
            </a:r>
          </a:p>
          <a:p>
            <a:pPr algn="just">
              <a:lnSpc>
                <a:spcPts val="2799"/>
              </a:lnSpc>
              <a:spcBef>
                <a:spcPct val="0"/>
              </a:spcBef>
            </a:pPr>
            <a:r>
              <a:rPr lang="en-US" sz="1999">
                <a:solidFill>
                  <a:srgbClr val="F4F4F4"/>
                </a:solidFill>
                <a:latin typeface="Inter Extra-Light"/>
                <a:ea typeface="Inter Extra-Light"/>
                <a:cs typeface="Inter Extra-Light"/>
                <a:sym typeface="Inter Extra-Light"/>
              </a:rPr>
              <a:t>product trends.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541437"/>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284932" y="3559958"/>
            <a:ext cx="7129182" cy="3288335"/>
          </a:xfrm>
          <a:custGeom>
            <a:avLst/>
            <a:gdLst/>
            <a:ahLst/>
            <a:cxnLst/>
            <a:rect r="r" b="b" t="t" l="l"/>
            <a:pathLst>
              <a:path h="3288335" w="7129182">
                <a:moveTo>
                  <a:pt x="0" y="0"/>
                </a:moveTo>
                <a:lnTo>
                  <a:pt x="7129182" y="0"/>
                </a:lnTo>
                <a:lnTo>
                  <a:pt x="7129182" y="3288335"/>
                </a:lnTo>
                <a:lnTo>
                  <a:pt x="0" y="3288335"/>
                </a:lnTo>
                <a:lnTo>
                  <a:pt x="0" y="0"/>
                </a:lnTo>
                <a:close/>
              </a:path>
            </a:pathLst>
          </a:custGeom>
          <a:blipFill>
            <a:blip r:embed="rId2"/>
            <a:stretch>
              <a:fillRect l="0" t="0" r="0" b="0"/>
            </a:stretch>
          </a:blipFill>
        </p:spPr>
      </p:sp>
      <p:sp>
        <p:nvSpPr>
          <p:cNvPr name="Freeform 4" id="4"/>
          <p:cNvSpPr/>
          <p:nvPr/>
        </p:nvSpPr>
        <p:spPr>
          <a:xfrm flipH="false" flipV="false" rot="0">
            <a:off x="284932" y="6848293"/>
            <a:ext cx="7129182" cy="3386361"/>
          </a:xfrm>
          <a:custGeom>
            <a:avLst/>
            <a:gdLst/>
            <a:ahLst/>
            <a:cxnLst/>
            <a:rect r="r" b="b" t="t" l="l"/>
            <a:pathLst>
              <a:path h="3386361" w="7129182">
                <a:moveTo>
                  <a:pt x="0" y="0"/>
                </a:moveTo>
                <a:lnTo>
                  <a:pt x="7129182" y="0"/>
                </a:lnTo>
                <a:lnTo>
                  <a:pt x="7129182" y="3386361"/>
                </a:lnTo>
                <a:lnTo>
                  <a:pt x="0" y="3386361"/>
                </a:lnTo>
                <a:lnTo>
                  <a:pt x="0" y="0"/>
                </a:lnTo>
                <a:close/>
              </a:path>
            </a:pathLst>
          </a:custGeom>
          <a:blipFill>
            <a:blip r:embed="rId3"/>
            <a:stretch>
              <a:fillRect l="0" t="0" r="0" b="0"/>
            </a:stretch>
          </a:blipFill>
        </p:spPr>
      </p:sp>
      <p:sp>
        <p:nvSpPr>
          <p:cNvPr name="Freeform 5" id="5"/>
          <p:cNvSpPr/>
          <p:nvPr/>
        </p:nvSpPr>
        <p:spPr>
          <a:xfrm flipH="false" flipV="false" rot="0">
            <a:off x="9699189" y="4840703"/>
            <a:ext cx="7006879" cy="3512198"/>
          </a:xfrm>
          <a:custGeom>
            <a:avLst/>
            <a:gdLst/>
            <a:ahLst/>
            <a:cxnLst/>
            <a:rect r="r" b="b" t="t" l="l"/>
            <a:pathLst>
              <a:path h="3512198" w="7006879">
                <a:moveTo>
                  <a:pt x="0" y="0"/>
                </a:moveTo>
                <a:lnTo>
                  <a:pt x="7006879" y="0"/>
                </a:lnTo>
                <a:lnTo>
                  <a:pt x="7006879" y="3512198"/>
                </a:lnTo>
                <a:lnTo>
                  <a:pt x="0" y="3512198"/>
                </a:lnTo>
                <a:lnTo>
                  <a:pt x="0" y="0"/>
                </a:lnTo>
                <a:close/>
              </a:path>
            </a:pathLst>
          </a:custGeom>
          <a:blipFill>
            <a:blip r:embed="rId4"/>
            <a:stretch>
              <a:fillRect l="0" t="0" r="0" b="0"/>
            </a:stretch>
          </a:blipFill>
        </p:spPr>
      </p:sp>
      <p:sp>
        <p:nvSpPr>
          <p:cNvPr name="TextBox 6" id="6"/>
          <p:cNvSpPr txBox="true"/>
          <p:nvPr/>
        </p:nvSpPr>
        <p:spPr>
          <a:xfrm rot="0">
            <a:off x="284932" y="351553"/>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1 : Identifying the Top Branch by Sales Growth Rate</a:t>
            </a:r>
          </a:p>
        </p:txBody>
      </p:sp>
      <p:sp>
        <p:nvSpPr>
          <p:cNvPr name="TextBox 7" id="7"/>
          <p:cNvSpPr txBox="true"/>
          <p:nvPr/>
        </p:nvSpPr>
        <p:spPr>
          <a:xfrm rot="0">
            <a:off x="284932" y="1641353"/>
            <a:ext cx="18003068"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identify which branch has exhibited the highest sales growth over time. Analyse the total sales for each branch and compare the growth rate across months to find the top performer.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541437"/>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284932" y="3846557"/>
            <a:ext cx="7601949" cy="3221326"/>
          </a:xfrm>
          <a:custGeom>
            <a:avLst/>
            <a:gdLst/>
            <a:ahLst/>
            <a:cxnLst/>
            <a:rect r="r" b="b" t="t" l="l"/>
            <a:pathLst>
              <a:path h="3221326" w="7601949">
                <a:moveTo>
                  <a:pt x="0" y="0"/>
                </a:moveTo>
                <a:lnTo>
                  <a:pt x="7601949" y="0"/>
                </a:lnTo>
                <a:lnTo>
                  <a:pt x="7601949" y="3221326"/>
                </a:lnTo>
                <a:lnTo>
                  <a:pt x="0" y="3221326"/>
                </a:lnTo>
                <a:lnTo>
                  <a:pt x="0" y="0"/>
                </a:lnTo>
                <a:close/>
              </a:path>
            </a:pathLst>
          </a:custGeom>
          <a:blipFill>
            <a:blip r:embed="rId2"/>
            <a:stretch>
              <a:fillRect l="0" t="0" r="0" b="0"/>
            </a:stretch>
          </a:blipFill>
        </p:spPr>
      </p:sp>
      <p:sp>
        <p:nvSpPr>
          <p:cNvPr name="Freeform 4" id="4"/>
          <p:cNvSpPr/>
          <p:nvPr/>
        </p:nvSpPr>
        <p:spPr>
          <a:xfrm flipH="false" flipV="false" rot="0">
            <a:off x="284932" y="7067883"/>
            <a:ext cx="7601949" cy="2812721"/>
          </a:xfrm>
          <a:custGeom>
            <a:avLst/>
            <a:gdLst/>
            <a:ahLst/>
            <a:cxnLst/>
            <a:rect r="r" b="b" t="t" l="l"/>
            <a:pathLst>
              <a:path h="2812721" w="7601949">
                <a:moveTo>
                  <a:pt x="0" y="0"/>
                </a:moveTo>
                <a:lnTo>
                  <a:pt x="7601949" y="0"/>
                </a:lnTo>
                <a:lnTo>
                  <a:pt x="7601949" y="2812721"/>
                </a:lnTo>
                <a:lnTo>
                  <a:pt x="0" y="2812721"/>
                </a:lnTo>
                <a:lnTo>
                  <a:pt x="0" y="0"/>
                </a:lnTo>
                <a:close/>
              </a:path>
            </a:pathLst>
          </a:custGeom>
          <a:blipFill>
            <a:blip r:embed="rId3"/>
            <a:stretch>
              <a:fillRect l="0" t="0" r="0" b="0"/>
            </a:stretch>
          </a:blipFill>
        </p:spPr>
      </p:sp>
      <p:sp>
        <p:nvSpPr>
          <p:cNvPr name="Freeform 5" id="5"/>
          <p:cNvSpPr/>
          <p:nvPr/>
        </p:nvSpPr>
        <p:spPr>
          <a:xfrm flipH="false" flipV="false" rot="0">
            <a:off x="8383890" y="4242840"/>
            <a:ext cx="9379643" cy="5637764"/>
          </a:xfrm>
          <a:custGeom>
            <a:avLst/>
            <a:gdLst/>
            <a:ahLst/>
            <a:cxnLst/>
            <a:rect r="r" b="b" t="t" l="l"/>
            <a:pathLst>
              <a:path h="5637764" w="9379643">
                <a:moveTo>
                  <a:pt x="0" y="0"/>
                </a:moveTo>
                <a:lnTo>
                  <a:pt x="9379643" y="0"/>
                </a:lnTo>
                <a:lnTo>
                  <a:pt x="9379643" y="5637764"/>
                </a:lnTo>
                <a:lnTo>
                  <a:pt x="0" y="5637764"/>
                </a:lnTo>
                <a:lnTo>
                  <a:pt x="0" y="0"/>
                </a:lnTo>
                <a:close/>
              </a:path>
            </a:pathLst>
          </a:custGeom>
          <a:blipFill>
            <a:blip r:embed="rId4"/>
            <a:stretch>
              <a:fillRect l="0" t="0" r="0" b="0"/>
            </a:stretch>
          </a:blipFill>
        </p:spPr>
      </p:sp>
      <p:sp>
        <p:nvSpPr>
          <p:cNvPr name="TextBox 6" id="6"/>
          <p:cNvSpPr txBox="true"/>
          <p:nvPr/>
        </p:nvSpPr>
        <p:spPr>
          <a:xfrm rot="0">
            <a:off x="284932" y="-133350"/>
            <a:ext cx="17718135" cy="1742427"/>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2 : Finding the Most Profitable Product Line for Each Branch</a:t>
            </a:r>
          </a:p>
        </p:txBody>
      </p:sp>
      <p:sp>
        <p:nvSpPr>
          <p:cNvPr name="TextBox 7" id="7"/>
          <p:cNvSpPr txBox="true"/>
          <p:nvPr/>
        </p:nvSpPr>
        <p:spPr>
          <a:xfrm rot="0">
            <a:off x="284932" y="1641353"/>
            <a:ext cx="18003068"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needs to determine which product line contributes the highest profit to each branch. The profit margin should be calculated based on the difference between the gross income and cost of goods sold.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74136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257687" y="3773443"/>
            <a:ext cx="6300555" cy="2825756"/>
          </a:xfrm>
          <a:custGeom>
            <a:avLst/>
            <a:gdLst/>
            <a:ahLst/>
            <a:cxnLst/>
            <a:rect r="r" b="b" t="t" l="l"/>
            <a:pathLst>
              <a:path h="2825756" w="6300555">
                <a:moveTo>
                  <a:pt x="0" y="0"/>
                </a:moveTo>
                <a:lnTo>
                  <a:pt x="6300555" y="0"/>
                </a:lnTo>
                <a:lnTo>
                  <a:pt x="6300555" y="2825756"/>
                </a:lnTo>
                <a:lnTo>
                  <a:pt x="0" y="2825756"/>
                </a:lnTo>
                <a:lnTo>
                  <a:pt x="0" y="0"/>
                </a:lnTo>
                <a:close/>
              </a:path>
            </a:pathLst>
          </a:custGeom>
          <a:blipFill>
            <a:blip r:embed="rId2"/>
            <a:stretch>
              <a:fillRect l="0" t="0" r="-58758" b="0"/>
            </a:stretch>
          </a:blipFill>
        </p:spPr>
      </p:sp>
      <p:sp>
        <p:nvSpPr>
          <p:cNvPr name="Freeform 4" id="4"/>
          <p:cNvSpPr/>
          <p:nvPr/>
        </p:nvSpPr>
        <p:spPr>
          <a:xfrm flipH="false" flipV="false" rot="0">
            <a:off x="6558242" y="3773443"/>
            <a:ext cx="5171516" cy="5565870"/>
          </a:xfrm>
          <a:custGeom>
            <a:avLst/>
            <a:gdLst/>
            <a:ahLst/>
            <a:cxnLst/>
            <a:rect r="r" b="b" t="t" l="l"/>
            <a:pathLst>
              <a:path h="5565870" w="5171516">
                <a:moveTo>
                  <a:pt x="0" y="0"/>
                </a:moveTo>
                <a:lnTo>
                  <a:pt x="5171516" y="0"/>
                </a:lnTo>
                <a:lnTo>
                  <a:pt x="5171516" y="5565870"/>
                </a:lnTo>
                <a:lnTo>
                  <a:pt x="0" y="5565870"/>
                </a:lnTo>
                <a:lnTo>
                  <a:pt x="0" y="0"/>
                </a:lnTo>
                <a:close/>
              </a:path>
            </a:pathLst>
          </a:custGeom>
          <a:blipFill>
            <a:blip r:embed="rId3"/>
            <a:stretch>
              <a:fillRect l="0" t="0" r="-118528" b="0"/>
            </a:stretch>
          </a:blipFill>
        </p:spPr>
      </p:sp>
      <p:sp>
        <p:nvSpPr>
          <p:cNvPr name="Freeform 5" id="5"/>
          <p:cNvSpPr/>
          <p:nvPr/>
        </p:nvSpPr>
        <p:spPr>
          <a:xfrm flipH="false" flipV="false" rot="0">
            <a:off x="11881484" y="4716647"/>
            <a:ext cx="6121584" cy="3679462"/>
          </a:xfrm>
          <a:custGeom>
            <a:avLst/>
            <a:gdLst/>
            <a:ahLst/>
            <a:cxnLst/>
            <a:rect r="r" b="b" t="t" l="l"/>
            <a:pathLst>
              <a:path h="3679462" w="6121584">
                <a:moveTo>
                  <a:pt x="0" y="0"/>
                </a:moveTo>
                <a:lnTo>
                  <a:pt x="6121584" y="0"/>
                </a:lnTo>
                <a:lnTo>
                  <a:pt x="6121584" y="3679462"/>
                </a:lnTo>
                <a:lnTo>
                  <a:pt x="0" y="3679462"/>
                </a:lnTo>
                <a:lnTo>
                  <a:pt x="0" y="0"/>
                </a:lnTo>
                <a:close/>
              </a:path>
            </a:pathLst>
          </a:custGeom>
          <a:blipFill>
            <a:blip r:embed="rId4"/>
            <a:stretch>
              <a:fillRect l="0" t="0" r="0" b="0"/>
            </a:stretch>
          </a:blipFill>
        </p:spPr>
      </p:sp>
      <p:sp>
        <p:nvSpPr>
          <p:cNvPr name="TextBox 6" id="6"/>
          <p:cNvSpPr txBox="true"/>
          <p:nvPr/>
        </p:nvSpPr>
        <p:spPr>
          <a:xfrm rot="0">
            <a:off x="284932" y="-133350"/>
            <a:ext cx="17718135" cy="1742427"/>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3 : Analyzing Customer Segmentation Based on Spending</a:t>
            </a:r>
          </a:p>
        </p:txBody>
      </p:sp>
      <p:sp>
        <p:nvSpPr>
          <p:cNvPr name="TextBox 7" id="7"/>
          <p:cNvSpPr txBox="true"/>
          <p:nvPr/>
        </p:nvSpPr>
        <p:spPr>
          <a:xfrm rot="0">
            <a:off x="284932" y="1765178"/>
            <a:ext cx="18003068"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segment customers based on their average spending behavior. Classify customers into three tiers: High, Medium, and Low spenders based on their total purchase amounts.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1953922" y="3240918"/>
            <a:ext cx="6059174" cy="4667858"/>
          </a:xfrm>
          <a:custGeom>
            <a:avLst/>
            <a:gdLst/>
            <a:ahLst/>
            <a:cxnLst/>
            <a:rect r="r" b="b" t="t" l="l"/>
            <a:pathLst>
              <a:path h="4667858" w="6059174">
                <a:moveTo>
                  <a:pt x="0" y="0"/>
                </a:moveTo>
                <a:lnTo>
                  <a:pt x="6059174" y="0"/>
                </a:lnTo>
                <a:lnTo>
                  <a:pt x="6059174" y="4667858"/>
                </a:lnTo>
                <a:lnTo>
                  <a:pt x="0" y="4667858"/>
                </a:lnTo>
                <a:lnTo>
                  <a:pt x="0" y="0"/>
                </a:lnTo>
                <a:close/>
              </a:path>
            </a:pathLst>
          </a:custGeom>
          <a:blipFill>
            <a:blip r:embed="rId2"/>
            <a:stretch>
              <a:fillRect l="0" t="0" r="-53309" b="0"/>
            </a:stretch>
          </a:blipFill>
        </p:spPr>
      </p:sp>
      <p:sp>
        <p:nvSpPr>
          <p:cNvPr name="Freeform 4" id="4"/>
          <p:cNvSpPr/>
          <p:nvPr/>
        </p:nvSpPr>
        <p:spPr>
          <a:xfrm flipH="false" flipV="false" rot="0">
            <a:off x="8769298" y="3240918"/>
            <a:ext cx="6349724" cy="6738610"/>
          </a:xfrm>
          <a:custGeom>
            <a:avLst/>
            <a:gdLst/>
            <a:ahLst/>
            <a:cxnLst/>
            <a:rect r="r" b="b" t="t" l="l"/>
            <a:pathLst>
              <a:path h="6738610" w="6349724">
                <a:moveTo>
                  <a:pt x="0" y="0"/>
                </a:moveTo>
                <a:lnTo>
                  <a:pt x="6349723" y="0"/>
                </a:lnTo>
                <a:lnTo>
                  <a:pt x="6349723" y="6738610"/>
                </a:lnTo>
                <a:lnTo>
                  <a:pt x="0" y="6738610"/>
                </a:lnTo>
                <a:lnTo>
                  <a:pt x="0" y="0"/>
                </a:lnTo>
                <a:close/>
              </a:path>
            </a:pathLst>
          </a:custGeom>
          <a:blipFill>
            <a:blip r:embed="rId3"/>
            <a:stretch>
              <a:fillRect l="0" t="0" r="-24122" b="0"/>
            </a:stretch>
          </a:blipFill>
        </p:spPr>
      </p:sp>
      <p:sp>
        <p:nvSpPr>
          <p:cNvPr name="TextBox 5" id="5"/>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4 : Detecting Anomalies in Sales Transactions</a:t>
            </a:r>
          </a:p>
        </p:txBody>
      </p:sp>
      <p:sp>
        <p:nvSpPr>
          <p:cNvPr name="TextBox 6" id="6"/>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suspects that some transactions have unusually high or low sales compared to the average for the product line. Identify these anomalies.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284932" y="3240918"/>
            <a:ext cx="7291504" cy="3735979"/>
          </a:xfrm>
          <a:custGeom>
            <a:avLst/>
            <a:gdLst/>
            <a:ahLst/>
            <a:cxnLst/>
            <a:rect r="r" b="b" t="t" l="l"/>
            <a:pathLst>
              <a:path h="3735979" w="7291504">
                <a:moveTo>
                  <a:pt x="0" y="0"/>
                </a:moveTo>
                <a:lnTo>
                  <a:pt x="7291505" y="0"/>
                </a:lnTo>
                <a:lnTo>
                  <a:pt x="7291505" y="3735979"/>
                </a:lnTo>
                <a:lnTo>
                  <a:pt x="0" y="3735979"/>
                </a:lnTo>
                <a:lnTo>
                  <a:pt x="0" y="0"/>
                </a:lnTo>
                <a:close/>
              </a:path>
            </a:pathLst>
          </a:custGeom>
          <a:blipFill>
            <a:blip r:embed="rId2"/>
            <a:stretch>
              <a:fillRect l="-1872" t="0" r="-19759" b="0"/>
            </a:stretch>
          </a:blipFill>
        </p:spPr>
      </p:sp>
      <p:sp>
        <p:nvSpPr>
          <p:cNvPr name="Freeform 4" id="4"/>
          <p:cNvSpPr/>
          <p:nvPr/>
        </p:nvSpPr>
        <p:spPr>
          <a:xfrm flipH="false" flipV="false" rot="0">
            <a:off x="284932" y="6976897"/>
            <a:ext cx="5811189" cy="2793842"/>
          </a:xfrm>
          <a:custGeom>
            <a:avLst/>
            <a:gdLst/>
            <a:ahLst/>
            <a:cxnLst/>
            <a:rect r="r" b="b" t="t" l="l"/>
            <a:pathLst>
              <a:path h="2793842" w="5811189">
                <a:moveTo>
                  <a:pt x="0" y="0"/>
                </a:moveTo>
                <a:lnTo>
                  <a:pt x="5811190" y="0"/>
                </a:lnTo>
                <a:lnTo>
                  <a:pt x="5811190" y="2793842"/>
                </a:lnTo>
                <a:lnTo>
                  <a:pt x="0" y="2793842"/>
                </a:lnTo>
                <a:lnTo>
                  <a:pt x="0" y="0"/>
                </a:lnTo>
                <a:close/>
              </a:path>
            </a:pathLst>
          </a:custGeom>
          <a:blipFill>
            <a:blip r:embed="rId3"/>
            <a:stretch>
              <a:fillRect l="-2148" t="0" r="-7428" b="0"/>
            </a:stretch>
          </a:blipFill>
        </p:spPr>
      </p:sp>
      <p:sp>
        <p:nvSpPr>
          <p:cNvPr name="Freeform 5" id="5"/>
          <p:cNvSpPr/>
          <p:nvPr/>
        </p:nvSpPr>
        <p:spPr>
          <a:xfrm flipH="false" flipV="false" rot="0">
            <a:off x="9688979" y="3688593"/>
            <a:ext cx="7133608" cy="5514828"/>
          </a:xfrm>
          <a:custGeom>
            <a:avLst/>
            <a:gdLst/>
            <a:ahLst/>
            <a:cxnLst/>
            <a:rect r="r" b="b" t="t" l="l"/>
            <a:pathLst>
              <a:path h="5514828" w="7133608">
                <a:moveTo>
                  <a:pt x="0" y="0"/>
                </a:moveTo>
                <a:lnTo>
                  <a:pt x="7133608" y="0"/>
                </a:lnTo>
                <a:lnTo>
                  <a:pt x="7133608" y="5514828"/>
                </a:lnTo>
                <a:lnTo>
                  <a:pt x="0" y="5514828"/>
                </a:lnTo>
                <a:lnTo>
                  <a:pt x="0" y="0"/>
                </a:lnTo>
                <a:close/>
              </a:path>
            </a:pathLst>
          </a:custGeom>
          <a:blipFill>
            <a:blip r:embed="rId4"/>
            <a:stretch>
              <a:fillRect l="0" t="0" r="0" b="0"/>
            </a:stretch>
          </a:blipFill>
        </p:spPr>
      </p:sp>
      <p:sp>
        <p:nvSpPr>
          <p:cNvPr name="TextBox 6" id="6"/>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5 : Most Popular Payment Method by City</a:t>
            </a:r>
          </a:p>
        </p:txBody>
      </p:sp>
      <p:sp>
        <p:nvSpPr>
          <p:cNvPr name="TextBox 7" id="7"/>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needs to determine the most popular payment method in each city to tailor marketing strategies.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4142698" y="3450827"/>
            <a:ext cx="8849483" cy="5807473"/>
          </a:xfrm>
          <a:custGeom>
            <a:avLst/>
            <a:gdLst/>
            <a:ahLst/>
            <a:cxnLst/>
            <a:rect r="r" b="b" t="t" l="l"/>
            <a:pathLst>
              <a:path h="5807473" w="8849483">
                <a:moveTo>
                  <a:pt x="0" y="0"/>
                </a:moveTo>
                <a:lnTo>
                  <a:pt x="8849484" y="0"/>
                </a:lnTo>
                <a:lnTo>
                  <a:pt x="8849484" y="5807473"/>
                </a:lnTo>
                <a:lnTo>
                  <a:pt x="0" y="5807473"/>
                </a:lnTo>
                <a:lnTo>
                  <a:pt x="0" y="0"/>
                </a:lnTo>
                <a:close/>
              </a:path>
            </a:pathLst>
          </a:custGeom>
          <a:blipFill>
            <a:blip r:embed="rId2"/>
            <a:stretch>
              <a:fillRect l="0" t="0" r="0" b="0"/>
            </a:stretch>
          </a:blipFill>
        </p:spPr>
      </p:sp>
      <p:sp>
        <p:nvSpPr>
          <p:cNvPr name="TextBox 4" id="4"/>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6 : Monthly Sales Distribution by Gender</a:t>
            </a:r>
          </a:p>
        </p:txBody>
      </p:sp>
      <p:sp>
        <p:nvSpPr>
          <p:cNvPr name="TextBox 5" id="5"/>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understand the sales distribution between male and female customers on a monthly basis.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6B1124">
                <a:alpha val="100000"/>
              </a:srgbClr>
            </a:gs>
            <a:gs pos="50000">
              <a:srgbClr val="000000">
                <a:alpha val="100000"/>
              </a:srgbClr>
            </a:gs>
            <a:gs pos="100000">
              <a:srgbClr val="6B1124">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AutoShape 2" id="2"/>
          <p:cNvSpPr/>
          <p:nvPr/>
        </p:nvSpPr>
        <p:spPr>
          <a:xfrm flipV="true">
            <a:off x="0" y="1608016"/>
            <a:ext cx="18288000" cy="0"/>
          </a:xfrm>
          <a:prstGeom prst="line">
            <a:avLst/>
          </a:prstGeom>
          <a:ln cap="rnd" w="9525">
            <a:solidFill>
              <a:srgbClr val="F4F4F4"/>
            </a:solidFill>
            <a:prstDash val="solid"/>
            <a:headEnd type="none" len="sm" w="sm"/>
            <a:tailEnd type="none" len="sm" w="sm"/>
          </a:ln>
        </p:spPr>
      </p:sp>
      <p:sp>
        <p:nvSpPr>
          <p:cNvPr name="Freeform 3" id="3"/>
          <p:cNvSpPr/>
          <p:nvPr/>
        </p:nvSpPr>
        <p:spPr>
          <a:xfrm flipH="false" flipV="false" rot="0">
            <a:off x="708518" y="3240918"/>
            <a:ext cx="7793831" cy="6653983"/>
          </a:xfrm>
          <a:custGeom>
            <a:avLst/>
            <a:gdLst/>
            <a:ahLst/>
            <a:cxnLst/>
            <a:rect r="r" b="b" t="t" l="l"/>
            <a:pathLst>
              <a:path h="6653983" w="7793831">
                <a:moveTo>
                  <a:pt x="0" y="0"/>
                </a:moveTo>
                <a:lnTo>
                  <a:pt x="7793831" y="0"/>
                </a:lnTo>
                <a:lnTo>
                  <a:pt x="7793831" y="6653983"/>
                </a:lnTo>
                <a:lnTo>
                  <a:pt x="0" y="6653983"/>
                </a:lnTo>
                <a:lnTo>
                  <a:pt x="0" y="0"/>
                </a:lnTo>
                <a:close/>
              </a:path>
            </a:pathLst>
          </a:custGeom>
          <a:blipFill>
            <a:blip r:embed="rId2"/>
            <a:stretch>
              <a:fillRect l="0" t="0" r="0" b="0"/>
            </a:stretch>
          </a:blipFill>
        </p:spPr>
      </p:sp>
      <p:sp>
        <p:nvSpPr>
          <p:cNvPr name="Freeform 4" id="4"/>
          <p:cNvSpPr/>
          <p:nvPr/>
        </p:nvSpPr>
        <p:spPr>
          <a:xfrm flipH="false" flipV="false" rot="0">
            <a:off x="9144000" y="3688593"/>
            <a:ext cx="8286813" cy="4980904"/>
          </a:xfrm>
          <a:custGeom>
            <a:avLst/>
            <a:gdLst/>
            <a:ahLst/>
            <a:cxnLst/>
            <a:rect r="r" b="b" t="t" l="l"/>
            <a:pathLst>
              <a:path h="4980904" w="8286813">
                <a:moveTo>
                  <a:pt x="0" y="0"/>
                </a:moveTo>
                <a:lnTo>
                  <a:pt x="8286813" y="0"/>
                </a:lnTo>
                <a:lnTo>
                  <a:pt x="8286813" y="4980904"/>
                </a:lnTo>
                <a:lnTo>
                  <a:pt x="0" y="4980904"/>
                </a:lnTo>
                <a:lnTo>
                  <a:pt x="0" y="0"/>
                </a:lnTo>
                <a:close/>
              </a:path>
            </a:pathLst>
          </a:custGeom>
          <a:blipFill>
            <a:blip r:embed="rId3"/>
            <a:stretch>
              <a:fillRect l="0" t="0" r="0" b="0"/>
            </a:stretch>
          </a:blipFill>
        </p:spPr>
      </p:sp>
      <p:sp>
        <p:nvSpPr>
          <p:cNvPr name="TextBox 5" id="5"/>
          <p:cNvSpPr txBox="true"/>
          <p:nvPr/>
        </p:nvSpPr>
        <p:spPr>
          <a:xfrm rot="0">
            <a:off x="284932" y="291484"/>
            <a:ext cx="17718135" cy="875652"/>
          </a:xfrm>
          <a:prstGeom prst="rect">
            <a:avLst/>
          </a:prstGeom>
        </p:spPr>
        <p:txBody>
          <a:bodyPr anchor="t" rtlCol="false" tIns="0" lIns="0" bIns="0" rIns="0">
            <a:spAutoFit/>
          </a:bodyPr>
          <a:lstStyle/>
          <a:p>
            <a:pPr algn="ctr">
              <a:lnSpc>
                <a:spcPts val="6860"/>
              </a:lnSpc>
            </a:pPr>
            <a:r>
              <a:rPr lang="en-US" sz="4900" b="true">
                <a:solidFill>
                  <a:srgbClr val="FFFFFF"/>
                </a:solidFill>
                <a:latin typeface="Poppins Bold"/>
                <a:ea typeface="Poppins Bold"/>
                <a:cs typeface="Poppins Bold"/>
                <a:sym typeface="Poppins Bold"/>
              </a:rPr>
              <a:t>Task 7 : Best Product Line by Customer Type</a:t>
            </a:r>
          </a:p>
        </p:txBody>
      </p:sp>
      <p:sp>
        <p:nvSpPr>
          <p:cNvPr name="TextBox 6" id="6"/>
          <p:cNvSpPr txBox="true"/>
          <p:nvPr/>
        </p:nvSpPr>
        <p:spPr>
          <a:xfrm rot="0">
            <a:off x="284932" y="1765178"/>
            <a:ext cx="18003068" cy="1218565"/>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Walmart wants to know which product lines are preferred by different customer types(Member vs. Normal).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DAGtNn51VFY</dc:identifier>
  <dcterms:modified xsi:type="dcterms:W3CDTF">2011-08-01T06:04:30Z</dcterms:modified>
  <cp:revision>1</cp:revision>
  <dc:title>Sales Performance Analysis of Walmart Stores Using Advanced MySQL Techniques</dc:title>
</cp:coreProperties>
</file>