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CBE5-4B16-44B3-9BBB-6D2266C2CDA8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CE8-4911-4285-BEEF-1EBBB3DE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29137" y="1159180"/>
            <a:ext cx="4281621" cy="2183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17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Apache Spark</a:t>
            </a:r>
            <a:r>
              <a:rPr kumimoji="0" lang="en-US" altLang="en-US" sz="4800" b="0" i="0" u="none" strike="noStrike" cap="none" normalizeH="0" baseline="30000" dirty="0" smtClean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™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 San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Source Sans Pro"/>
            </a:endParaRPr>
          </a:p>
        </p:txBody>
      </p:sp>
      <p:pic>
        <p:nvPicPr>
          <p:cNvPr id="5" name="Picture 4" descr="https://databricks.com/wp-content/themes/databricks/assets/images/spark_logo.png?v=2.2.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2959099"/>
            <a:ext cx="2270126" cy="118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09800" y="1801532"/>
            <a:ext cx="6705600" cy="3667125"/>
            <a:chOff x="2209800" y="1801532"/>
            <a:chExt cx="6705600" cy="3667125"/>
          </a:xfrm>
        </p:grpSpPr>
        <p:pic>
          <p:nvPicPr>
            <p:cNvPr id="3" name="Picture 2" descr="Spark cluster components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801532"/>
              <a:ext cx="6705600" cy="366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2499415" y="3461143"/>
              <a:ext cx="1385623" cy="5307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Spark Session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9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3913" y="279400"/>
            <a:ext cx="10515600" cy="9064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Driver Program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4124"/>
            <a:ext cx="10515600" cy="48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The driver is the process that runs the user </a:t>
            </a:r>
            <a:r>
              <a:rPr lang="en-US" dirty="0" smtClean="0"/>
              <a:t>code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Creates Spark Session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Spark application will have its own driver program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Spark Session acts as entry point to user code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Responsibilities of Driver Program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87100"/>
            <a:ext cx="10515600" cy="4682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600" dirty="0" smtClean="0">
                <a:latin typeface="TimesNewRomanPSMT"/>
              </a:rPr>
              <a:t>Maintaining information about the Spark Application</a:t>
            </a:r>
          </a:p>
          <a:p>
            <a:pPr algn="just">
              <a:lnSpc>
                <a:spcPct val="200000"/>
              </a:lnSpc>
            </a:pPr>
            <a:r>
              <a:rPr lang="en-US" sz="2600" dirty="0" smtClean="0">
                <a:latin typeface="TimesNewRomanPSMT"/>
              </a:rPr>
              <a:t>Responding to a user’s program or input</a:t>
            </a:r>
          </a:p>
          <a:p>
            <a:pPr algn="just">
              <a:lnSpc>
                <a:spcPct val="200000"/>
              </a:lnSpc>
            </a:pPr>
            <a:r>
              <a:rPr lang="en-US" sz="2600" dirty="0" smtClean="0">
                <a:latin typeface="TimesNewRomanPSMT"/>
              </a:rPr>
              <a:t>Analyzing, distributing, and scheduling work across the executors</a:t>
            </a:r>
          </a:p>
          <a:p>
            <a:pPr algn="just">
              <a:lnSpc>
                <a:spcPct val="200000"/>
              </a:lnSpc>
            </a:pPr>
            <a:r>
              <a:rPr lang="en-US" sz="2600" dirty="0" smtClean="0">
                <a:latin typeface="TimesNewRomanPSMT"/>
              </a:rPr>
              <a:t>Maintains all relevant information during the lifetime of the application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10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Executors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4124"/>
            <a:ext cx="10515600" cy="48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 smtClean="0">
                <a:latin typeface="TimesNewRomanPSMT"/>
              </a:rPr>
              <a:t>The </a:t>
            </a:r>
            <a:r>
              <a:rPr lang="en-US" sz="2600" i="1" dirty="0" smtClean="0">
                <a:latin typeface="TimesNewRomanPS-ItalicMT"/>
              </a:rPr>
              <a:t>executors </a:t>
            </a:r>
            <a:r>
              <a:rPr lang="en-US" sz="2600" dirty="0" smtClean="0">
                <a:latin typeface="TimesNewRomanPSMT"/>
              </a:rPr>
              <a:t>are responsible for actually carrying out the work that the driver assigns them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600" dirty="0" smtClean="0">
              <a:latin typeface="TimesNewRomanPSMT"/>
            </a:endParaRPr>
          </a:p>
          <a:p>
            <a:pPr marL="457200" lvl="1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 smtClean="0">
                <a:latin typeface="TimesNewRomanPSMT"/>
              </a:rPr>
              <a:t>Responsible for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NewRomanPSMT"/>
              </a:rPr>
              <a:t>executing code assigned to it by the driver</a:t>
            </a: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NewRomanPSMT"/>
              </a:rPr>
              <a:t>reporting the state of the computation on that executor back to the driver node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85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Apache Spark Cluster Manager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4124"/>
            <a:ext cx="10515600" cy="500298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Spark relies on cluster manager to launch executors and in some cases, even the drivers launch through 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Is responsible for maintaining a cluster of machines that will run spark application(s)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It is a pluggable component in Spark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Spark supports – standalone cluster manager, Apache </a:t>
            </a:r>
            <a:r>
              <a:rPr lang="en-US" dirty="0" err="1" smtClean="0"/>
              <a:t>Mesos</a:t>
            </a:r>
            <a:r>
              <a:rPr lang="en-US" dirty="0" smtClean="0"/>
              <a:t>, and Hadoop YARN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Spark Unified Stack</a:t>
            </a:r>
            <a:endParaRPr lang="en-US" sz="3200" b="1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067" y="2495007"/>
            <a:ext cx="7378339" cy="2476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1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Spark Core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4124"/>
            <a:ext cx="10515600" cy="48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Provides all the necessary functionalities to manage and run distributed applications 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Consists of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distributed computing infrastructure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RDD programming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kern="0" dirty="0" smtClean="0">
                <a:solidFill>
                  <a:sysClr val="windowText" lastClr="000000"/>
                </a:solidFill>
              </a:rPr>
              <a:t>Distributed Computing Infrastructure </a:t>
            </a:r>
            <a:endParaRPr lang="en-US" sz="32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4124"/>
            <a:ext cx="10515600" cy="48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Responsible for the distribution, coordination, and scheduling of computing tasks across many machines in the cluster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Handling of computing task failures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Shuffling (efficiently move data across machines)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5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RDD – Resilient Distributed Dataset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42703" y="842963"/>
            <a:ext cx="10515600" cy="4803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 smtClean="0"/>
              <a:t>An RDD is an immutable and fault-tolerant collection of objects partitioned across a cluster that can be operated in parallel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Provides a set of APIs for large-scale data processing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APIs are exposed in multiple programming languages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Supports two types of operations: Transformation and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11" y="1110343"/>
            <a:ext cx="7458892" cy="3814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6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06843" y="309472"/>
            <a:ext cx="8452893" cy="7605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Why Need Another Infrastructure </a:t>
            </a:r>
            <a:endParaRPr lang="en-US" dirty="0"/>
          </a:p>
        </p:txBody>
      </p:sp>
      <p:pic>
        <p:nvPicPr>
          <p:cNvPr id="4" name="Picture 3" descr="Screen Shot 2017-02-20 at 3.1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68" y="2947555"/>
            <a:ext cx="9322077" cy="3347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49" y="3863310"/>
            <a:ext cx="2635466" cy="15034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1227" y="1410288"/>
            <a:ext cx="9320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Hadoop is used by many applications, each has some diverse requirements and needs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04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17432"/>
            <a:ext cx="5943600" cy="222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02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62" y="857249"/>
            <a:ext cx="5476195" cy="5804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9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00113" y="244158"/>
            <a:ext cx="9928996" cy="8923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Specialized Systems: Downside</a:t>
            </a:r>
            <a:endParaRPr lang="en-US" dirty="0"/>
          </a:p>
        </p:txBody>
      </p:sp>
      <p:pic>
        <p:nvPicPr>
          <p:cNvPr id="4" name="Picture 3" descr="Screen Shot 2017-02-20 at 3.2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4" y="1773263"/>
            <a:ext cx="10860439" cy="305874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4627" y="4889965"/>
            <a:ext cx="11146901" cy="1285401"/>
            <a:chOff x="-4627" y="4889965"/>
            <a:chExt cx="11146901" cy="12854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525" y="4889965"/>
              <a:ext cx="2014749" cy="114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1024" y="4970893"/>
              <a:ext cx="2148599" cy="12044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3309" y="4950145"/>
              <a:ext cx="1708130" cy="120459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-4627" y="5356627"/>
              <a:ext cx="2817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One application may need them all</a:t>
              </a:r>
              <a:endParaRPr lang="en-US" b="1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733364" y="5163796"/>
              <a:ext cx="929669" cy="8391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7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9714" y="335598"/>
            <a:ext cx="9744892" cy="13398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Vision: </a:t>
            </a:r>
            <a:r>
              <a:rPr lang="en-US" b="1" i="1" dirty="0" smtClean="0">
                <a:solidFill>
                  <a:srgbClr val="800000"/>
                </a:solidFill>
              </a:rPr>
              <a:t>Generic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b="1" i="1" dirty="0" smtClean="0">
                <a:solidFill>
                  <a:srgbClr val="800000"/>
                </a:solidFill>
              </a:rPr>
              <a:t>Efficient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Infrastructure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599509" y="2026496"/>
            <a:ext cx="5824538" cy="2932083"/>
            <a:chOff x="2142309" y="3612408"/>
            <a:chExt cx="5824538" cy="2932083"/>
          </a:xfrm>
        </p:grpSpPr>
        <p:sp>
          <p:nvSpPr>
            <p:cNvPr id="4" name="Rectangle 3"/>
            <p:cNvSpPr/>
            <p:nvPr/>
          </p:nvSpPr>
          <p:spPr>
            <a:xfrm>
              <a:off x="2142309" y="5682343"/>
              <a:ext cx="5824538" cy="8621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Common Engine</a:t>
              </a:r>
              <a:endParaRPr lang="en-US" sz="32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42309" y="3612411"/>
              <a:ext cx="1371600" cy="196542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SQL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3447" y="3612410"/>
              <a:ext cx="1371600" cy="196542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Stream</a:t>
              </a:r>
              <a:endParaRPr lang="en-US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14109" y="3612409"/>
              <a:ext cx="1371600" cy="196542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ML</a:t>
              </a:r>
              <a:endParaRPr lang="en-US" sz="2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95247" y="3612408"/>
              <a:ext cx="1371600" cy="196542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Graph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2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Apache Spark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110433"/>
            <a:ext cx="10515600" cy="523811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b="1" dirty="0" smtClean="0"/>
              <a:t>Apache Spark</a:t>
            </a:r>
            <a:r>
              <a:rPr lang="en-US" dirty="0" smtClean="0"/>
              <a:t> is an open source, general-purpose distributed computing engine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Used for processing and analyzing a large amount of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Works with the system to distribute data across the cluster and process the data in parallel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Uses master/slave architecture i.e. one central coordinator and many distributed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Why Spark? Why not Hadoop ??????????</a:t>
            </a:r>
            <a:endParaRPr lang="en-US" sz="32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842963"/>
            <a:ext cx="10515600" cy="55970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Difference in approach of processing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Unified processing engine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Spark can do it in-memory, while Hadoop MapReduce has to read from and write to a disk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Spark may be up to 100 times faster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Hadoop MapReduce is able to work with far larger data sets than Spark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Polyglot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02242"/>
            <a:ext cx="5943600" cy="1453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0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74" y="438875"/>
            <a:ext cx="5943600" cy="200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74" y="3059249"/>
            <a:ext cx="5943600" cy="365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6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5100"/>
            <a:ext cx="10515600" cy="67786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mtClean="0"/>
              <a:t>Run time architecture of Apache Spark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66" y="1636712"/>
            <a:ext cx="6860177" cy="3901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8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5EC4C4968A041B23B8BA53DF49157" ma:contentTypeVersion="4" ma:contentTypeDescription="Create a new document." ma:contentTypeScope="" ma:versionID="fc895a018451eb902e594e0bb085155c">
  <xsd:schema xmlns:xsd="http://www.w3.org/2001/XMLSchema" xmlns:xs="http://www.w3.org/2001/XMLSchema" xmlns:p="http://schemas.microsoft.com/office/2006/metadata/properties" xmlns:ns2="47e58abb-8c78-40d1-85dc-fbdd9194b59f" targetNamespace="http://schemas.microsoft.com/office/2006/metadata/properties" ma:root="true" ma:fieldsID="0c5445f7c1430631f1329374de28430a" ns2:_="">
    <xsd:import namespace="47e58abb-8c78-40d1-85dc-fbdd9194b5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e58abb-8c78-40d1-85dc-fbdd9194b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433C10-19CF-4FBD-B121-D64BF2D79BAC}"/>
</file>

<file path=customXml/itemProps2.xml><?xml version="1.0" encoding="utf-8"?>
<ds:datastoreItem xmlns:ds="http://schemas.openxmlformats.org/officeDocument/2006/customXml" ds:itemID="{D467A174-93CF-4DDE-BDF9-913A6B227825}"/>
</file>

<file path=customXml/itemProps3.xml><?xml version="1.0" encoding="utf-8"?>
<ds:datastoreItem xmlns:ds="http://schemas.openxmlformats.org/officeDocument/2006/customXml" ds:itemID="{2BCABA57-3E5E-485A-AC11-F1800275D011}"/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435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Source Sans Pro</vt:lpstr>
      <vt:lpstr>TimesNewRomanPS-ItalicMT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DPK</dc:creator>
  <cp:lastModifiedBy>DPK</cp:lastModifiedBy>
  <cp:revision>10</cp:revision>
  <dcterms:created xsi:type="dcterms:W3CDTF">2021-11-18T06:08:15Z</dcterms:created>
  <dcterms:modified xsi:type="dcterms:W3CDTF">2021-11-19T06:07:09Z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0x0101000145EC4C4968A041B23B8BA53DF49157</vt:lpwstr>
  </property>
</Properties>
</file>