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0801-D34D-4935-ABC4-FFBB77C2072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F885-91B7-401B-9C8C-832C6A207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5F885-91B7-401B-9C8C-832C6A207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5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164B-F0DB-42A1-8793-81FF6FFDBF3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EA68-93A9-4BAD-B27B-B28EBA6F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1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 Read and Write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412"/>
            <a:ext cx="8229600" cy="7318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Failure during write operation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smtClean="0"/>
              <a:t>Let as assume DN1 failed while writing P3 (after writing P1 and P2)</a:t>
            </a:r>
          </a:p>
          <a:p>
            <a:pPr algn="just">
              <a:lnSpc>
                <a:spcPct val="200000"/>
              </a:lnSpc>
            </a:pPr>
            <a:r>
              <a:rPr lang="en-US" sz="2800" dirty="0" smtClean="0"/>
              <a:t>DS puts packet P3 back to </a:t>
            </a:r>
            <a:r>
              <a:rPr lang="en-US" sz="2800" dirty="0" err="1" smtClean="0"/>
              <a:t>DataQueue</a:t>
            </a:r>
            <a:r>
              <a:rPr lang="en-US" sz="2800" dirty="0" smtClean="0"/>
              <a:t> and communicate failure of DN1 to NameNode</a:t>
            </a:r>
          </a:p>
          <a:p>
            <a:pPr algn="just">
              <a:lnSpc>
                <a:spcPct val="200000"/>
              </a:lnSpc>
            </a:pPr>
            <a:r>
              <a:rPr lang="en-US" sz="2800" dirty="0" smtClean="0"/>
              <a:t>NameNode creates and new id Block-002 and adds DN7 in place of DN1</a:t>
            </a:r>
          </a:p>
          <a:p>
            <a:pPr algn="just">
              <a:lnSpc>
                <a:spcPct val="200000"/>
              </a:lnSpc>
            </a:pPr>
            <a:r>
              <a:rPr lang="en-US" sz="2800" dirty="0" smtClean="0"/>
              <a:t>DS updates id in DN3 and DN5 and start writing remaining packets of Block B1 to only DN3 and DN5</a:t>
            </a:r>
          </a:p>
          <a:p>
            <a:pPr algn="just">
              <a:lnSpc>
                <a:spcPct val="200000"/>
              </a:lnSpc>
            </a:pPr>
            <a:r>
              <a:rPr lang="en-US" sz="2800" dirty="0" smtClean="0"/>
              <a:t>NameNode using HDFS load balancer, copy the contents </a:t>
            </a:r>
            <a:r>
              <a:rPr lang="en-US" sz="2800" smtClean="0"/>
              <a:t>of Block1 </a:t>
            </a:r>
            <a:r>
              <a:rPr lang="en-US" sz="2800" dirty="0" smtClean="0"/>
              <a:t>from either DN3 or DN5 to DN7.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3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HDFS Read Operation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90600" y="1524000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14600" y="1339334"/>
            <a:ext cx="1219200" cy="432316"/>
            <a:chOff x="2514600" y="1339334"/>
            <a:chExt cx="1219200" cy="432316"/>
          </a:xfrm>
        </p:grpSpPr>
        <p:cxnSp>
          <p:nvCxnSpPr>
            <p:cNvPr id="7" name="Straight Arrow Connector 6"/>
            <p:cNvCxnSpPr>
              <a:stCxn id="5" idx="6"/>
            </p:cNvCxnSpPr>
            <p:nvPr/>
          </p:nvCxnSpPr>
          <p:spPr>
            <a:xfrm>
              <a:off x="2514600" y="1771650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open(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81400" y="1524000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4542" y="3364468"/>
            <a:ext cx="23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–cat &lt;source&gt;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969532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90600" y="2121932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0" y="1937266"/>
            <a:ext cx="1219200" cy="489466"/>
            <a:chOff x="2514600" y="1339334"/>
            <a:chExt cx="1219200" cy="48946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14600" y="1828800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open(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81400" y="2121932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1063" y="1969532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2306598"/>
            <a:ext cx="16652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6057" y="1784866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4419601" y="304800"/>
            <a:ext cx="4572000" cy="1288308"/>
          </a:xfrm>
          <a:prstGeom prst="wedgeEllipseCallout">
            <a:avLst>
              <a:gd name="adj1" fmla="val -5238"/>
              <a:gd name="adj2" fmla="val 730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Checks whether file is already </a:t>
            </a:r>
            <a:r>
              <a:rPr lang="en-US" smtClean="0">
                <a:solidFill>
                  <a:schemeClr val="tx1"/>
                </a:solidFill>
              </a:rPr>
              <a:t>present and </a:t>
            </a:r>
            <a:r>
              <a:rPr lang="en-US" dirty="0" smtClean="0">
                <a:solidFill>
                  <a:schemeClr val="tx1"/>
                </a:solidFill>
              </a:rPr>
              <a:t>identify the number of blocks and </a:t>
            </a:r>
            <a:r>
              <a:rPr lang="en-US" dirty="0" err="1" smtClean="0">
                <a:solidFill>
                  <a:schemeClr val="tx1"/>
                </a:solidFill>
              </a:rPr>
              <a:t>DataNodes</a:t>
            </a:r>
            <a:r>
              <a:rPr lang="en-US" dirty="0" smtClean="0">
                <a:solidFill>
                  <a:schemeClr val="tx1"/>
                </a:solidFill>
              </a:rPr>
              <a:t> where these blocks are stored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896384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38200" y="2048784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54348" y="1864936"/>
            <a:ext cx="1219200" cy="421648"/>
            <a:chOff x="2514600" y="1339334"/>
            <a:chExt cx="1219200" cy="42164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90800" y="1760982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open(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429000" y="2048784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8663" y="1896384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43400" y="2233450"/>
            <a:ext cx="1665263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3657" y="1711718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200400" y="2620284"/>
            <a:ext cx="1219200" cy="5222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419600" y="2881415"/>
            <a:ext cx="158906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Callout 15"/>
          <p:cNvSpPr/>
          <p:nvPr/>
        </p:nvSpPr>
        <p:spPr>
          <a:xfrm>
            <a:off x="4648200" y="3580228"/>
            <a:ext cx="3581400" cy="1211756"/>
          </a:xfrm>
          <a:prstGeom prst="wedgeEllipseCallout">
            <a:avLst>
              <a:gd name="adj1" fmla="val -34832"/>
              <a:gd name="adj2" fmla="val -96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 – (3, 7, 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B2 – (8, 2, 4)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896384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38200" y="2048784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54348" y="1864936"/>
            <a:ext cx="1219200" cy="421648"/>
            <a:chOff x="2514600" y="1339334"/>
            <a:chExt cx="1219200" cy="42164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90800" y="1760982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open(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429000" y="2048784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8663" y="1896384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43400" y="2233450"/>
            <a:ext cx="1665263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3657" y="1711718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200400" y="2620284"/>
            <a:ext cx="1219200" cy="5222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419600" y="2881415"/>
            <a:ext cx="1589063" cy="1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/>
          <p:cNvSpPr/>
          <p:nvPr/>
        </p:nvSpPr>
        <p:spPr>
          <a:xfrm>
            <a:off x="2254348" y="3962400"/>
            <a:ext cx="609600" cy="12192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DN3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>
            <a:stCxn id="11" idx="2"/>
          </p:cNvCxnSpPr>
          <p:nvPr/>
        </p:nvCxnSpPr>
        <p:spPr>
          <a:xfrm rot="5400000">
            <a:off x="2698448" y="3308047"/>
            <a:ext cx="1277053" cy="946052"/>
          </a:xfrm>
          <a:prstGeom prst="curvedConnector3">
            <a:avLst>
              <a:gd name="adj1" fmla="val 9847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0045" y="3804519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ead()</a:t>
            </a:r>
            <a:endParaRPr lang="en-US" dirty="0"/>
          </a:p>
        </p:txBody>
      </p:sp>
      <p:cxnSp>
        <p:nvCxnSpPr>
          <p:cNvPr id="24" name="Curved Connector 23"/>
          <p:cNvCxnSpPr>
            <a:stCxn id="6" idx="2"/>
          </p:cNvCxnSpPr>
          <p:nvPr/>
        </p:nvCxnSpPr>
        <p:spPr>
          <a:xfrm rot="10800000">
            <a:off x="1371600" y="2544084"/>
            <a:ext cx="882748" cy="202791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2974" y="5916023"/>
            <a:ext cx="352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read operations happens serially</a:t>
            </a:r>
          </a:p>
        </p:txBody>
      </p:sp>
    </p:spTree>
    <p:extLst>
      <p:ext uri="{BB962C8B-B14F-4D97-AF65-F5344CB8AC3E}">
        <p14:creationId xmlns:p14="http://schemas.microsoft.com/office/powerpoint/2010/main" val="84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896384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38200" y="2048784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54348" y="1864936"/>
            <a:ext cx="1219200" cy="421648"/>
            <a:chOff x="2514600" y="1339334"/>
            <a:chExt cx="1219200" cy="42164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90800" y="1760982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open(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429000" y="2048784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8663" y="1896384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43400" y="2233450"/>
            <a:ext cx="1665263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3657" y="1711718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200400" y="2620284"/>
            <a:ext cx="1219200" cy="5222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419600" y="2881415"/>
            <a:ext cx="1589063" cy="1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/>
          <p:cNvSpPr/>
          <p:nvPr/>
        </p:nvSpPr>
        <p:spPr>
          <a:xfrm>
            <a:off x="2254348" y="3962400"/>
            <a:ext cx="609600" cy="12192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DN3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>
            <a:stCxn id="11" idx="2"/>
          </p:cNvCxnSpPr>
          <p:nvPr/>
        </p:nvCxnSpPr>
        <p:spPr>
          <a:xfrm rot="5400000">
            <a:off x="2698448" y="3308047"/>
            <a:ext cx="1277053" cy="946052"/>
          </a:xfrm>
          <a:prstGeom prst="curvedConnector3">
            <a:avLst>
              <a:gd name="adj1" fmla="val 98470"/>
            </a:avLst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4818" y="3642127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ead()</a:t>
            </a:r>
            <a:endParaRPr lang="en-US" dirty="0"/>
          </a:p>
        </p:txBody>
      </p:sp>
      <p:cxnSp>
        <p:nvCxnSpPr>
          <p:cNvPr id="24" name="Curved Connector 23"/>
          <p:cNvCxnSpPr>
            <a:stCxn id="6" idx="2"/>
          </p:cNvCxnSpPr>
          <p:nvPr/>
        </p:nvCxnSpPr>
        <p:spPr>
          <a:xfrm rot="10800000">
            <a:off x="1371600" y="2544084"/>
            <a:ext cx="882748" cy="2027916"/>
          </a:xfrm>
          <a:prstGeom prst="curvedConnector2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5590736" y="4876800"/>
            <a:ext cx="609600" cy="12192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DN8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18" idx="3"/>
            <a:endCxn id="3" idx="3"/>
          </p:cNvCxnSpPr>
          <p:nvPr/>
        </p:nvCxnSpPr>
        <p:spPr>
          <a:xfrm rot="5400000" flipH="1">
            <a:off x="1666235" y="1866700"/>
            <a:ext cx="3624451" cy="4834151"/>
          </a:xfrm>
          <a:prstGeom prst="curvedConnector3">
            <a:avLst>
              <a:gd name="adj1" fmla="val -6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4200173" y="3285773"/>
            <a:ext cx="1734254" cy="14478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0"/>
            <a:ext cx="19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Read steps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458200" cy="556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300"/>
              </a:lnSpc>
              <a:buAutoNum type="arabicPeriod"/>
            </a:pPr>
            <a:r>
              <a:rPr lang="en-US" sz="2400" dirty="0" smtClean="0"/>
              <a:t>Client makes a open( ) </a:t>
            </a:r>
          </a:p>
          <a:p>
            <a:pPr marL="342900" indent="-342900" algn="just">
              <a:lnSpc>
                <a:spcPts val="3300"/>
              </a:lnSpc>
              <a:buAutoNum type="arabicPeriod"/>
            </a:pPr>
            <a:r>
              <a:rPr lang="en-US" sz="2400" dirty="0" smtClean="0"/>
              <a:t>Through DFS object RPC call is made to NameNode requesting to read file</a:t>
            </a:r>
          </a:p>
          <a:p>
            <a:pPr marL="342900" indent="-342900" algn="just">
              <a:lnSpc>
                <a:spcPts val="3300"/>
              </a:lnSpc>
              <a:buAutoNum type="arabicPeriod"/>
            </a:pPr>
            <a:r>
              <a:rPr lang="en-US" sz="2400" dirty="0" smtClean="0"/>
              <a:t>NameNode searches in the “meta-data” about the requested file and finds about how many blocks are allotted. It finds out the </a:t>
            </a:r>
            <a:r>
              <a:rPr lang="en-US" sz="2400" dirty="0" err="1" smtClean="0"/>
              <a:t>datanodes</a:t>
            </a:r>
            <a:r>
              <a:rPr lang="en-US" sz="2400" dirty="0" smtClean="0"/>
              <a:t> which store these blocks of data and sends the </a:t>
            </a:r>
            <a:r>
              <a:rPr lang="en-US" sz="2400" dirty="0" err="1" smtClean="0"/>
              <a:t>datanode</a:t>
            </a:r>
            <a:r>
              <a:rPr lang="en-US" sz="2400" dirty="0" smtClean="0"/>
              <a:t> list to client in the nearest order</a:t>
            </a:r>
          </a:p>
          <a:p>
            <a:pPr marL="342900" indent="-342900" algn="just">
              <a:lnSpc>
                <a:spcPts val="3300"/>
              </a:lnSpc>
              <a:buAutoNum type="arabicPeriod"/>
            </a:pPr>
            <a:r>
              <a:rPr lang="en-US" sz="2400" dirty="0" smtClean="0"/>
              <a:t>Using FSDIS goes to </a:t>
            </a:r>
            <a:r>
              <a:rPr lang="en-US" sz="2400" dirty="0" err="1" smtClean="0"/>
              <a:t>datanode</a:t>
            </a:r>
            <a:r>
              <a:rPr lang="en-US" sz="2400" dirty="0" smtClean="0"/>
              <a:t>, reads the data and fetches it to client. </a:t>
            </a:r>
          </a:p>
          <a:p>
            <a:pPr marL="342900" indent="-342900" algn="just">
              <a:lnSpc>
                <a:spcPts val="3300"/>
              </a:lnSpc>
              <a:buAutoNum type="arabicPeriod"/>
            </a:pPr>
            <a:r>
              <a:rPr lang="en-US" sz="2400" dirty="0" smtClean="0"/>
              <a:t>If one of the data node is down, it goes to next nearest </a:t>
            </a:r>
            <a:r>
              <a:rPr lang="en-US" sz="2400" dirty="0" err="1" smtClean="0"/>
              <a:t>datanode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ts val="3300"/>
              </a:lnSpc>
              <a:buAutoNum type="arabicPeriod"/>
            </a:pPr>
            <a:r>
              <a:rPr lang="en-US" sz="2400" dirty="0" smtClean="0"/>
              <a:t>All reading operations happens sequentially.</a:t>
            </a:r>
            <a:endParaRPr lang="en-US" sz="2400" dirty="0"/>
          </a:p>
          <a:p>
            <a:pPr marL="342900" indent="-342900" algn="just">
              <a:lnSpc>
                <a:spcPts val="3300"/>
              </a:lnSpc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0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90600" y="1524000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0" y="1339334"/>
            <a:ext cx="1219200" cy="432316"/>
            <a:chOff x="2514600" y="1339334"/>
            <a:chExt cx="1219200" cy="432316"/>
          </a:xfrm>
        </p:grpSpPr>
        <p:cxnSp>
          <p:nvCxnSpPr>
            <p:cNvPr id="5" name="Straight Arrow Connector 4"/>
            <p:cNvCxnSpPr>
              <a:stCxn id="3" idx="6"/>
            </p:cNvCxnSpPr>
            <p:nvPr/>
          </p:nvCxnSpPr>
          <p:spPr>
            <a:xfrm>
              <a:off x="2514600" y="1771650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81400" y="1524000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0743" y="89784"/>
            <a:ext cx="41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HDFS Write Operation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74542" y="3364468"/>
            <a:ext cx="370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–put &lt;source&gt; &lt;destination&gt;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90600" y="1524000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0" y="1339334"/>
            <a:ext cx="1219200" cy="489466"/>
            <a:chOff x="2514600" y="1339334"/>
            <a:chExt cx="1219200" cy="48946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14600" y="1828800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81400" y="1524000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1063" y="13716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1708666"/>
            <a:ext cx="16652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6057" y="1186934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5791200" y="0"/>
            <a:ext cx="3352800" cy="1068324"/>
          </a:xfrm>
          <a:prstGeom prst="wedgeEllipseCallout">
            <a:avLst>
              <a:gd name="adj1" fmla="val -23084"/>
              <a:gd name="adj2" fmla="val 730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Checks whether file is already present, it has write permission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90600" y="1524000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0" y="1339334"/>
            <a:ext cx="1219200" cy="432316"/>
            <a:chOff x="2514600" y="1339334"/>
            <a:chExt cx="1219200" cy="432316"/>
          </a:xfrm>
        </p:grpSpPr>
        <p:cxnSp>
          <p:nvCxnSpPr>
            <p:cNvPr id="5" name="Straight Arrow Connector 4"/>
            <p:cNvCxnSpPr>
              <a:stCxn id="3" idx="6"/>
            </p:cNvCxnSpPr>
            <p:nvPr/>
          </p:nvCxnSpPr>
          <p:spPr>
            <a:xfrm>
              <a:off x="2514600" y="1771650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81400" y="1524000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1063" y="13716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1708666"/>
            <a:ext cx="1665263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6057" y="1186934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352800" y="2095500"/>
            <a:ext cx="1219200" cy="5222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572000" y="2356631"/>
            <a:ext cx="158906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Callout 15"/>
          <p:cNvSpPr/>
          <p:nvPr/>
        </p:nvSpPr>
        <p:spPr>
          <a:xfrm>
            <a:off x="4800600" y="3055444"/>
            <a:ext cx="3581400" cy="1211756"/>
          </a:xfrm>
          <a:prstGeom prst="wedgeEllipseCallout">
            <a:avLst>
              <a:gd name="adj1" fmla="val -34832"/>
              <a:gd name="adj2" fmla="val -96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ok sends </a:t>
            </a:r>
            <a:r>
              <a:rPr lang="en-US" dirty="0" err="1" smtClean="0">
                <a:solidFill>
                  <a:schemeClr val="tx1"/>
                </a:solidFill>
              </a:rPr>
              <a:t>ack</a:t>
            </a:r>
            <a:r>
              <a:rPr lang="en-US" dirty="0" smtClean="0">
                <a:solidFill>
                  <a:schemeClr val="tx1"/>
                </a:solidFill>
              </a:rPr>
              <a:t> to client and </a:t>
            </a:r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output stream object is created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90600" y="1524000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>
            <a:off x="2514600" y="1771650"/>
            <a:ext cx="10668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4600" y="13393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reate( 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1524000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1063" y="13716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1708666"/>
            <a:ext cx="1665263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6057" y="1186934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352800" y="2095500"/>
            <a:ext cx="1219200" cy="5222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572000" y="2356631"/>
            <a:ext cx="1589063" cy="1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52600" y="2019300"/>
            <a:ext cx="1524000" cy="598463"/>
            <a:chOff x="1752600" y="2019300"/>
            <a:chExt cx="1524000" cy="598463"/>
          </a:xfrm>
        </p:grpSpPr>
        <p:cxnSp>
          <p:nvCxnSpPr>
            <p:cNvPr id="14" name="Curved Connector 13"/>
            <p:cNvCxnSpPr>
              <a:stCxn id="3" idx="4"/>
            </p:cNvCxnSpPr>
            <p:nvPr/>
          </p:nvCxnSpPr>
          <p:spPr>
            <a:xfrm rot="16200000" flipH="1">
              <a:off x="2345934" y="1425966"/>
              <a:ext cx="337332" cy="152400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862484" y="2248431"/>
              <a:ext cx="86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rite( 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8600" y="1556266"/>
            <a:ext cx="464234" cy="1061497"/>
            <a:chOff x="228600" y="1556266"/>
            <a:chExt cx="464234" cy="1061497"/>
          </a:xfrm>
        </p:grpSpPr>
        <p:sp>
          <p:nvSpPr>
            <p:cNvPr id="19" name="Flowchart: Process 18"/>
            <p:cNvSpPr/>
            <p:nvPr/>
          </p:nvSpPr>
          <p:spPr>
            <a:xfrm>
              <a:off x="228600" y="1556266"/>
              <a:ext cx="457200" cy="106149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9" idx="1"/>
              <a:endCxn id="19" idx="3"/>
            </p:cNvCxnSpPr>
            <p:nvPr/>
          </p:nvCxnSpPr>
          <p:spPr>
            <a:xfrm>
              <a:off x="228600" y="208701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6114" y="2171965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840" y="163829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3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971800" y="2142976"/>
            <a:ext cx="3933092" cy="21974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75892" y="2511668"/>
            <a:ext cx="1981200" cy="393895"/>
            <a:chOff x="1371600" y="3886200"/>
            <a:chExt cx="1981200" cy="393895"/>
          </a:xfrm>
        </p:grpSpPr>
        <p:sp>
          <p:nvSpPr>
            <p:cNvPr id="4" name="Flowchart: Process 3"/>
            <p:cNvSpPr/>
            <p:nvPr/>
          </p:nvSpPr>
          <p:spPr>
            <a:xfrm>
              <a:off x="1371600" y="3886200"/>
              <a:ext cx="1981200" cy="3810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52600" y="3886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33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514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3899095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869787" y="2152300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Queue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30904" y="3273668"/>
            <a:ext cx="1981200" cy="393895"/>
            <a:chOff x="1371600" y="3886200"/>
            <a:chExt cx="1981200" cy="393895"/>
          </a:xfrm>
        </p:grpSpPr>
        <p:sp>
          <p:nvSpPr>
            <p:cNvPr id="11" name="Flowchart: Process 10"/>
            <p:cNvSpPr/>
            <p:nvPr/>
          </p:nvSpPr>
          <p:spPr>
            <a:xfrm>
              <a:off x="1371600" y="3886200"/>
              <a:ext cx="1981200" cy="3810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752600" y="3886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33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14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71800" y="3899095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11904" y="3807068"/>
            <a:ext cx="12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ACK Queue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066692" y="3121268"/>
            <a:ext cx="68580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84570" y="533400"/>
            <a:ext cx="291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Inside  </a:t>
            </a:r>
            <a:r>
              <a:rPr lang="en-US" sz="2400" dirty="0" err="1" smtClean="0"/>
              <a:t>FSData</a:t>
            </a:r>
            <a:r>
              <a:rPr lang="en-US" sz="2400" dirty="0" smtClean="0"/>
              <a:t> OS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91596" y="251750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72596" y="24894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56338" y="249765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90600" y="1524000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0" y="1339334"/>
            <a:ext cx="1219200" cy="432316"/>
            <a:chOff x="2514600" y="1339334"/>
            <a:chExt cx="1219200" cy="432316"/>
          </a:xfrm>
        </p:grpSpPr>
        <p:cxnSp>
          <p:nvCxnSpPr>
            <p:cNvPr id="5" name="Straight Arrow Connector 4"/>
            <p:cNvCxnSpPr>
              <a:stCxn id="3" idx="6"/>
            </p:cNvCxnSpPr>
            <p:nvPr/>
          </p:nvCxnSpPr>
          <p:spPr>
            <a:xfrm>
              <a:off x="2514600" y="1771650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81400" y="1524000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1063" y="13716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1708666"/>
            <a:ext cx="1665263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6057" y="1186934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352800" y="2095500"/>
            <a:ext cx="1219200" cy="5222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572000" y="2356631"/>
            <a:ext cx="1589063" cy="1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" idx="4"/>
          </p:cNvCxnSpPr>
          <p:nvPr/>
        </p:nvCxnSpPr>
        <p:spPr>
          <a:xfrm rot="16200000" flipH="1">
            <a:off x="2345934" y="1425966"/>
            <a:ext cx="337332" cy="1524000"/>
          </a:xfrm>
          <a:prstGeom prst="curvedConnector2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62484" y="2248431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rite( )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67508" y="3517508"/>
            <a:ext cx="3933092" cy="21974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71600" y="3886200"/>
            <a:ext cx="1981200" cy="393895"/>
            <a:chOff x="1371600" y="3886200"/>
            <a:chExt cx="1981200" cy="393895"/>
          </a:xfrm>
        </p:grpSpPr>
        <p:sp>
          <p:nvSpPr>
            <p:cNvPr id="10" name="Flowchart: Process 9"/>
            <p:cNvSpPr/>
            <p:nvPr/>
          </p:nvSpPr>
          <p:spPr>
            <a:xfrm>
              <a:off x="1371600" y="3886200"/>
              <a:ext cx="1981200" cy="3810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752600" y="3886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33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14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971800" y="3899095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65495" y="352683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Queue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6612" y="4648200"/>
            <a:ext cx="1981200" cy="393895"/>
            <a:chOff x="1371600" y="3886200"/>
            <a:chExt cx="1981200" cy="393895"/>
          </a:xfrm>
        </p:grpSpPr>
        <p:sp>
          <p:nvSpPr>
            <p:cNvPr id="28" name="Flowchart: Process 27"/>
            <p:cNvSpPr/>
            <p:nvPr/>
          </p:nvSpPr>
          <p:spPr>
            <a:xfrm>
              <a:off x="1371600" y="3886200"/>
              <a:ext cx="1981200" cy="3810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752600" y="3886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33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971800" y="3899095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807612" y="5181600"/>
            <a:ext cx="12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ACK Queue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3962400" y="4495800"/>
            <a:ext cx="68580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2" y="1572678"/>
            <a:ext cx="549275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 flipV="1">
            <a:off x="4572000" y="2819400"/>
            <a:ext cx="1589063" cy="1676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6670" y="3714428"/>
            <a:ext cx="203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Asks where to write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33600" y="3897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43135" y="391076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1116" y="390905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90600" y="1524000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0" y="1339334"/>
            <a:ext cx="1219200" cy="432316"/>
            <a:chOff x="2514600" y="1339334"/>
            <a:chExt cx="1219200" cy="432316"/>
          </a:xfrm>
        </p:grpSpPr>
        <p:cxnSp>
          <p:nvCxnSpPr>
            <p:cNvPr id="5" name="Straight Arrow Connector 4"/>
            <p:cNvCxnSpPr>
              <a:stCxn id="3" idx="6"/>
            </p:cNvCxnSpPr>
            <p:nvPr/>
          </p:nvCxnSpPr>
          <p:spPr>
            <a:xfrm>
              <a:off x="2514600" y="1771650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81400" y="1524000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1063" y="13716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1708666"/>
            <a:ext cx="1665263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6057" y="1186934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352800" y="2095500"/>
            <a:ext cx="1219200" cy="5222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572000" y="2356631"/>
            <a:ext cx="1589063" cy="1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52600" y="2019300"/>
            <a:ext cx="1524000" cy="598463"/>
            <a:chOff x="1752600" y="2019300"/>
            <a:chExt cx="1524000" cy="598463"/>
          </a:xfrm>
        </p:grpSpPr>
        <p:cxnSp>
          <p:nvCxnSpPr>
            <p:cNvPr id="14" name="Curved Connector 13"/>
            <p:cNvCxnSpPr>
              <a:stCxn id="3" idx="4"/>
            </p:cNvCxnSpPr>
            <p:nvPr/>
          </p:nvCxnSpPr>
          <p:spPr>
            <a:xfrm rot="16200000" flipH="1">
              <a:off x="2345934" y="1425966"/>
              <a:ext cx="337332" cy="1524000"/>
            </a:xfrm>
            <a:prstGeom prst="curvedConnector2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862484" y="2248431"/>
              <a:ext cx="86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rite( )</a:t>
              </a:r>
              <a:endParaRPr lang="en-US" dirty="0"/>
            </a:p>
          </p:txBody>
        </p:sp>
      </p:grpSp>
      <p:sp>
        <p:nvSpPr>
          <p:cNvPr id="6" name="Flowchart: Process 5"/>
          <p:cNvSpPr/>
          <p:nvPr/>
        </p:nvSpPr>
        <p:spPr>
          <a:xfrm>
            <a:off x="867508" y="3517508"/>
            <a:ext cx="3933092" cy="21974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71600" y="3886200"/>
            <a:ext cx="1981200" cy="393895"/>
            <a:chOff x="1371600" y="3886200"/>
            <a:chExt cx="1981200" cy="393895"/>
          </a:xfrm>
        </p:grpSpPr>
        <p:sp>
          <p:nvSpPr>
            <p:cNvPr id="10" name="Flowchart: Process 9"/>
            <p:cNvSpPr/>
            <p:nvPr/>
          </p:nvSpPr>
          <p:spPr>
            <a:xfrm>
              <a:off x="1371600" y="3886200"/>
              <a:ext cx="1981200" cy="3810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752600" y="3886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33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14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971800" y="3899095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65495" y="352683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Queue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6612" y="4648200"/>
            <a:ext cx="1981200" cy="393895"/>
            <a:chOff x="1371600" y="3886200"/>
            <a:chExt cx="1981200" cy="393895"/>
          </a:xfrm>
        </p:grpSpPr>
        <p:sp>
          <p:nvSpPr>
            <p:cNvPr id="28" name="Flowchart: Process 27"/>
            <p:cNvSpPr/>
            <p:nvPr/>
          </p:nvSpPr>
          <p:spPr>
            <a:xfrm>
              <a:off x="1371600" y="3886200"/>
              <a:ext cx="1981200" cy="3810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752600" y="3886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33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971800" y="3899095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807612" y="5181600"/>
            <a:ext cx="12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ACK Queue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3962400" y="4495800"/>
            <a:ext cx="68580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2" y="1572678"/>
            <a:ext cx="549275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 flipV="1">
            <a:off x="4572000" y="2819400"/>
            <a:ext cx="1589063" cy="167640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646" y="3828871"/>
            <a:ext cx="318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NameNode creates an ID for file</a:t>
            </a:r>
          </a:p>
          <a:p>
            <a:r>
              <a:rPr lang="en-US" dirty="0" smtClean="0"/>
              <a:t>and tells in which </a:t>
            </a:r>
            <a:r>
              <a:rPr lang="en-US" dirty="0" err="1" smtClean="0"/>
              <a:t>datanodes</a:t>
            </a:r>
            <a:r>
              <a:rPr lang="en-US" dirty="0" smtClean="0"/>
              <a:t> to 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 smtClean="0"/>
              <a:t>Block-001:DN3, DN1, DN5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648200" y="2819400"/>
            <a:ext cx="1905000" cy="2019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15154" y="391076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391076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45187" y="391076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90600" y="1524000"/>
            <a:ext cx="152400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0" y="1339334"/>
            <a:ext cx="1219200" cy="432316"/>
            <a:chOff x="2514600" y="1339334"/>
            <a:chExt cx="1219200" cy="432316"/>
          </a:xfrm>
        </p:grpSpPr>
        <p:cxnSp>
          <p:nvCxnSpPr>
            <p:cNvPr id="5" name="Straight Arrow Connector 4"/>
            <p:cNvCxnSpPr>
              <a:stCxn id="3" idx="6"/>
            </p:cNvCxnSpPr>
            <p:nvPr/>
          </p:nvCxnSpPr>
          <p:spPr>
            <a:xfrm>
              <a:off x="2514600" y="1771650"/>
              <a:ext cx="10668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4600" y="1339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reate( )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81400" y="1524000"/>
            <a:ext cx="914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1063" y="13716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1708666"/>
            <a:ext cx="1665263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6057" y="1186934"/>
            <a:ext cx="77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352800" y="2095500"/>
            <a:ext cx="1219200" cy="5222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FSData</a:t>
            </a:r>
            <a:r>
              <a:rPr lang="en-US" dirty="0" smtClean="0">
                <a:solidFill>
                  <a:schemeClr val="tx1"/>
                </a:solidFill>
              </a:rPr>
              <a:t> 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572000" y="2356631"/>
            <a:ext cx="1589063" cy="1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52600" y="2019300"/>
            <a:ext cx="1524000" cy="598463"/>
            <a:chOff x="1752600" y="2019300"/>
            <a:chExt cx="1524000" cy="598463"/>
          </a:xfrm>
        </p:grpSpPr>
        <p:cxnSp>
          <p:nvCxnSpPr>
            <p:cNvPr id="14" name="Curved Connector 13"/>
            <p:cNvCxnSpPr>
              <a:stCxn id="3" idx="4"/>
            </p:cNvCxnSpPr>
            <p:nvPr/>
          </p:nvCxnSpPr>
          <p:spPr>
            <a:xfrm rot="16200000" flipH="1">
              <a:off x="2345934" y="1425966"/>
              <a:ext cx="337332" cy="1524000"/>
            </a:xfrm>
            <a:prstGeom prst="curvedConnector2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862484" y="2248431"/>
              <a:ext cx="86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rite( )</a:t>
              </a:r>
              <a:endParaRPr lang="en-US" dirty="0"/>
            </a:p>
          </p:txBody>
        </p:sp>
      </p:grpSp>
      <p:sp>
        <p:nvSpPr>
          <p:cNvPr id="6" name="Flowchart: Process 5"/>
          <p:cNvSpPr/>
          <p:nvPr/>
        </p:nvSpPr>
        <p:spPr>
          <a:xfrm>
            <a:off x="867508" y="3517508"/>
            <a:ext cx="3933092" cy="21974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71600" y="3886200"/>
            <a:ext cx="1981200" cy="393895"/>
            <a:chOff x="1371600" y="3886200"/>
            <a:chExt cx="1981200" cy="393895"/>
          </a:xfrm>
        </p:grpSpPr>
        <p:sp>
          <p:nvSpPr>
            <p:cNvPr id="10" name="Flowchart: Process 9"/>
            <p:cNvSpPr/>
            <p:nvPr/>
          </p:nvSpPr>
          <p:spPr>
            <a:xfrm>
              <a:off x="1371600" y="3886200"/>
              <a:ext cx="1981200" cy="3810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752600" y="3886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33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14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971800" y="3899095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65495" y="352683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Queue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6612" y="4648200"/>
            <a:ext cx="1981200" cy="393895"/>
            <a:chOff x="1371600" y="3886200"/>
            <a:chExt cx="1981200" cy="393895"/>
          </a:xfrm>
        </p:grpSpPr>
        <p:sp>
          <p:nvSpPr>
            <p:cNvPr id="28" name="Flowchart: Process 27"/>
            <p:cNvSpPr/>
            <p:nvPr/>
          </p:nvSpPr>
          <p:spPr>
            <a:xfrm>
              <a:off x="1371600" y="3886200"/>
              <a:ext cx="1981200" cy="3810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752600" y="3886200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33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894992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971800" y="3899095"/>
              <a:ext cx="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807612" y="5181600"/>
            <a:ext cx="12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ACK Queue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3962400" y="4495800"/>
            <a:ext cx="68580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2" y="1572678"/>
            <a:ext cx="549275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 flipV="1">
            <a:off x="4572000" y="2819400"/>
            <a:ext cx="1589063" cy="167640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48200" y="2819400"/>
            <a:ext cx="1905000" cy="201930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15154" y="391076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97345" y="467745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1600" y="466866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87388" y="4440059"/>
            <a:ext cx="696937" cy="602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993694" y="4419600"/>
            <a:ext cx="69693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174794" y="4438650"/>
            <a:ext cx="696937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791200" y="5715000"/>
            <a:ext cx="457200" cy="92606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23" idx="1"/>
            <a:endCxn id="23" idx="3"/>
          </p:cNvCxnSpPr>
          <p:nvPr/>
        </p:nvCxnSpPr>
        <p:spPr>
          <a:xfrm>
            <a:off x="5791200" y="617803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87388" y="578642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66531" y="534566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Blook-001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87388" y="620555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1" name="Flowchart: Process 50"/>
          <p:cNvSpPr/>
          <p:nvPr/>
        </p:nvSpPr>
        <p:spPr>
          <a:xfrm>
            <a:off x="6914596" y="5715000"/>
            <a:ext cx="457200" cy="92606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1"/>
            <a:endCxn id="51" idx="3"/>
          </p:cNvCxnSpPr>
          <p:nvPr/>
        </p:nvCxnSpPr>
        <p:spPr>
          <a:xfrm>
            <a:off x="6914596" y="617803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10784" y="578642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10784" y="620555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8294663" y="5697387"/>
            <a:ext cx="457200" cy="92606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1"/>
            <a:endCxn id="55" idx="3"/>
          </p:cNvCxnSpPr>
          <p:nvPr/>
        </p:nvCxnSpPr>
        <p:spPr>
          <a:xfrm>
            <a:off x="8294663" y="61604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90850" y="587264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69993" y="531987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Blook-001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90850" y="629177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84325" y="531340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Blook-001</a:t>
            </a:r>
            <a:endParaRPr lang="en-US" dirty="0"/>
          </a:p>
        </p:txBody>
      </p:sp>
      <p:cxnSp>
        <p:nvCxnSpPr>
          <p:cNvPr id="2053" name="Straight Arrow Connector 2052"/>
          <p:cNvCxnSpPr/>
          <p:nvPr/>
        </p:nvCxnSpPr>
        <p:spPr>
          <a:xfrm>
            <a:off x="4693713" y="4523935"/>
            <a:ext cx="11244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15356" y="4495800"/>
            <a:ext cx="7055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616366" y="4440059"/>
            <a:ext cx="7055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/>
          <p:nvPr/>
        </p:nvCxnSpPr>
        <p:spPr>
          <a:xfrm flipH="1">
            <a:off x="7622065" y="4884099"/>
            <a:ext cx="6313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452488" y="4884099"/>
            <a:ext cx="6313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581652" y="4884099"/>
            <a:ext cx="12365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5EC4C4968A041B23B8BA53DF49157" ma:contentTypeVersion="0" ma:contentTypeDescription="Create a new document." ma:contentTypeScope="" ma:versionID="db8f8e005660c9123e525837c606ed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1D23EA-4FDF-41E2-AE9E-CDCC74E41E72}"/>
</file>

<file path=customXml/itemProps2.xml><?xml version="1.0" encoding="utf-8"?>
<ds:datastoreItem xmlns:ds="http://schemas.openxmlformats.org/officeDocument/2006/customXml" ds:itemID="{AE0F4CFD-124B-4B10-B523-E38231BA90CB}"/>
</file>

<file path=customXml/itemProps3.xml><?xml version="1.0" encoding="utf-8"?>
<ds:datastoreItem xmlns:ds="http://schemas.openxmlformats.org/officeDocument/2006/customXml" ds:itemID="{F6129D34-6419-4604-B64E-610C400D34BD}"/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466</Words>
  <Application>Microsoft Office PowerPoint</Application>
  <PresentationFormat>On-screen Show (4:3)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HDFS Read and Write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Failure during write operation</vt:lpstr>
      <vt:lpstr>HDFS Read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DPK</cp:lastModifiedBy>
  <cp:revision>25</cp:revision>
  <dcterms:created xsi:type="dcterms:W3CDTF">2019-02-09T14:22:00Z</dcterms:created>
  <dcterms:modified xsi:type="dcterms:W3CDTF">2022-10-17T05:00:55Z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0x0101000145EC4C4968A041B23B8BA53DF49157</vt:lpwstr>
  </property>
</Properties>
</file>