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59" r:id="rId6"/>
    <p:sldId id="260" r:id="rId7"/>
    <p:sldId id="261" r:id="rId8"/>
    <p:sldId id="266" r:id="rId9"/>
    <p:sldId id="262" r:id="rId10"/>
    <p:sldId id="263" r:id="rId11"/>
    <p:sldId id="272" r:id="rId12"/>
    <p:sldId id="274" r:id="rId13"/>
    <p:sldId id="273" r:id="rId14"/>
    <p:sldId id="267" r:id="rId15"/>
    <p:sldId id="264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D054-7383-40FC-87E4-DEE061263FD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EB7F-7DF1-4E00-8667-6E5ED60D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6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D054-7383-40FC-87E4-DEE061263FD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EB7F-7DF1-4E00-8667-6E5ED60D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1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D054-7383-40FC-87E4-DEE061263FD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EB7F-7DF1-4E00-8667-6E5ED60D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8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D054-7383-40FC-87E4-DEE061263FD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EB7F-7DF1-4E00-8667-6E5ED60D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D054-7383-40FC-87E4-DEE061263FD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EB7F-7DF1-4E00-8667-6E5ED60D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1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D054-7383-40FC-87E4-DEE061263FD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EB7F-7DF1-4E00-8667-6E5ED60D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1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D054-7383-40FC-87E4-DEE061263FD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EB7F-7DF1-4E00-8667-6E5ED60D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1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D054-7383-40FC-87E4-DEE061263FD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EB7F-7DF1-4E00-8667-6E5ED60D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4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D054-7383-40FC-87E4-DEE061263FD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EB7F-7DF1-4E00-8667-6E5ED60D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D054-7383-40FC-87E4-DEE061263FD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EB7F-7DF1-4E00-8667-6E5ED60D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8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D054-7383-40FC-87E4-DEE061263FD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EB7F-7DF1-4E00-8667-6E5ED60D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2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586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ED054-7383-40FC-87E4-DEE061263FD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AEB7F-7DF1-4E00-8667-6E5ED60D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9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lnSpc>
          <a:spcPct val="200000"/>
        </a:lnSpc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defTabSz="914400" rtl="0" eaLnBrk="1" latinLnBrk="0" hangingPunct="1">
        <a:lnSpc>
          <a:spcPct val="2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200000"/>
        </a:lnSpc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2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200000"/>
        </a:lnSpc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Hadoop Ecosystem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190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of HDFS </a:t>
            </a:r>
            <a:r>
              <a:rPr lang="en-US" dirty="0" smtClean="0"/>
              <a:t>NameNode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file system </a:t>
            </a:r>
            <a:r>
              <a:rPr lang="en-US" dirty="0" smtClean="0"/>
              <a:t>namespace</a:t>
            </a:r>
          </a:p>
          <a:p>
            <a:r>
              <a:rPr lang="en-US" dirty="0"/>
              <a:t>Regulates client’s access to </a:t>
            </a:r>
            <a:r>
              <a:rPr lang="en-US" dirty="0" smtClean="0"/>
              <a:t>files</a:t>
            </a:r>
          </a:p>
          <a:p>
            <a:r>
              <a:rPr lang="en-US" dirty="0"/>
              <a:t>Executes file system execution such as naming, closing, opening 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13307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Availability of </a:t>
            </a:r>
            <a:r>
              <a:rPr lang="en-US" dirty="0" err="1" smtClean="0"/>
              <a:t>NameNode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5330"/>
            <a:ext cx="8229600" cy="56388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Prior to Hadoop 2.0.0, the </a:t>
            </a:r>
            <a:r>
              <a:rPr lang="en-US" sz="2400" dirty="0" err="1"/>
              <a:t>NameNode</a:t>
            </a:r>
            <a:r>
              <a:rPr lang="en-US" sz="2400" dirty="0"/>
              <a:t> was a single point of failure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After Hadoop 2, the </a:t>
            </a:r>
            <a:r>
              <a:rPr lang="en-US" sz="2400" dirty="0"/>
              <a:t>HDFS High Availability feature addresses </a:t>
            </a:r>
            <a:r>
              <a:rPr lang="en-US" sz="2400" dirty="0" smtClean="0"/>
              <a:t>SPOF by running redundant </a:t>
            </a:r>
            <a:r>
              <a:rPr lang="en-US" sz="2400" dirty="0" err="1" smtClean="0"/>
              <a:t>NameNodes</a:t>
            </a:r>
            <a:r>
              <a:rPr lang="en-US" sz="2400" dirty="0" smtClean="0"/>
              <a:t> – Active and Standby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Active </a:t>
            </a:r>
            <a:r>
              <a:rPr lang="en-US" sz="2400" dirty="0" err="1"/>
              <a:t>NameNode</a:t>
            </a:r>
            <a:r>
              <a:rPr lang="en-US" sz="2400" dirty="0"/>
              <a:t> is responsible for all client operations in the </a:t>
            </a:r>
            <a:r>
              <a:rPr lang="en-US" sz="2400" dirty="0" smtClean="0"/>
              <a:t>cluster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Standby is simply acting as a slave, maintaining enough state to provide a fast failover if </a:t>
            </a:r>
            <a:r>
              <a:rPr lang="en-US" sz="2400" dirty="0" smtClean="0"/>
              <a:t>necessary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 order for the Standby nodes to keep their state synchronized with the Active node, </a:t>
            </a:r>
            <a:r>
              <a:rPr lang="en-US" sz="2400" dirty="0" smtClean="0"/>
              <a:t>the nodes </a:t>
            </a:r>
            <a:r>
              <a:rPr lang="en-US" sz="2400" dirty="0"/>
              <a:t>have access to a directory on a shared storage device </a:t>
            </a:r>
          </a:p>
        </p:txBody>
      </p:sp>
    </p:spTree>
    <p:extLst>
      <p:ext uri="{BB962C8B-B14F-4D97-AF65-F5344CB8AC3E}">
        <p14:creationId xmlns:p14="http://schemas.microsoft.com/office/powerpoint/2010/main" val="11943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ndu0e1pobsf1dobtvj5nls3q-wpengine.netdna-ssl.com/wp-content/uploads/2019/08/checkpointing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4495800"/>
            <a:ext cx="529590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8586"/>
            <a:ext cx="82296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Check Points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838200"/>
            <a:ext cx="8229600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ea typeface="Calibri" panose="020F0502020204030204" pitchFamily="34" charset="0"/>
              </a:rPr>
              <a:t>Checkpointing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</a:rPr>
              <a:t> is an essential part of maintaining and persisting </a:t>
            </a:r>
            <a:r>
              <a:rPr lang="en-US" sz="2000" dirty="0" err="1">
                <a:solidFill>
                  <a:srgbClr val="000000"/>
                </a:solidFill>
                <a:ea typeface="Calibri" panose="020F0502020204030204" pitchFamily="34" charset="0"/>
              </a:rPr>
              <a:t>filesystem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</a:rPr>
              <a:t> metadata in HDFS. It’s crucial for efficient </a:t>
            </a:r>
            <a:r>
              <a:rPr lang="en-US" sz="2000" dirty="0" err="1">
                <a:solidFill>
                  <a:srgbClr val="000000"/>
                </a:solidFill>
                <a:ea typeface="Calibri" panose="020F0502020204030204" pitchFamily="34" charset="0"/>
              </a:rPr>
              <a:t>NameNode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</a:rPr>
              <a:t> recovery and restart, and is an important indicator of overall cluster </a:t>
            </a:r>
            <a:r>
              <a:rPr lang="en-US" sz="2000" dirty="0" smtClean="0">
                <a:solidFill>
                  <a:srgbClr val="000000"/>
                </a:solidFill>
                <a:ea typeface="Calibri" panose="020F0502020204030204" pitchFamily="34" charset="0"/>
              </a:rPr>
              <a:t>health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Checkpointing</a:t>
            </a:r>
            <a:r>
              <a:rPr lang="en-US" sz="2000" dirty="0"/>
              <a:t> is a process that takes an </a:t>
            </a:r>
            <a:r>
              <a:rPr lang="en-US" sz="2000" dirty="0" err="1"/>
              <a:t>fsimage</a:t>
            </a:r>
            <a:r>
              <a:rPr lang="en-US" sz="2000" dirty="0"/>
              <a:t> and edit log and compacts them into a new </a:t>
            </a:r>
            <a:r>
              <a:rPr lang="en-US" sz="2000" dirty="0" err="1"/>
              <a:t>fsimage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23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docs.cloudera.com/HDPDocuments/HDP2/HDP-2.6.0/bk_hadoop-high-availability/content/figures/4/figures/bk_system-admin-guide-20140829-image_9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5257800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61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NameNode and Standby NameNode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0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DataNode and its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also known as </a:t>
            </a:r>
            <a:r>
              <a:rPr lang="en-US" i="1" dirty="0" smtClean="0"/>
              <a:t>Slave</a:t>
            </a:r>
          </a:p>
          <a:p>
            <a:r>
              <a:rPr lang="en-US" i="1" dirty="0" smtClean="0"/>
              <a:t>R</a:t>
            </a:r>
            <a:r>
              <a:rPr lang="en-US" dirty="0"/>
              <a:t>esponsible for storing actual data in </a:t>
            </a:r>
            <a:r>
              <a:rPr lang="en-US" dirty="0" smtClean="0"/>
              <a:t>HDFS</a:t>
            </a:r>
          </a:p>
          <a:p>
            <a:r>
              <a:rPr lang="en-US" dirty="0" smtClean="0"/>
              <a:t>Performs</a:t>
            </a:r>
            <a:r>
              <a:rPr lang="en-US" dirty="0"/>
              <a:t> read and write operation as per the request of the </a:t>
            </a:r>
            <a:r>
              <a:rPr lang="en-US" dirty="0" smtClean="0"/>
              <a:t>clients</a:t>
            </a:r>
          </a:p>
          <a:p>
            <a:r>
              <a:rPr lang="en-US" dirty="0" smtClean="0"/>
              <a:t>Also </a:t>
            </a:r>
            <a:r>
              <a:rPr lang="en-US" dirty="0"/>
              <a:t>perform block creation, deletion, and replication upon instruction from the NameNode.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5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-152400"/>
            <a:ext cx="8229600" cy="715962"/>
          </a:xfrm>
        </p:spPr>
        <p:txBody>
          <a:bodyPr/>
          <a:lstStyle/>
          <a:p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48145" y="563562"/>
            <a:ext cx="7924800" cy="615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444444"/>
                </a:solidFill>
                <a:latin typeface="Source Sans Pro"/>
              </a:rPr>
              <a:t>DataNode</a:t>
            </a:r>
            <a:r>
              <a:rPr lang="en-US" sz="2000" dirty="0" smtClean="0">
                <a:solidFill>
                  <a:srgbClr val="444444"/>
                </a:solidFill>
                <a:latin typeface="Source Sans Pro"/>
              </a:rPr>
              <a:t> </a:t>
            </a:r>
            <a:r>
              <a:rPr lang="en-US" sz="2000" dirty="0">
                <a:solidFill>
                  <a:srgbClr val="444444"/>
                </a:solidFill>
                <a:latin typeface="Source Sans Pro"/>
              </a:rPr>
              <a:t>is also known as Slave node</a:t>
            </a:r>
            <a:r>
              <a:rPr lang="en-US" sz="2000" dirty="0" smtClean="0">
                <a:solidFill>
                  <a:srgbClr val="444444"/>
                </a:solidFill>
                <a:latin typeface="Source Sans Pro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444444"/>
                </a:solidFill>
                <a:latin typeface="Source Sans Pro"/>
              </a:rPr>
              <a:t>DataNode</a:t>
            </a:r>
            <a:r>
              <a:rPr lang="en-US" sz="2000" dirty="0" smtClean="0">
                <a:solidFill>
                  <a:srgbClr val="444444"/>
                </a:solidFill>
                <a:latin typeface="Source Sans Pro"/>
              </a:rPr>
              <a:t> </a:t>
            </a:r>
            <a:r>
              <a:rPr lang="en-US" sz="2000" dirty="0">
                <a:solidFill>
                  <a:srgbClr val="444444"/>
                </a:solidFill>
                <a:latin typeface="Source Sans Pro"/>
              </a:rPr>
              <a:t>stores actual data in HDFS</a:t>
            </a:r>
            <a:r>
              <a:rPr lang="en-US" sz="2000" dirty="0" smtClean="0">
                <a:solidFill>
                  <a:srgbClr val="444444"/>
                </a:solidFill>
                <a:latin typeface="Source Sans Pro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444444"/>
                </a:solidFill>
                <a:latin typeface="Source Sans Pro"/>
              </a:rPr>
              <a:t>DataNodes</a:t>
            </a:r>
            <a:r>
              <a:rPr lang="en-US" sz="2000" dirty="0" smtClean="0">
                <a:solidFill>
                  <a:srgbClr val="444444"/>
                </a:solidFill>
                <a:latin typeface="Source Sans Pro"/>
              </a:rPr>
              <a:t> </a:t>
            </a:r>
            <a:r>
              <a:rPr lang="en-US" sz="2000" dirty="0">
                <a:solidFill>
                  <a:srgbClr val="444444"/>
                </a:solidFill>
                <a:latin typeface="Source Sans Pro"/>
              </a:rPr>
              <a:t>responsible for serving, read and write requests for the clients</a:t>
            </a:r>
            <a:r>
              <a:rPr lang="en-US" sz="2000" dirty="0" smtClean="0">
                <a:solidFill>
                  <a:srgbClr val="444444"/>
                </a:solidFill>
                <a:latin typeface="Source Sans Pro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444444"/>
                </a:solidFill>
                <a:latin typeface="Source Sans Pro"/>
              </a:rPr>
              <a:t>DataNodes</a:t>
            </a:r>
            <a:r>
              <a:rPr lang="en-US" sz="2000" dirty="0" smtClean="0">
                <a:solidFill>
                  <a:srgbClr val="444444"/>
                </a:solidFill>
                <a:latin typeface="Source Sans Pro"/>
              </a:rPr>
              <a:t> </a:t>
            </a:r>
            <a:r>
              <a:rPr lang="en-US" sz="2000" dirty="0">
                <a:solidFill>
                  <a:srgbClr val="444444"/>
                </a:solidFill>
                <a:latin typeface="Source Sans Pro"/>
              </a:rPr>
              <a:t>can deploy on commodity hardware</a:t>
            </a:r>
            <a:r>
              <a:rPr lang="en-US" sz="2000" dirty="0" smtClean="0">
                <a:solidFill>
                  <a:srgbClr val="444444"/>
                </a:solidFill>
                <a:latin typeface="Source Sans Pro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444444"/>
                </a:solidFill>
                <a:latin typeface="Source Sans Pro"/>
              </a:rPr>
              <a:t>DataNodes</a:t>
            </a:r>
            <a:r>
              <a:rPr lang="en-US" sz="2000" dirty="0" smtClean="0">
                <a:solidFill>
                  <a:srgbClr val="444444"/>
                </a:solidFill>
                <a:latin typeface="Source Sans Pro"/>
              </a:rPr>
              <a:t> </a:t>
            </a:r>
            <a:r>
              <a:rPr lang="en-US" sz="2000" dirty="0">
                <a:solidFill>
                  <a:srgbClr val="444444"/>
                </a:solidFill>
                <a:latin typeface="Source Sans Pro"/>
              </a:rPr>
              <a:t>sends information to the </a:t>
            </a:r>
            <a:r>
              <a:rPr lang="en-US" sz="2000" dirty="0" err="1">
                <a:solidFill>
                  <a:srgbClr val="444444"/>
                </a:solidFill>
                <a:latin typeface="Source Sans Pro"/>
              </a:rPr>
              <a:t>NameNode</a:t>
            </a:r>
            <a:r>
              <a:rPr lang="en-US" sz="2000" dirty="0">
                <a:solidFill>
                  <a:srgbClr val="444444"/>
                </a:solidFill>
                <a:latin typeface="Source Sans Pro"/>
              </a:rPr>
              <a:t> about the files and blocks stored in that node and responds to the </a:t>
            </a:r>
            <a:r>
              <a:rPr lang="en-US" sz="2000" dirty="0" err="1">
                <a:solidFill>
                  <a:srgbClr val="444444"/>
                </a:solidFill>
                <a:latin typeface="Source Sans Pro"/>
              </a:rPr>
              <a:t>NameNode</a:t>
            </a:r>
            <a:r>
              <a:rPr lang="en-US" sz="2000" dirty="0">
                <a:solidFill>
                  <a:srgbClr val="444444"/>
                </a:solidFill>
                <a:latin typeface="Source Sans Pro"/>
              </a:rPr>
              <a:t> for all </a:t>
            </a:r>
            <a:r>
              <a:rPr lang="en-US" sz="2000" dirty="0" err="1">
                <a:solidFill>
                  <a:srgbClr val="444444"/>
                </a:solidFill>
                <a:latin typeface="Source Sans Pro"/>
              </a:rPr>
              <a:t>filesystem</a:t>
            </a:r>
            <a:r>
              <a:rPr lang="en-US" sz="2000" dirty="0">
                <a:solidFill>
                  <a:srgbClr val="444444"/>
                </a:solidFill>
                <a:latin typeface="Source Sans Pro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Source Sans Pro"/>
              </a:rPr>
              <a:t>operations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44444"/>
                </a:solidFill>
                <a:latin typeface="Source Sans Pro"/>
              </a:rPr>
              <a:t>When </a:t>
            </a:r>
            <a:r>
              <a:rPr lang="en-US" sz="2000" dirty="0">
                <a:solidFill>
                  <a:srgbClr val="444444"/>
                </a:solidFill>
                <a:latin typeface="Source Sans Pro"/>
              </a:rPr>
              <a:t>a </a:t>
            </a:r>
            <a:r>
              <a:rPr lang="en-US" sz="2000" dirty="0" err="1">
                <a:solidFill>
                  <a:srgbClr val="444444"/>
                </a:solidFill>
                <a:latin typeface="Source Sans Pro"/>
              </a:rPr>
              <a:t>DataNode</a:t>
            </a:r>
            <a:r>
              <a:rPr lang="en-US" sz="2000" dirty="0">
                <a:solidFill>
                  <a:srgbClr val="444444"/>
                </a:solidFill>
                <a:latin typeface="Source Sans Pro"/>
              </a:rPr>
              <a:t> starts up it announce itself to the </a:t>
            </a:r>
            <a:r>
              <a:rPr lang="en-US" sz="2000" dirty="0" err="1">
                <a:solidFill>
                  <a:srgbClr val="444444"/>
                </a:solidFill>
                <a:latin typeface="Source Sans Pro"/>
              </a:rPr>
              <a:t>NameNode</a:t>
            </a:r>
            <a:r>
              <a:rPr lang="en-US" sz="2000" dirty="0">
                <a:solidFill>
                  <a:srgbClr val="444444"/>
                </a:solidFill>
                <a:latin typeface="Source Sans Pro"/>
              </a:rPr>
              <a:t> along with the list of blocks it is responsible for</a:t>
            </a:r>
            <a:r>
              <a:rPr lang="en-US" sz="2000" dirty="0" smtClean="0">
                <a:solidFill>
                  <a:srgbClr val="444444"/>
                </a:solidFill>
                <a:latin typeface="Source Sans Pro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094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Functions of </a:t>
            </a:r>
            <a:r>
              <a:rPr lang="en-US" b="0" dirty="0" err="1"/>
              <a:t>DataNode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8077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44444"/>
                </a:solidFill>
              </a:rPr>
              <a:t>The </a:t>
            </a:r>
            <a:r>
              <a:rPr lang="en-US" sz="2000" dirty="0" err="1">
                <a:solidFill>
                  <a:srgbClr val="444444"/>
                </a:solidFill>
              </a:rPr>
              <a:t>DataNodes</a:t>
            </a:r>
            <a:r>
              <a:rPr lang="en-US" sz="2000" dirty="0">
                <a:solidFill>
                  <a:srgbClr val="444444"/>
                </a:solidFill>
              </a:rPr>
              <a:t> perform the low-level read and write requests from the file system’s clients</a:t>
            </a:r>
            <a:r>
              <a:rPr lang="en-US" sz="2000" dirty="0" smtClean="0">
                <a:solidFill>
                  <a:srgbClr val="444444"/>
                </a:solidFill>
              </a:rPr>
              <a:t>.</a:t>
            </a:r>
          </a:p>
          <a:p>
            <a:endParaRPr lang="en-US" sz="2000" dirty="0" smtClean="0">
              <a:solidFill>
                <a:srgbClr val="44444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44444"/>
                </a:solidFill>
              </a:rPr>
              <a:t>Every </a:t>
            </a:r>
            <a:r>
              <a:rPr lang="en-US" sz="2000" dirty="0" err="1">
                <a:solidFill>
                  <a:srgbClr val="444444"/>
                </a:solidFill>
              </a:rPr>
              <a:t>DataNode</a:t>
            </a:r>
            <a:r>
              <a:rPr lang="en-US" sz="2000" dirty="0">
                <a:solidFill>
                  <a:srgbClr val="444444"/>
                </a:solidFill>
              </a:rPr>
              <a:t> sends a heartbeat message to the Name Node </a:t>
            </a:r>
            <a:r>
              <a:rPr lang="en-US" sz="2000" dirty="0" smtClean="0">
                <a:solidFill>
                  <a:srgbClr val="444444"/>
                </a:solidFill>
              </a:rPr>
              <a:t>and </a:t>
            </a:r>
            <a:r>
              <a:rPr lang="en-US" sz="2000" dirty="0">
                <a:solidFill>
                  <a:srgbClr val="444444"/>
                </a:solidFill>
              </a:rPr>
              <a:t>conveys that it is alive</a:t>
            </a:r>
            <a:r>
              <a:rPr lang="en-US" sz="2000" dirty="0" smtClean="0">
                <a:solidFill>
                  <a:srgbClr val="444444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4444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 All Data Nodes are synchronized in the Hadoop cluster in a way that they can communicate with one another and make sure </a:t>
            </a:r>
            <a:r>
              <a:rPr lang="en-US" sz="2000" dirty="0" smtClean="0"/>
              <a:t>of</a:t>
            </a:r>
            <a:endParaRPr lang="en-US" sz="20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 Balancing </a:t>
            </a:r>
            <a:r>
              <a:rPr lang="en-US" sz="2000" dirty="0"/>
              <a:t>the data in the </a:t>
            </a:r>
            <a:r>
              <a:rPr lang="en-US" sz="2000" dirty="0" smtClean="0"/>
              <a:t>system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 Move </a:t>
            </a:r>
            <a:r>
              <a:rPr lang="en-US" sz="2000" dirty="0"/>
              <a:t>data for keeping high </a:t>
            </a:r>
            <a:r>
              <a:rPr lang="en-US" sz="2000" dirty="0" smtClean="0"/>
              <a:t>replication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smtClean="0"/>
              <a:t>Copy </a:t>
            </a:r>
            <a:r>
              <a:rPr lang="en-US" sz="2000" dirty="0"/>
              <a:t>Data when required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88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52" y="1414463"/>
            <a:ext cx="8795380" cy="513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354" y="152400"/>
            <a:ext cx="69627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1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18" y="533400"/>
            <a:ext cx="8229600" cy="121920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400" b="1" dirty="0" smtClean="0"/>
              <a:t>Flume</a:t>
            </a:r>
            <a:r>
              <a:rPr lang="en-US" sz="2400" dirty="0"/>
              <a:t> is a system used for moving massive quantities of streaming data into HDFS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500" y="1861950"/>
            <a:ext cx="7924800" cy="1223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lnSpc>
                <a:spcPct val="16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b="1" dirty="0" err="1"/>
              <a:t>Sqoop</a:t>
            </a:r>
            <a:r>
              <a:rPr lang="en-US" sz="2400" b="1" dirty="0"/>
              <a:t> </a:t>
            </a:r>
            <a:r>
              <a:rPr lang="en-US" sz="2400" dirty="0"/>
              <a:t>is a tool designed to transfer data between Hadoop and relational database servers.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3612087"/>
            <a:ext cx="7848600" cy="1207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lnSpc>
                <a:spcPct val="16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b="1" dirty="0" err="1"/>
              <a:t>Oozie</a:t>
            </a:r>
            <a:r>
              <a:rPr lang="en-US" sz="2400" b="1" dirty="0"/>
              <a:t> </a:t>
            </a:r>
            <a:r>
              <a:rPr lang="en-US" sz="2400" dirty="0"/>
              <a:t>is a workflow scheduler system to manage Apache Hadoop jobs</a:t>
            </a:r>
          </a:p>
        </p:txBody>
      </p:sp>
      <p:sp>
        <p:nvSpPr>
          <p:cNvPr id="6" name="Rectangle 5"/>
          <p:cNvSpPr/>
          <p:nvPr/>
        </p:nvSpPr>
        <p:spPr>
          <a:xfrm>
            <a:off x="568036" y="5027510"/>
            <a:ext cx="7924800" cy="1865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lnSpc>
                <a:spcPct val="16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b="1" dirty="0" err="1"/>
              <a:t>HCatalog</a:t>
            </a:r>
            <a:r>
              <a:rPr lang="en-US" sz="2400" b="1" dirty="0"/>
              <a:t> </a:t>
            </a:r>
            <a:r>
              <a:rPr lang="en-US" sz="2400" dirty="0"/>
              <a:t>is a table and storage management layer for Hadoop that enables users with different data processing tools</a:t>
            </a:r>
          </a:p>
        </p:txBody>
      </p:sp>
    </p:spTree>
    <p:extLst>
      <p:ext uri="{BB962C8B-B14F-4D97-AF65-F5344CB8AC3E}">
        <p14:creationId xmlns:p14="http://schemas.microsoft.com/office/powerpoint/2010/main" val="269669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4" y="228600"/>
            <a:ext cx="8229600" cy="715962"/>
          </a:xfrm>
        </p:spPr>
        <p:txBody>
          <a:bodyPr/>
          <a:lstStyle/>
          <a:p>
            <a:r>
              <a:rPr lang="en-US" dirty="0" smtClean="0"/>
              <a:t>Zookeeper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2564" y="1752600"/>
            <a:ext cx="8229600" cy="2802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Open Sans"/>
              </a:rPr>
              <a:t>Zookeeper</a:t>
            </a:r>
            <a:r>
              <a:rPr lang="en-US" sz="2400" dirty="0" smtClean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is a coordination service for distributed application that enables synchronization across a cluster. Zookeeper in Hadoop can be viewed as centralized repository where distributed applications can put data and get data out of it.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06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Hadoop Distributed File </a:t>
            </a:r>
            <a:r>
              <a:rPr lang="en-US" b="0" dirty="0" smtClean="0"/>
              <a:t>System -HDFS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 the primary storage system of </a:t>
            </a:r>
            <a:r>
              <a:rPr lang="en-US" dirty="0" smtClean="0"/>
              <a:t>Hadoop</a:t>
            </a:r>
          </a:p>
          <a:p>
            <a:r>
              <a:rPr lang="en-US" dirty="0"/>
              <a:t>is a java based file </a:t>
            </a:r>
            <a:r>
              <a:rPr lang="en-US" dirty="0" smtClean="0"/>
              <a:t>system</a:t>
            </a:r>
          </a:p>
          <a:p>
            <a:r>
              <a:rPr lang="en-US" dirty="0"/>
              <a:t>is a distributed filesystem that runs on commodity </a:t>
            </a:r>
            <a:r>
              <a:rPr lang="en-US" dirty="0" smtClean="0"/>
              <a:t>hardware</a:t>
            </a:r>
          </a:p>
          <a:p>
            <a:r>
              <a:rPr lang="en-US" dirty="0"/>
              <a:t>Hadoop interact directly with HDFS by shell-like commands</a:t>
            </a:r>
          </a:p>
        </p:txBody>
      </p:sp>
    </p:spTree>
    <p:extLst>
      <p:ext uri="{BB962C8B-B14F-4D97-AF65-F5344CB8AC3E}">
        <p14:creationId xmlns:p14="http://schemas.microsoft.com/office/powerpoint/2010/main" val="20013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file system vs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HDFS block size is fixed</a:t>
            </a:r>
          </a:p>
          <a:p>
            <a:r>
              <a:rPr lang="en-US" dirty="0" smtClean="0"/>
              <a:t>HDFS does not allow editing of files</a:t>
            </a:r>
          </a:p>
          <a:p>
            <a:r>
              <a:rPr lang="en-US" dirty="0" smtClean="0"/>
              <a:t>Access is sequential</a:t>
            </a:r>
          </a:p>
          <a:p>
            <a:r>
              <a:rPr lang="en-US" dirty="0" smtClean="0"/>
              <a:t>Replication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1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 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NameNode</a:t>
            </a:r>
          </a:p>
          <a:p>
            <a:r>
              <a:rPr lang="en-US" b="1" dirty="0" smtClean="0"/>
              <a:t>DataNode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8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DFS Archite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33400"/>
            <a:ext cx="6934200" cy="563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795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lso </a:t>
            </a:r>
            <a:r>
              <a:rPr lang="en-US" dirty="0"/>
              <a:t>known as</a:t>
            </a:r>
            <a:r>
              <a:rPr lang="en-US" i="1" dirty="0"/>
              <a:t> Master</a:t>
            </a:r>
            <a:r>
              <a:rPr lang="en-US" dirty="0"/>
              <a:t> </a:t>
            </a:r>
            <a:r>
              <a:rPr lang="en-US" dirty="0" smtClean="0"/>
              <a:t>node</a:t>
            </a:r>
          </a:p>
          <a:p>
            <a:r>
              <a:rPr lang="en-US" dirty="0" smtClean="0"/>
              <a:t>Does </a:t>
            </a:r>
            <a:r>
              <a:rPr lang="en-US" dirty="0"/>
              <a:t>not store actual data or </a:t>
            </a:r>
            <a:r>
              <a:rPr lang="en-US" dirty="0" smtClean="0"/>
              <a:t>dataset</a:t>
            </a:r>
          </a:p>
          <a:p>
            <a:r>
              <a:rPr lang="en-US" dirty="0" smtClean="0"/>
              <a:t>S</a:t>
            </a:r>
            <a:r>
              <a:rPr lang="en-US" dirty="0"/>
              <a:t>tores </a:t>
            </a:r>
            <a:r>
              <a:rPr lang="en-US" dirty="0" smtClean="0"/>
              <a:t>Metadata (</a:t>
            </a:r>
            <a:r>
              <a:rPr lang="en-US" dirty="0"/>
              <a:t>number of blocks, their location, on which Rack, which </a:t>
            </a:r>
            <a:r>
              <a:rPr lang="en-US" dirty="0" smtClean="0"/>
              <a:t>Data node </a:t>
            </a:r>
            <a:r>
              <a:rPr lang="en-US" dirty="0"/>
              <a:t>the data is </a:t>
            </a:r>
            <a:r>
              <a:rPr lang="en-US" dirty="0" smtClean="0"/>
              <a:t>store)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1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45EC4C4968A041B23B8BA53DF49157" ma:contentTypeVersion="0" ma:contentTypeDescription="Create a new document." ma:contentTypeScope="" ma:versionID="db8f8e005660c9123e525837c606ed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A50663-92C7-4526-9370-C7CDB040BD9A}"/>
</file>

<file path=customXml/itemProps2.xml><?xml version="1.0" encoding="utf-8"?>
<ds:datastoreItem xmlns:ds="http://schemas.openxmlformats.org/officeDocument/2006/customXml" ds:itemID="{A5C46A82-3B60-4321-B9A4-AAFB4998B9B9}"/>
</file>

<file path=customXml/itemProps3.xml><?xml version="1.0" encoding="utf-8"?>
<ds:datastoreItem xmlns:ds="http://schemas.openxmlformats.org/officeDocument/2006/customXml" ds:itemID="{8A588B1D-0C8E-457D-BC55-A3D6F7891130}"/>
</file>

<file path=docProps/app.xml><?xml version="1.0" encoding="utf-8"?>
<Properties xmlns="http://schemas.openxmlformats.org/officeDocument/2006/extended-properties" xmlns:vt="http://schemas.openxmlformats.org/officeDocument/2006/docPropsVTypes">
  <TotalTime>3786</TotalTime>
  <Words>595</Words>
  <Application>Microsoft Office PowerPoint</Application>
  <PresentationFormat>On-screen Show (4:3)</PresentationFormat>
  <Paragraphs>61</Paragraphs>
  <Slides>17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Open Sans</vt:lpstr>
      <vt:lpstr>Source Sans Pro</vt:lpstr>
      <vt:lpstr>Wingdings</vt:lpstr>
      <vt:lpstr>Office Theme</vt:lpstr>
      <vt:lpstr>Hadoop Ecosystem</vt:lpstr>
      <vt:lpstr>PowerPoint Presentation</vt:lpstr>
      <vt:lpstr>Hadoop ecosystem</vt:lpstr>
      <vt:lpstr>Zookeeper</vt:lpstr>
      <vt:lpstr>Hadoop Distributed File System -HDFS</vt:lpstr>
      <vt:lpstr>Regular file system vs HDFS</vt:lpstr>
      <vt:lpstr>HDFS  Components</vt:lpstr>
      <vt:lpstr>PowerPoint Presentation</vt:lpstr>
      <vt:lpstr>NameNode</vt:lpstr>
      <vt:lpstr>Tasks of HDFS NameNode</vt:lpstr>
      <vt:lpstr>High Availability of NameNode</vt:lpstr>
      <vt:lpstr>PowerPoint Presentation</vt:lpstr>
      <vt:lpstr>PowerPoint Presentation</vt:lpstr>
      <vt:lpstr>Active NameNode and Standby NameNode</vt:lpstr>
      <vt:lpstr>DataNode and its tasks</vt:lpstr>
      <vt:lpstr>DataNode</vt:lpstr>
      <vt:lpstr>Functions of DataNode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Ecosystem</dc:title>
  <dc:creator>faculty</dc:creator>
  <cp:lastModifiedBy>DPK</cp:lastModifiedBy>
  <cp:revision>25</cp:revision>
  <dcterms:created xsi:type="dcterms:W3CDTF">2019-02-09T04:36:29Z</dcterms:created>
  <dcterms:modified xsi:type="dcterms:W3CDTF">2023-08-29T10:26:48Z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0x0101000145EC4C4968A041B23B8BA53DF49157</vt:lpwstr>
  </property>
</Properties>
</file>