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B210-5788-4D03-871F-11AE31D9A04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2D25-0E92-47C0-99B6-319E15DC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B210-5788-4D03-871F-11AE31D9A04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2D25-0E92-47C0-99B6-319E15DC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4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B210-5788-4D03-871F-11AE31D9A04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2D25-0E92-47C0-99B6-319E15DC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3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031"/>
            <a:ext cx="10515600" cy="914400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6532"/>
            <a:ext cx="10515600" cy="4351338"/>
          </a:xfrm>
        </p:spPr>
        <p:txBody>
          <a:bodyPr>
            <a:normAutofit/>
          </a:bodyPr>
          <a:lstStyle>
            <a:lvl1pPr algn="just">
              <a:lnSpc>
                <a:spcPct val="150000"/>
              </a:lnSpc>
              <a:defRPr sz="2800"/>
            </a:lvl1pPr>
            <a:lvl2pPr algn="just">
              <a:lnSpc>
                <a:spcPct val="150000"/>
              </a:lnSpc>
              <a:defRPr sz="2800"/>
            </a:lvl2pPr>
            <a:lvl3pPr algn="just">
              <a:lnSpc>
                <a:spcPct val="150000"/>
              </a:lnSpc>
              <a:defRPr sz="2800"/>
            </a:lvl3pPr>
            <a:lvl4pPr algn="just">
              <a:lnSpc>
                <a:spcPct val="150000"/>
              </a:lnSpc>
              <a:defRPr sz="2800"/>
            </a:lvl4pPr>
            <a:lvl5pPr algn="just">
              <a:lnSpc>
                <a:spcPct val="150000"/>
              </a:lnSpc>
              <a:defRPr sz="2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B210-5788-4D03-871F-11AE31D9A04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2D25-0E92-47C0-99B6-319E15DC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4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B210-5788-4D03-871F-11AE31D9A04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2D25-0E92-47C0-99B6-319E15DC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4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B210-5788-4D03-871F-11AE31D9A04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2D25-0E92-47C0-99B6-319E15DC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9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B210-5788-4D03-871F-11AE31D9A04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2D25-0E92-47C0-99B6-319E15DC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3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B210-5788-4D03-871F-11AE31D9A04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2D25-0E92-47C0-99B6-319E15DC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3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B210-5788-4D03-871F-11AE31D9A04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2D25-0E92-47C0-99B6-319E15DC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9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B210-5788-4D03-871F-11AE31D9A04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2D25-0E92-47C0-99B6-319E15DC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2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B210-5788-4D03-871F-11AE31D9A04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2D25-0E92-47C0-99B6-319E15DC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4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CB210-5788-4D03-871F-11AE31D9A04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A2D25-0E92-47C0-99B6-319E15DC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6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park strea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922" y="1890169"/>
            <a:ext cx="4886689" cy="244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28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7080"/>
            <a:ext cx="10515600" cy="4871205"/>
          </a:xfrm>
        </p:spPr>
        <p:txBody>
          <a:bodyPr>
            <a:normAutofit/>
          </a:bodyPr>
          <a:lstStyle/>
          <a:p>
            <a:r>
              <a:rPr lang="en-US" dirty="0" smtClean="0"/>
              <a:t>Advantage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Micro-batch </a:t>
            </a:r>
            <a:r>
              <a:rPr lang="en-US" dirty="0"/>
              <a:t>systems can often achieve high throughput per </a:t>
            </a:r>
            <a:r>
              <a:rPr lang="en-US" dirty="0" smtClean="0"/>
              <a:t>node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Micro-batch </a:t>
            </a:r>
            <a:r>
              <a:rPr lang="en-US" dirty="0"/>
              <a:t>systems can also </a:t>
            </a:r>
            <a:r>
              <a:rPr lang="en-US" dirty="0" smtClean="0"/>
              <a:t>use dynamic </a:t>
            </a:r>
            <a:r>
              <a:rPr lang="en-US" dirty="0"/>
              <a:t>load balancing techniques to handle changing </a:t>
            </a:r>
            <a:r>
              <a:rPr lang="en-US" dirty="0" smtClean="0"/>
              <a:t>workloads</a:t>
            </a:r>
          </a:p>
          <a:p>
            <a:r>
              <a:rPr lang="en-US" dirty="0" smtClean="0"/>
              <a:t>Disadvantage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 higher base latency due to waiting to accumulate </a:t>
            </a:r>
            <a:r>
              <a:rPr lang="en-US" dirty="0" smtClean="0"/>
              <a:t>a micro-batch</a:t>
            </a:r>
            <a:r>
              <a:rPr lang="en-US" dirty="0"/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03031"/>
            <a:ext cx="10515600" cy="628489"/>
          </a:xfrm>
        </p:spPr>
        <p:txBody>
          <a:bodyPr/>
          <a:lstStyle/>
          <a:p>
            <a:r>
              <a:rPr lang="en-US" dirty="0" smtClean="0"/>
              <a:t>Micro-Batch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1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Spark’s Streaming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DStream API</a:t>
            </a:r>
          </a:p>
          <a:p>
            <a:r>
              <a:rPr lang="en-US" dirty="0" smtClean="0"/>
              <a:t>Structured Streaming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49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031"/>
            <a:ext cx="10515600" cy="667678"/>
          </a:xfrm>
        </p:spPr>
        <p:txBody>
          <a:bodyPr/>
          <a:lstStyle/>
          <a:p>
            <a:r>
              <a:rPr lang="en-US" dirty="0" smtClean="0"/>
              <a:t>DStream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1767"/>
            <a:ext cx="10515600" cy="5419844"/>
          </a:xfrm>
        </p:spPr>
        <p:txBody>
          <a:bodyPr>
            <a:normAutofit/>
          </a:bodyPr>
          <a:lstStyle/>
          <a:p>
            <a:r>
              <a:rPr lang="en-US" dirty="0"/>
              <a:t>Spark’s original DStream API has been used broadly for stream processing since its first release </a:t>
            </a:r>
            <a:r>
              <a:rPr lang="en-US" dirty="0" smtClean="0"/>
              <a:t>in 2012</a:t>
            </a:r>
          </a:p>
          <a:p>
            <a:r>
              <a:rPr lang="en-US" dirty="0" smtClean="0"/>
              <a:t>Based </a:t>
            </a:r>
            <a:r>
              <a:rPr lang="en-US" dirty="0"/>
              <a:t>purely on Java/Python objects and functions, as opposed to the </a:t>
            </a:r>
            <a:r>
              <a:rPr lang="en-US" dirty="0" smtClean="0"/>
              <a:t>richer concept </a:t>
            </a:r>
            <a:r>
              <a:rPr lang="en-US" dirty="0"/>
              <a:t>of structured tables in DataFrames and </a:t>
            </a:r>
            <a:r>
              <a:rPr lang="en-US" dirty="0" smtClean="0"/>
              <a:t>Datasets</a:t>
            </a:r>
          </a:p>
          <a:p>
            <a:r>
              <a:rPr lang="en-US" dirty="0"/>
              <a:t>API is purely based on processing time—to handle </a:t>
            </a:r>
            <a:r>
              <a:rPr lang="en-US" dirty="0" smtClean="0"/>
              <a:t>event-time operations</a:t>
            </a:r>
            <a:r>
              <a:rPr lang="en-US" dirty="0"/>
              <a:t>, applications need to implement them on their </a:t>
            </a:r>
            <a:r>
              <a:rPr lang="en-US" dirty="0" smtClean="0"/>
              <a:t>own</a:t>
            </a:r>
          </a:p>
          <a:p>
            <a:r>
              <a:rPr lang="en-US" dirty="0" smtClean="0"/>
              <a:t>Only </a:t>
            </a:r>
            <a:r>
              <a:rPr lang="en-US" dirty="0"/>
              <a:t>operate </a:t>
            </a:r>
            <a:r>
              <a:rPr lang="en-US" dirty="0" smtClean="0"/>
              <a:t>in a </a:t>
            </a:r>
            <a:r>
              <a:rPr lang="en-US" dirty="0"/>
              <a:t>micro-batch fashion</a:t>
            </a:r>
          </a:p>
        </p:txBody>
      </p:sp>
    </p:spTree>
    <p:extLst>
      <p:ext uri="{BB962C8B-B14F-4D97-AF65-F5344CB8AC3E}">
        <p14:creationId xmlns:p14="http://schemas.microsoft.com/office/powerpoint/2010/main" val="75185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031"/>
            <a:ext cx="10515600" cy="563175"/>
          </a:xfrm>
        </p:spPr>
        <p:txBody>
          <a:bodyPr/>
          <a:lstStyle/>
          <a:p>
            <a:r>
              <a:rPr lang="en-US" dirty="0" smtClean="0"/>
              <a:t>Structured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1176897"/>
            <a:ext cx="10515600" cy="5145525"/>
          </a:xfrm>
        </p:spPr>
        <p:txBody>
          <a:bodyPr/>
          <a:lstStyle/>
          <a:p>
            <a:r>
              <a:rPr lang="en-US" dirty="0"/>
              <a:t>Structured Streaming is a higher-level streaming API built from the ground up on Spark’s </a:t>
            </a:r>
            <a:r>
              <a:rPr lang="en-US" dirty="0" smtClean="0"/>
              <a:t>Structured APIs.</a:t>
            </a:r>
          </a:p>
          <a:p>
            <a:r>
              <a:rPr lang="en-US" dirty="0" smtClean="0"/>
              <a:t>Structured Streaming </a:t>
            </a:r>
            <a:r>
              <a:rPr lang="en-US" dirty="0"/>
              <a:t>can perform more types of optimizations </a:t>
            </a:r>
            <a:r>
              <a:rPr lang="en-US" dirty="0" smtClean="0"/>
              <a:t>automatically</a:t>
            </a:r>
          </a:p>
          <a:p>
            <a:r>
              <a:rPr lang="en-US" dirty="0"/>
              <a:t>Structured Streaming has native support for event time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Runs on both Continuous and Micro-Batch execution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2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Stream Basics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050" y="1784655"/>
            <a:ext cx="8414817" cy="325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2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031"/>
            <a:ext cx="10515600" cy="628489"/>
          </a:xfrm>
        </p:spPr>
        <p:txBody>
          <a:bodyPr/>
          <a:lstStyle/>
          <a:p>
            <a:r>
              <a:rPr lang="en-US" dirty="0" smtClean="0"/>
              <a:t>Core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78684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Transformations and Action</a:t>
            </a:r>
          </a:p>
          <a:p>
            <a:r>
              <a:rPr lang="en-US" b="1" dirty="0" smtClean="0"/>
              <a:t>Input Sources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Apache </a:t>
            </a:r>
            <a:r>
              <a:rPr lang="en-US" dirty="0" smtClean="0"/>
              <a:t>Kafka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Files on a distributed file system like HDFS or </a:t>
            </a:r>
            <a:r>
              <a:rPr lang="en-US" dirty="0" smtClean="0"/>
              <a:t>S3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 socket source for </a:t>
            </a:r>
            <a:r>
              <a:rPr lang="en-US" dirty="0" smtClean="0"/>
              <a:t>testing</a:t>
            </a:r>
          </a:p>
          <a:p>
            <a:r>
              <a:rPr lang="en-US" b="1" dirty="0" smtClean="0"/>
              <a:t>Sinks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Apache </a:t>
            </a:r>
            <a:r>
              <a:rPr lang="en-US" dirty="0" smtClean="0"/>
              <a:t>Kafka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Almost any file </a:t>
            </a:r>
            <a:r>
              <a:rPr lang="en-US" dirty="0" smtClean="0"/>
              <a:t>format</a:t>
            </a:r>
            <a:endParaRPr lang="en-US" sz="29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900" dirty="0"/>
              <a:t>A console sink for testing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900" dirty="0"/>
              <a:t>A memory sink for debugging</a:t>
            </a:r>
          </a:p>
        </p:txBody>
      </p:sp>
    </p:spTree>
    <p:extLst>
      <p:ext uri="{BB962C8B-B14F-4D97-AF65-F5344CB8AC3E}">
        <p14:creationId xmlns:p14="http://schemas.microsoft.com/office/powerpoint/2010/main" val="274847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5475984"/>
          </a:xfrm>
        </p:spPr>
        <p:txBody>
          <a:bodyPr/>
          <a:lstStyle/>
          <a:p>
            <a:r>
              <a:rPr lang="en-US" sz="2400" b="1" dirty="0"/>
              <a:t>Output </a:t>
            </a:r>
            <a:r>
              <a:rPr lang="en-US" sz="2400" b="1" dirty="0" smtClean="0"/>
              <a:t>Modes</a:t>
            </a:r>
            <a:r>
              <a:rPr lang="en-US" sz="2200" b="1" dirty="0" smtClean="0"/>
              <a:t>: </a:t>
            </a:r>
            <a:r>
              <a:rPr lang="en-US" sz="2200" dirty="0"/>
              <a:t>How data is output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Append (only add new records to the output sink)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Update (update changed records in place)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Complete (rewrite the </a:t>
            </a:r>
            <a:r>
              <a:rPr lang="en-US" sz="2200" dirty="0" smtClean="0"/>
              <a:t>full </a:t>
            </a:r>
            <a:r>
              <a:rPr lang="en-US" sz="2200" dirty="0"/>
              <a:t>output</a:t>
            </a:r>
            <a:r>
              <a:rPr lang="en-US" sz="2200" dirty="0" smtClean="0"/>
              <a:t>)</a:t>
            </a:r>
          </a:p>
          <a:p>
            <a:pPr>
              <a:lnSpc>
                <a:spcPct val="130000"/>
              </a:lnSpc>
            </a:pPr>
            <a:r>
              <a:rPr lang="en-US" sz="2400" b="1" dirty="0" smtClean="0"/>
              <a:t>Triggers:</a:t>
            </a:r>
            <a:r>
              <a:rPr lang="en-US" b="1" dirty="0" smtClean="0"/>
              <a:t> </a:t>
            </a:r>
            <a:r>
              <a:rPr lang="en-US" sz="2200" dirty="0" smtClean="0"/>
              <a:t>When the data is output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will look for new input records as soon as it has finished processing the last group of input </a:t>
            </a:r>
            <a:r>
              <a:rPr lang="en-US" sz="2200" dirty="0" smtClean="0"/>
              <a:t>data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also supports triggers based on processing time (only look for new data at a fixed interval)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200" dirty="0"/>
          </a:p>
          <a:p>
            <a:pPr marL="457200" lvl="1" indent="0">
              <a:lnSpc>
                <a:spcPct val="13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3435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9451"/>
            <a:ext cx="10515600" cy="5606613"/>
          </a:xfrm>
        </p:spPr>
        <p:txBody>
          <a:bodyPr>
            <a:normAutofit/>
          </a:bodyPr>
          <a:lstStyle/>
          <a:p>
            <a:r>
              <a:rPr lang="en-US" b="1" dirty="0"/>
              <a:t>Event-Time </a:t>
            </a:r>
            <a:r>
              <a:rPr lang="en-US" b="1" dirty="0" smtClean="0"/>
              <a:t>Processing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rocessing </a:t>
            </a:r>
            <a:r>
              <a:rPr lang="en-US" dirty="0"/>
              <a:t>data based </a:t>
            </a:r>
            <a:r>
              <a:rPr lang="en-US" dirty="0" smtClean="0"/>
              <a:t>on timestamps </a:t>
            </a:r>
            <a:r>
              <a:rPr lang="en-US" dirty="0"/>
              <a:t>included in the record that may arrive out of </a:t>
            </a:r>
            <a:r>
              <a:rPr lang="en-US" dirty="0" smtClean="0"/>
              <a:t>order</a:t>
            </a:r>
          </a:p>
          <a:p>
            <a:r>
              <a:rPr lang="en-US" b="1" dirty="0" smtClean="0"/>
              <a:t>Watermarks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feature of streaming systems that allow you to specify how late they expect to </a:t>
            </a:r>
            <a:r>
              <a:rPr lang="en-US" dirty="0" smtClean="0"/>
              <a:t>see data </a:t>
            </a:r>
            <a:r>
              <a:rPr lang="en-US" dirty="0"/>
              <a:t>in event </a:t>
            </a:r>
            <a:r>
              <a:rPr lang="en-US" dirty="0" smtClean="0"/>
              <a:t>time</a:t>
            </a:r>
          </a:p>
          <a:p>
            <a:pPr marL="0" indent="0">
              <a:buNone/>
            </a:pPr>
            <a:r>
              <a:rPr lang="en-US" dirty="0" smtClean="0"/>
              <a:t>They limit </a:t>
            </a:r>
            <a:r>
              <a:rPr lang="en-US" dirty="0"/>
              <a:t>how long they need </a:t>
            </a:r>
            <a:r>
              <a:rPr lang="en-US" dirty="0" smtClean="0"/>
              <a:t>to remember </a:t>
            </a:r>
            <a:r>
              <a:rPr lang="en-US" dirty="0"/>
              <a:t>old data</a:t>
            </a:r>
          </a:p>
        </p:txBody>
      </p:sp>
    </p:spTree>
    <p:extLst>
      <p:ext uri="{BB962C8B-B14F-4D97-AF65-F5344CB8AC3E}">
        <p14:creationId xmlns:p14="http://schemas.microsoft.com/office/powerpoint/2010/main" val="216972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Stream Processing?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101743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Continuously incorporating new data to compute result</a:t>
            </a:r>
          </a:p>
          <a:p>
            <a:r>
              <a:rPr lang="en-US" dirty="0" smtClean="0"/>
              <a:t>Input data is unbound – no predetermined beginning or end</a:t>
            </a:r>
          </a:p>
          <a:p>
            <a:r>
              <a:rPr lang="en-US" dirty="0" smtClean="0"/>
              <a:t>User application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Compute various queries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Outputs multiple versions of result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Keep in external sink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93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spark strea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78" y="1518421"/>
            <a:ext cx="10687420" cy="399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47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processing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5640"/>
            <a:ext cx="10515600" cy="4962645"/>
          </a:xfrm>
        </p:spPr>
        <p:txBody>
          <a:bodyPr/>
          <a:lstStyle/>
          <a:p>
            <a:r>
              <a:rPr lang="en-US" dirty="0" smtClean="0"/>
              <a:t>Notification and alerting</a:t>
            </a:r>
          </a:p>
          <a:p>
            <a:r>
              <a:rPr lang="en-US" dirty="0" smtClean="0"/>
              <a:t>Real-time reporting</a:t>
            </a:r>
          </a:p>
          <a:p>
            <a:r>
              <a:rPr lang="en-US" dirty="0" smtClean="0"/>
              <a:t>Update data to serve in real time</a:t>
            </a:r>
          </a:p>
          <a:p>
            <a:r>
              <a:rPr lang="en-US" dirty="0" smtClean="0"/>
              <a:t>Real-time decision making</a:t>
            </a:r>
          </a:p>
          <a:p>
            <a:r>
              <a:rPr lang="en-US" dirty="0" smtClean="0"/>
              <a:t>Online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34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Stream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Enables lower latency – decision making, alerting systems</a:t>
            </a:r>
          </a:p>
          <a:p>
            <a:r>
              <a:rPr lang="en-US" dirty="0" smtClean="0"/>
              <a:t>Efficient in updating the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5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of Stream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3390"/>
            <a:ext cx="10515600" cy="547209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Processing out-of-order data based on application </a:t>
            </a:r>
            <a:r>
              <a:rPr lang="en-US" dirty="0" smtClean="0"/>
              <a:t>timestamps</a:t>
            </a:r>
            <a:endParaRPr lang="en-US" dirty="0"/>
          </a:p>
          <a:p>
            <a:r>
              <a:rPr lang="en-US" dirty="0"/>
              <a:t>Maintaining large amounts of state</a:t>
            </a:r>
          </a:p>
          <a:p>
            <a:r>
              <a:rPr lang="en-US" dirty="0"/>
              <a:t>Supporting high-data throughput</a:t>
            </a:r>
          </a:p>
          <a:p>
            <a:r>
              <a:rPr lang="en-US" dirty="0" smtClean="0"/>
              <a:t>Handling </a:t>
            </a:r>
            <a:r>
              <a:rPr lang="en-US" dirty="0"/>
              <a:t>load </a:t>
            </a:r>
            <a:r>
              <a:rPr lang="en-US" dirty="0" smtClean="0"/>
              <a:t>imbalance</a:t>
            </a:r>
            <a:endParaRPr lang="en-US" dirty="0"/>
          </a:p>
          <a:p>
            <a:r>
              <a:rPr lang="en-US" dirty="0"/>
              <a:t>Responding to events at low latency</a:t>
            </a:r>
          </a:p>
          <a:p>
            <a:r>
              <a:rPr lang="en-US" dirty="0"/>
              <a:t>Joining with external data in other storage systems</a:t>
            </a:r>
          </a:p>
          <a:p>
            <a:r>
              <a:rPr lang="en-US" dirty="0"/>
              <a:t>Determining how to update output sinks as new events arrive</a:t>
            </a:r>
          </a:p>
          <a:p>
            <a:r>
              <a:rPr lang="en-US" dirty="0"/>
              <a:t>Writing data </a:t>
            </a:r>
            <a:r>
              <a:rPr lang="en-US" dirty="0" err="1" smtClean="0"/>
              <a:t>transactionally</a:t>
            </a:r>
            <a:r>
              <a:rPr lang="en-US" dirty="0" smtClean="0"/>
              <a:t> </a:t>
            </a:r>
            <a:r>
              <a:rPr lang="en-US" dirty="0"/>
              <a:t>to output systems</a:t>
            </a:r>
          </a:p>
          <a:p>
            <a:r>
              <a:rPr lang="en-US" dirty="0"/>
              <a:t>Updating your application’s business logic at runtime</a:t>
            </a:r>
          </a:p>
        </p:txBody>
      </p:sp>
    </p:spTree>
    <p:extLst>
      <p:ext uri="{BB962C8B-B14F-4D97-AF65-F5344CB8AC3E}">
        <p14:creationId xmlns:p14="http://schemas.microsoft.com/office/powerpoint/2010/main" val="48257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031"/>
            <a:ext cx="10515600" cy="667678"/>
          </a:xfrm>
        </p:spPr>
        <p:txBody>
          <a:bodyPr/>
          <a:lstStyle/>
          <a:p>
            <a:r>
              <a:rPr lang="en-US" dirty="0" smtClean="0"/>
              <a:t>Continuous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0709"/>
            <a:ext cx="10515600" cy="5554392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i="1" dirty="0"/>
              <a:t>continuous processing</a:t>
            </a:r>
            <a:r>
              <a:rPr lang="en-US" dirty="0"/>
              <a:t>-based systems, each node in the system is continually listening </a:t>
            </a:r>
            <a:r>
              <a:rPr lang="en-US" dirty="0" smtClean="0"/>
              <a:t>to messages </a:t>
            </a:r>
            <a:r>
              <a:rPr lang="en-US" dirty="0"/>
              <a:t>from other nodes and outputting new updates to its child </a:t>
            </a:r>
            <a:r>
              <a:rPr lang="en-US" dirty="0" smtClean="0"/>
              <a:t>nodes</a:t>
            </a:r>
          </a:p>
          <a:p>
            <a:r>
              <a:rPr lang="en-US" dirty="0" smtClean="0"/>
              <a:t>Processing happens on each individual record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047" y="3981492"/>
            <a:ext cx="6449641" cy="234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7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031"/>
            <a:ext cx="10515600" cy="732992"/>
          </a:xfrm>
        </p:spPr>
        <p:txBody>
          <a:bodyPr/>
          <a:lstStyle/>
          <a:p>
            <a:r>
              <a:rPr lang="en-US" dirty="0" smtClean="0"/>
              <a:t>Continuous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589"/>
            <a:ext cx="10515600" cy="532964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Advantage</a:t>
            </a:r>
          </a:p>
          <a:p>
            <a:pPr marL="457200" lvl="1" indent="0">
              <a:buNone/>
            </a:pPr>
            <a:r>
              <a:rPr lang="en-US" dirty="0" smtClean="0"/>
              <a:t>Offers lowest possible latency for relatively low input rate</a:t>
            </a:r>
          </a:p>
          <a:p>
            <a:pPr marL="0" indent="0">
              <a:buNone/>
            </a:pPr>
            <a:r>
              <a:rPr lang="en-US" dirty="0" smtClean="0"/>
              <a:t>Disadvantage</a:t>
            </a:r>
          </a:p>
          <a:p>
            <a:pPr marL="457200" lvl="1" indent="0">
              <a:buNone/>
            </a:pPr>
            <a:r>
              <a:rPr lang="en-US" dirty="0" smtClean="0"/>
              <a:t>Lower throughput (significant amount of overhead per-record)</a:t>
            </a:r>
          </a:p>
          <a:p>
            <a:pPr marL="457200" lvl="1" indent="0">
              <a:buNone/>
            </a:pPr>
            <a:r>
              <a:rPr lang="en-US" dirty="0" smtClean="0"/>
              <a:t>Load balancing difficult because of fixed topology of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3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031"/>
            <a:ext cx="10515600" cy="628489"/>
          </a:xfrm>
        </p:spPr>
        <p:txBody>
          <a:bodyPr/>
          <a:lstStyle/>
          <a:p>
            <a:r>
              <a:rPr lang="en-US" dirty="0" smtClean="0"/>
              <a:t>Micro-Batch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572" y="876453"/>
            <a:ext cx="10515600" cy="1657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Wait </a:t>
            </a:r>
            <a:r>
              <a:rPr lang="en-US" dirty="0"/>
              <a:t>to accumulate small batches of input </a:t>
            </a:r>
            <a:r>
              <a:rPr lang="en-US" dirty="0" smtClean="0"/>
              <a:t>data, </a:t>
            </a:r>
            <a:r>
              <a:rPr lang="en-US" dirty="0"/>
              <a:t>then process each batch in parallel using a distributed collection of tasks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422" y="2819397"/>
            <a:ext cx="6840528" cy="176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6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45EC4C4968A041B23B8BA53DF49157" ma:contentTypeVersion="4" ma:contentTypeDescription="Create a new document." ma:contentTypeScope="" ma:versionID="fc895a018451eb902e594e0bb085155c">
  <xsd:schema xmlns:xsd="http://www.w3.org/2001/XMLSchema" xmlns:xs="http://www.w3.org/2001/XMLSchema" xmlns:p="http://schemas.microsoft.com/office/2006/metadata/properties" xmlns:ns2="47e58abb-8c78-40d1-85dc-fbdd9194b59f" targetNamespace="http://schemas.microsoft.com/office/2006/metadata/properties" ma:root="true" ma:fieldsID="0c5445f7c1430631f1329374de28430a" ns2:_="">
    <xsd:import namespace="47e58abb-8c78-40d1-85dc-fbdd9194b5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e58abb-8c78-40d1-85dc-fbdd9194b5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09ECB4-9788-45CA-BA62-0B7837D2DAFA}"/>
</file>

<file path=customXml/itemProps2.xml><?xml version="1.0" encoding="utf-8"?>
<ds:datastoreItem xmlns:ds="http://schemas.openxmlformats.org/officeDocument/2006/customXml" ds:itemID="{677007FF-5511-4B7C-82B6-FED3C894FED5}"/>
</file>

<file path=customXml/itemProps3.xml><?xml version="1.0" encoding="utf-8"?>
<ds:datastoreItem xmlns:ds="http://schemas.openxmlformats.org/officeDocument/2006/customXml" ds:itemID="{7525E21C-8662-46FF-A6C3-C11136B6244E}"/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548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PowerPoint Presentation</vt:lpstr>
      <vt:lpstr>What is Stream Processing?</vt:lpstr>
      <vt:lpstr>PowerPoint Presentation</vt:lpstr>
      <vt:lpstr>Stream processing Use Cases</vt:lpstr>
      <vt:lpstr>Advantages of Stream Processing</vt:lpstr>
      <vt:lpstr>Challenges of Stream processing</vt:lpstr>
      <vt:lpstr>Continuous Execution</vt:lpstr>
      <vt:lpstr>Continuous Execution</vt:lpstr>
      <vt:lpstr>Micro-Batch Execution</vt:lpstr>
      <vt:lpstr>Micro-Batch Execution</vt:lpstr>
      <vt:lpstr>Spark’s Streaming APIs</vt:lpstr>
      <vt:lpstr>DStream </vt:lpstr>
      <vt:lpstr>Structured Streaming</vt:lpstr>
      <vt:lpstr>Structured Stream Basics</vt:lpstr>
      <vt:lpstr>Core Concepts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Streaming</dc:title>
  <dc:creator>DPK</dc:creator>
  <cp:lastModifiedBy>DPK</cp:lastModifiedBy>
  <cp:revision>23</cp:revision>
  <dcterms:created xsi:type="dcterms:W3CDTF">2020-03-11T03:40:46Z</dcterms:created>
  <dcterms:modified xsi:type="dcterms:W3CDTF">2023-12-11T08:49:36Z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0x0101000145EC4C4968A041B23B8BA53DF49157</vt:lpwstr>
  </property>
</Properties>
</file>