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2">
          <p15:clr>
            <a:srgbClr val="000000"/>
          </p15:clr>
        </p15:guide>
      </p15:notesGuideLst>
    </p:ext>
    <p:ext uri="GoogleSlidesCustomDataVersion2">
      <go:slidesCustomData xmlns:go="http://customooxmlschemas.google.com/" r:id="rId22" roundtripDataSignature="AMtx7mhgEYRxY3lLedGXN/E5nOFd/b3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EA1706-3E0C-427A-B3F9-C468C496240D}">
  <a:tblStyle styleId="{7EEA1706-3E0C-427A-B3F9-C468C49624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0"/>
          <p:cNvCxnSpPr/>
          <p:nvPr/>
        </p:nvCxnSpPr>
        <p:spPr>
          <a:xfrm>
            <a:off x="0" y="723900"/>
            <a:ext cx="9169400" cy="0"/>
          </a:xfrm>
          <a:prstGeom prst="straightConnector1">
            <a:avLst/>
          </a:prstGeom>
          <a:noFill/>
          <a:ln cap="flat" cmpd="thinThick" w="57150">
            <a:solidFill>
              <a:srgbClr val="CC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0"/>
          <p:cNvSpPr txBox="1"/>
          <p:nvPr/>
        </p:nvSpPr>
        <p:spPr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431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/>
          <p:nvPr/>
        </p:nvSpPr>
        <p:spPr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Manipal School of Information Sciences, MAHE, Manipal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, food, table&#10;&#10;Description automatically generated" id="14" name="Google Shape;14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54" y="15789"/>
            <a:ext cx="595661" cy="6619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90500" y="838201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en-US" sz="2800"/>
            </a:br>
            <a:endParaRPr sz="2800"/>
          </a:p>
        </p:txBody>
      </p:sp>
      <p:sp>
        <p:nvSpPr>
          <p:cNvPr id="71" name="Google Shape;71;p1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"/>
          <p:cNvSpPr/>
          <p:nvPr/>
        </p:nvSpPr>
        <p:spPr>
          <a:xfrm>
            <a:off x="6281807" y="224135"/>
            <a:ext cx="2862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" name="Google Shape;73;p1"/>
          <p:cNvGraphicFramePr/>
          <p:nvPr/>
        </p:nvGraphicFramePr>
        <p:xfrm>
          <a:off x="261563" y="147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{7EEA1706-3E0C-427A-B3F9-C468C496240D}</a:tableStyleId>
              </a:tblPr>
              <a:tblGrid>
                <a:gridCol w="2861775"/>
                <a:gridCol w="2046925"/>
                <a:gridCol w="1602700"/>
                <a:gridCol w="2110625"/>
              </a:tblGrid>
              <a:tr h="15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Name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Chaithanya Sachidananda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Manthana H K 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Ananya V Bhatt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65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Registration Numbers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231058005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231058012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231058029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5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Branch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Big Data Analytics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</a:tr>
              <a:tr h="95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Project Title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rgbClr val="C45911"/>
                          </a:solidFill>
                        </a:rPr>
                        <a:t>Q-Learning Implementation automated batch reactor process</a:t>
                      </a:r>
                      <a:endParaRPr b="1" sz="2000" u="none" cap="none" strike="noStrike">
                        <a:solidFill>
                          <a:srgbClr val="C4591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59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Guide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Dr.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Arockiaraj S </a:t>
                      </a:r>
                      <a:endParaRPr sz="22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74" name="Google Shape;74;p1"/>
          <p:cNvSpPr txBox="1"/>
          <p:nvPr/>
        </p:nvSpPr>
        <p:spPr>
          <a:xfrm>
            <a:off x="6471000" y="0"/>
            <a:ext cx="267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45911"/>
                </a:solidFill>
                <a:latin typeface="Calibri"/>
                <a:ea typeface="Calibri"/>
                <a:cs typeface="Calibri"/>
                <a:sym typeface="Calibri"/>
              </a:rPr>
              <a:t>Mini Project</a:t>
            </a:r>
            <a:endParaRPr b="1" i="0" sz="3600" u="none" cap="none" strike="noStrike">
              <a:solidFill>
                <a:srgbClr val="C459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6262375" y="152400"/>
            <a:ext cx="27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          Q Learning</a:t>
            </a:r>
            <a:endParaRPr b="1" i="0" sz="2800" u="none" cap="none" strike="noStrike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5111575" y="5758750"/>
            <a:ext cx="332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207600" y="946400"/>
            <a:ext cx="8555400" cy="5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134325" y="675600"/>
            <a:ext cx="8700600" cy="6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381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Q-learning algorithm process?</a:t>
            </a:r>
            <a:endParaRPr b="1"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381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Q-learning algorithm process is an interactive method where the agent learns by exploring the environment and updating the Q-table based on the rewards received.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381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steps involved in the Q-learning algorithm process include the following: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33400" marR="381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Q-table initialization --&gt; The first step is to create the Q-table as a place to track each action in each state and the associated progress.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334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 --&gt; The agent needs to observe the current state of the environment.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334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--&gt; The agent chooses to act in the environment. Upon completion of the action, the model observes if the action is beneficial in the environment.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334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--&gt; After the action has been taken, it's time to update the Q-table with the results.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533400" marR="38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--&gt; Repeat steps 2-4 until the model reaches a termination state for a desired objective.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381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228600" lvl="6" marL="29718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933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993300"/>
                </a:solidFill>
                <a:latin typeface="Calibri"/>
                <a:ea typeface="Calibri"/>
                <a:cs typeface="Calibri"/>
                <a:sym typeface="Calibri"/>
              </a:rPr>
              <a:t>THANK YOU…</a:t>
            </a:r>
            <a:endParaRPr sz="2400">
              <a:solidFill>
                <a:srgbClr val="99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2971800" y="224725"/>
            <a:ext cx="6172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                </a:t>
            </a:r>
            <a:r>
              <a:rPr b="1" lang="en-US" sz="2600">
                <a:solidFill>
                  <a:srgbClr val="C45911"/>
                </a:solidFill>
              </a:rPr>
              <a:t> </a:t>
            </a:r>
            <a:r>
              <a:rPr b="1" lang="en-US" sz="2600">
                <a:solidFill>
                  <a:srgbClr val="C45911"/>
                </a:solidFill>
              </a:rPr>
              <a:t>Reinforcement</a:t>
            </a:r>
            <a:r>
              <a:rPr b="1" lang="en-US" sz="2600">
                <a:solidFill>
                  <a:srgbClr val="C45911"/>
                </a:solidFill>
              </a:rPr>
              <a:t> Learning</a:t>
            </a:r>
            <a:br>
              <a:rPr b="1" i="1" lang="en-US" sz="28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304800" y="914250"/>
            <a:ext cx="8534400" cy="5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Reinforcement Learning?</a:t>
            </a:r>
            <a:endParaRPr b="1" sz="21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Reinforcement Learning is a feedback-based Machine learning technique in which an agent learns to behave in an environment by performing the actions and seeing the results of actions. 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each good action, the agent gets positive feedback, and for each bad action, the agent gets negative feedback or penalty.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Reinforcement Learning, the agent learns automatically using feedbacks without any labeled data, unlike supervised learning.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Since there is no labeled data, so the agent is bound to learn by its experience only.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RL solves a specific type of problem where decision making is sequential, and the goal is long-term, such as game-playing, robotics, etc.</a:t>
            </a:r>
            <a:endParaRPr b="1" sz="1900">
              <a:solidFill>
                <a:srgbClr val="D5D5D5"/>
              </a:solidFill>
              <a:highlight>
                <a:srgbClr val="38383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794225" y="137100"/>
            <a:ext cx="868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2800">
                <a:solidFill>
                  <a:srgbClr val="CC6600"/>
                </a:solidFill>
              </a:rPr>
              <a:t>		 </a:t>
            </a:r>
            <a:r>
              <a:rPr lang="en-US" sz="2400">
                <a:solidFill>
                  <a:schemeClr val="dk1"/>
                </a:solidFill>
              </a:rPr>
              <a:t>                                </a:t>
            </a:r>
            <a:r>
              <a:rPr b="1" lang="en-US" sz="2600">
                <a:solidFill>
                  <a:srgbClr val="C45911"/>
                </a:solidFill>
              </a:rPr>
              <a:t> Reinforcement Learning</a:t>
            </a:r>
            <a:br>
              <a:rPr b="1" i="1" lang="en-US" sz="28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1" lang="en-US" sz="28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2800">
                <a:solidFill>
                  <a:srgbClr val="CC6600"/>
                </a:solidFill>
              </a:rPr>
              <a:t>		                             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152400" y="800100"/>
            <a:ext cx="8686800" cy="52323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Hence, we can say that "Reinforcement learning is a type of machine learning method where an intelligent agent (computer program) interacts with the environment and learns to act within that." 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is a core part of Artificial intelligence, and all AI agent works on the concept of reinforcement learning. Here we do not need to pre-program the agent, as it learns from its own experience without any human intervention.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2943000" y="162875"/>
            <a:ext cx="620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             </a:t>
            </a:r>
            <a:r>
              <a:rPr b="1" lang="en-US" sz="2600">
                <a:solidFill>
                  <a:srgbClr val="C45911"/>
                </a:solidFill>
              </a:rPr>
              <a:t> Reinforcement Learning</a:t>
            </a:r>
            <a:br>
              <a:rPr b="1" i="1" lang="en-US" sz="28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i="0" sz="2800" u="none" cap="none" strike="noStrike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322550" y="831775"/>
            <a:ext cx="860280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Types of Reinforcement learning</a:t>
            </a:r>
            <a:endParaRPr b="1" sz="21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Model-Based: </a:t>
            </a: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this approach, the agent learns a model of the environment, which it can use to simulate possible future states and rewards. The agent then plans its actions based on these predictions.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Value-Based: </a:t>
            </a: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methods involve learning the value function (e.g., Q-values in Q-learning), which represents the expected cumulative reward of taking a particular action in a given state. 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just">
              <a:lnSpc>
                <a:spcPct val="160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Actor-Critic RL</a:t>
            </a:r>
            <a:r>
              <a:rPr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 actor-critic methods, the agent maintains two separate components: an actor, which learns the policy, and a critic, which learns the value function. These two components work together to improve the agent's performance.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3352800" y="228600"/>
            <a:ext cx="57912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dk1"/>
                </a:solidFill>
              </a:rPr>
              <a:t>                </a:t>
            </a:r>
            <a:r>
              <a:rPr b="1" lang="en-US" sz="2600">
                <a:solidFill>
                  <a:srgbClr val="C45911"/>
                </a:solidFill>
              </a:rPr>
              <a:t> Reinforcement Learning</a:t>
            </a:r>
            <a:br>
              <a:rPr b="1" i="1" lang="en-US" sz="28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2400">
                <a:solidFill>
                  <a:srgbClr val="CC66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76200" y="814700"/>
            <a:ext cx="8923800" cy="5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3810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3810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On-Policy : </a:t>
            </a:r>
            <a:r>
              <a:rPr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on-policy methods, the agent learns and improves its policy while interacting with the environment by following the same policy. </a:t>
            </a:r>
            <a:endParaRPr sz="19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3810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Off-Policy RL:</a:t>
            </a:r>
            <a:r>
              <a:rPr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Off-policy methods allow the agent to learn from data generated by a different policy, enabling more efficient exploration and learning.</a:t>
            </a:r>
            <a:endParaRPr sz="19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3810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3810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Reinforcement Learning (DRL): </a:t>
            </a:r>
            <a:r>
              <a:rPr lang="en-US" sz="19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refers to the integration of deep neural networks with reinforcement learning algorithms. DRL methods, such as Deep Q-Networks (DQN) and Deep Deterministic Policy Gradient (DDPG), have achieved significant success in learning from high-dimensional and complex state spaces, often in environments with raw sensory inputs.</a:t>
            </a:r>
            <a:endParaRPr sz="19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5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6982691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6"/>
          <p:cNvSpPr txBox="1"/>
          <p:nvPr>
            <p:ph type="title"/>
          </p:nvPr>
        </p:nvSpPr>
        <p:spPr>
          <a:xfrm>
            <a:off x="457200" y="184151"/>
            <a:ext cx="8686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</a:t>
            </a:r>
            <a:r>
              <a:rPr b="1" lang="en-US" sz="280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2590800" y="1209050"/>
            <a:ext cx="36564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215900" y="901925"/>
            <a:ext cx="8686800" cy="5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Q-learning?</a:t>
            </a:r>
            <a:endParaRPr b="1" sz="22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Q-learning is a machine learning approach that enables a model to iteratively learn and improve over time by taking the correct action. 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Q-learning is a type of reinforcement learning. So With reinforcement learning, a machine learning model is trained to mimic the way animals or children learn. 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 actions are rewarded or reinforced, while bad actions are discouraged and penalized. 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 the state-action-reward-state-action form of reinforcement learning, the training regimen follows a model to take the right actions.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1520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  <a:br>
              <a:rPr lang="en-US"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158750" y="946150"/>
            <a:ext cx="87630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does Q-learning work?</a:t>
            </a:r>
            <a:endParaRPr b="1" sz="25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Q-learning models operate in an iterative process that involves multiple components working together to help train a model. The iterative process involves the agent learning by exploring the environment and updating the model as the exploration continues.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multiple components of Q-learning include the following: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Agents: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agent is the entity that acts and operates within an environment.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States: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state is a variable that identifies the current position in an environment of an agent.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Actions: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action is the agent's operation when it is in a specific state.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Rewards: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foundational concept within reinforcement learning is the</a:t>
            </a:r>
            <a:b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concept of providing either a positive or a negative response for the agent's actions.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1520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97700" y="921975"/>
            <a:ext cx="8726700" cy="5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0825" wrap="square" tIns="457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Episodes: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 episode is when an agent can no longer take a new action and ends up terminating.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b="1"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Q-values:</a:t>
            </a: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Q-value is the metric used to measure an action at a</a:t>
            </a:r>
            <a:b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particular state.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Here are the two methods to determine the Q-value:</a:t>
            </a:r>
            <a:endParaRPr b="1" sz="19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Temporal difference:</a:t>
            </a: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temporal difference formula calculates the Q-value by incorporating the value of the current state and action by comparing the differences with the previous state and action.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Bellman's equation:</a:t>
            </a: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q-learning context, Bellman's equation is used to help calculate the value of a given state and assess its relative position. The state with the highest value is considered the optimal state.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6253700" y="137050"/>
            <a:ext cx="25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        Q Learning</a:t>
            </a:r>
            <a:endParaRPr b="1" i="0" sz="2800" u="none" cap="none" strike="noStrike">
              <a:solidFill>
                <a:srgbClr val="CC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182275" y="934850"/>
            <a:ext cx="8766600" cy="5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Bellman's equation:</a:t>
            </a: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Q(s,a) = Q(s,a) + α * (r + γ * max(Q(s',a')) - Q(s,a))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equation breaks down as follows: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Q(s, a) represents the expected reward for taking action a in state s. The actual reward received for that action is referenced by r while s' refers to the next state. The learning rate is α and γ is the discount factor. The highest expected reward for all possible actions a' in state s' is represented by max(Q(s', a')).</a:t>
            </a:r>
            <a:endParaRPr sz="19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5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a Q-table?</a:t>
            </a:r>
            <a:endParaRPr b="1" sz="195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1212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Q-table includes columns and rows with lists of rewards for the best actions of each state in a specific environment. A Q-table helps an agent understand what actions are likely to lead to positive outcomes in different situations.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vishnu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14B38B20180D4874B27DC4F8C7441D3D</vt:lpwstr>
  </property>
  <property fmtid="{D5CDD505-2E9C-101B-9397-08002B2CF9AE}" pid="3" name="KSOProductBuildVer">
    <vt:lpwstr>1033-12.2.0.13215</vt:lpwstr>
  </property>
</Properties>
</file>