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2">
          <p15:clr>
            <a:srgbClr val="A4A3A4"/>
          </p15:clr>
        </p15:guide>
      </p15:sldGuideLst>
    </p:ext>
    <p:ext uri="{2D200454-40CA-4A62-9FC3-DE9A4176ACB9}">
      <p15:notesGuideLst>
        <p15:guide id="1" orient="horz" pos="2880">
          <p15:clr>
            <a:srgbClr val="000000"/>
          </p15:clr>
        </p15:guide>
        <p15:guide id="2" pos="2162">
          <p15:clr>
            <a:srgbClr val="000000"/>
          </p15:clr>
        </p15:guide>
      </p15:notesGuideLst>
    </p:ext>
    <p:ext uri="GoogleSlidesCustomDataVersion2">
      <go:slidesCustomData xmlns:go="http://customooxmlschemas.google.com/" r:id="rId34" roundtripDataSignature="AMtx7mh729lf7PxnIXrUYwUiIaBOQAU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10E279-B743-4F34-99D4-709569485F3C}">
  <a:tblStyle styleId="{1910E279-B743-4F34-99D4-709569485F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EEAAC54-D42F-4CCD-BD6A-48A650AE3078}" styleName="Table_1">
    <a:wholeTbl>
      <a:tcTxStyle b="off" i="off">
        <a:font>
          <a:latin typeface="Arial"/>
          <a:ea typeface="Arial"/>
          <a:cs typeface="Arial"/>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2"/>
      </p:guideLst>
    </p:cSldViewPr>
  </p:slideViewPr>
  <p:notesViewPr>
    <p:cSldViewPr snapToGrid="0">
      <p:cViewPr varScale="1">
        <p:scale>
          <a:sx n="100" d="100"/>
          <a:sy n="100" d="100"/>
        </p:scale>
        <p:origin x="0" y="0"/>
      </p:cViewPr>
      <p:guideLst>
        <p:guide pos="2880" orient="horz"/>
        <p:guide pos="2162"/>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5123db375_2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85123db375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85123db375_2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85123db375_2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5123db375_2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85123db375_2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5123db375_2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85123db375_2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5123db375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285123db375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 name="Google Shape;8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1" marL="457200" rtl="0" algn="just">
              <a:spcBef>
                <a:spcPts val="0"/>
              </a:spcBef>
              <a:spcAft>
                <a:spcPts val="0"/>
              </a:spcAft>
              <a:buNone/>
            </a:pPr>
            <a:r>
              <a:t/>
            </a:r>
            <a:endParaRPr sz="1200">
              <a:solidFill>
                <a:schemeClr val="dk1"/>
              </a:solidFill>
              <a:latin typeface="Calibri"/>
              <a:ea typeface="Calibri"/>
              <a:cs typeface="Calibri"/>
              <a:sym typeface="Calibri"/>
            </a:endParaRPr>
          </a:p>
        </p:txBody>
      </p:sp>
      <p:sp>
        <p:nvSpPr>
          <p:cNvPr id="104" name="Google Shape;104;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t/>
            </a:r>
            <a:endParaRPr/>
          </a:p>
        </p:txBody>
      </p:sp>
      <p:sp>
        <p:nvSpPr>
          <p:cNvPr id="112" name="Google Shape;11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t/>
            </a:r>
            <a:endParaRPr/>
          </a:p>
        </p:txBody>
      </p:sp>
      <p:sp>
        <p:nvSpPr>
          <p:cNvPr id="131" name="Google Shape;131;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t/>
            </a:r>
            <a:endParaRPr/>
          </a:p>
        </p:txBody>
      </p:sp>
      <p:sp>
        <p:nvSpPr>
          <p:cNvPr id="140" name="Google Shape;140;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7" name="Google Shape;17;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ctr">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ctr">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8" name="Google Shape;18;p21"/>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4" name="Google Shape;54;p30"/>
          <p:cNvSpPr/>
          <p:nvPr>
            <p:ph idx="2" type="pic"/>
          </p:nvPr>
        </p:nvSpPr>
        <p:spPr>
          <a:xfrm>
            <a:off x="1792288" y="612775"/>
            <a:ext cx="5486400" cy="4114800"/>
          </a:xfrm>
          <a:prstGeom prst="rect">
            <a:avLst/>
          </a:prstGeom>
          <a:noFill/>
          <a:ln>
            <a:noFill/>
          </a:ln>
        </p:spPr>
      </p:sp>
      <p:sp>
        <p:nvSpPr>
          <p:cNvPr id="55" name="Google Shape;55;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6" name="Google Shape;56;p30"/>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3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59" name="Google Shape;59;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0" name="Google Shape;60;p31"/>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32"/>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63" name="Google Shape;63;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4" name="Google Shape;64;p32"/>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1" name="Google Shape;2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 name="Google Shape;22;p22"/>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3" name="Shape 23"/>
        <p:cNvGrpSpPr/>
        <p:nvPr/>
      </p:nvGrpSpPr>
      <p:grpSpPr>
        <a:xfrm>
          <a:off x="0" y="0"/>
          <a:ext cx="0" cy="0"/>
          <a:chOff x="0" y="0"/>
          <a:chExt cx="0" cy="0"/>
        </a:xfrm>
      </p:grpSpPr>
      <p:sp>
        <p:nvSpPr>
          <p:cNvPr id="24" name="Google Shape;24;p23"/>
          <p:cNvSpPr txBox="1"/>
          <p:nvPr>
            <p:ph idx="1" type="body"/>
          </p:nvPr>
        </p:nvSpPr>
        <p:spPr>
          <a:xfrm>
            <a:off x="457200" y="274638"/>
            <a:ext cx="8229600" cy="5851525"/>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5" name="Google Shape;25;p23"/>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8" name="Google Shape;28;p2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2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0" name="Google Shape;30;p24"/>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3" name="Google Shape;33;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p:txBody>
      </p:sp>
      <p:sp>
        <p:nvSpPr>
          <p:cNvPr id="34" name="Google Shape;34;p25"/>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5" name="Shape 35"/>
        <p:cNvGrpSpPr/>
        <p:nvPr/>
      </p:nvGrpSpPr>
      <p:grpSpPr>
        <a:xfrm>
          <a:off x="0" y="0"/>
          <a:ext cx="0" cy="0"/>
          <a:chOff x="0" y="0"/>
          <a:chExt cx="0" cy="0"/>
        </a:xfrm>
      </p:grpSpPr>
      <p:sp>
        <p:nvSpPr>
          <p:cNvPr id="36" name="Google Shape;36;p2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37" name="Google Shape;37;p2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8" name="Google Shape;38;p2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9" name="Google Shape;39;p2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0" name="Google Shape;40;p2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41" name="Google Shape;41;p26"/>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4" name="Google Shape;44;p27"/>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8"/>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49" name="Google Shape;49;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0" name="Google Shape;50;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9pPr>
          </a:lstStyle>
          <a:p/>
        </p:txBody>
      </p:sp>
      <p:sp>
        <p:nvSpPr>
          <p:cNvPr id="51" name="Google Shape;51;p29"/>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20"/>
          <p:cNvCxnSpPr/>
          <p:nvPr/>
        </p:nvCxnSpPr>
        <p:spPr>
          <a:xfrm>
            <a:off x="0" y="723900"/>
            <a:ext cx="9169400" cy="0"/>
          </a:xfrm>
          <a:prstGeom prst="straightConnector1">
            <a:avLst/>
          </a:prstGeom>
          <a:noFill/>
          <a:ln cap="flat" cmpd="thinThick" w="57150">
            <a:solidFill>
              <a:srgbClr val="CC6600"/>
            </a:solidFill>
            <a:prstDash val="solid"/>
            <a:round/>
            <a:headEnd len="sm" w="sm" type="none"/>
            <a:tailEnd len="sm" w="sm" type="none"/>
          </a:ln>
        </p:spPr>
      </p:cxnSp>
      <p:sp>
        <p:nvSpPr>
          <p:cNvPr id="11" name="Google Shape;11;p20"/>
          <p:cNvSpPr txBox="1"/>
          <p:nvPr/>
        </p:nvSpPr>
        <p:spPr>
          <a:xfrm>
            <a:off x="0" y="6583363"/>
            <a:ext cx="9144000" cy="274637"/>
          </a:xfrm>
          <a:prstGeom prst="rect">
            <a:avLst/>
          </a:prstGeom>
          <a:solidFill>
            <a:srgbClr val="CC6600">
              <a:alpha val="84705"/>
            </a:srgbClr>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1" sz="1200" u="none" cap="none" strike="noStrike">
              <a:solidFill>
                <a:schemeClr val="dk1"/>
              </a:solidFill>
              <a:latin typeface="Arial"/>
              <a:ea typeface="Arial"/>
              <a:cs typeface="Arial"/>
              <a:sym typeface="Arial"/>
            </a:endParaRPr>
          </a:p>
        </p:txBody>
      </p:sp>
      <p:sp>
        <p:nvSpPr>
          <p:cNvPr id="12" name="Google Shape;12;p20"/>
          <p:cNvSpPr txBox="1"/>
          <p:nvPr/>
        </p:nvSpPr>
        <p:spPr>
          <a:xfrm>
            <a:off x="0" y="6572250"/>
            <a:ext cx="9144000" cy="2746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Arial"/>
                <a:ea typeface="Arial"/>
                <a:cs typeface="Arial"/>
                <a:sym typeface="Arial"/>
              </a:rPr>
              <a:t>Manipal School of Information Sciences, MAHE, Manipal</a:t>
            </a:r>
            <a:endParaRPr b="0" i="0" sz="1200" u="none" cap="none" strike="noStrike">
              <a:solidFill>
                <a:schemeClr val="dk1"/>
              </a:solidFill>
              <a:latin typeface="Arial"/>
              <a:ea typeface="Arial"/>
              <a:cs typeface="Arial"/>
              <a:sym typeface="Arial"/>
            </a:endParaRPr>
          </a:p>
        </p:txBody>
      </p:sp>
      <p:sp>
        <p:nvSpPr>
          <p:cNvPr id="13" name="Google Shape;13;p20"/>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A picture containing drawing, food, table&#10;&#10;Description automatically generated" id="14" name="Google Shape;14;p20"/>
          <p:cNvPicPr preferRelativeResize="0"/>
          <p:nvPr/>
        </p:nvPicPr>
        <p:blipFill rotWithShape="1">
          <a:blip r:embed="rId1">
            <a:alphaModFix/>
          </a:blip>
          <a:srcRect b="0" l="0" r="0" t="0"/>
          <a:stretch/>
        </p:blipFill>
        <p:spPr>
          <a:xfrm>
            <a:off x="4354" y="15789"/>
            <a:ext cx="595661" cy="6619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24.png"/><Relationship Id="rId6"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190500" y="838201"/>
            <a:ext cx="8915400" cy="10668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br>
              <a:rPr b="1" lang="en-US" sz="2800"/>
            </a:br>
            <a:endParaRPr sz="2800"/>
          </a:p>
        </p:txBody>
      </p:sp>
      <p:sp>
        <p:nvSpPr>
          <p:cNvPr id="71" name="Google Shape;71;p1"/>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 name="Google Shape;72;p1"/>
          <p:cNvSpPr/>
          <p:nvPr/>
        </p:nvSpPr>
        <p:spPr>
          <a:xfrm>
            <a:off x="6281807" y="224135"/>
            <a:ext cx="2862194" cy="52322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i="0" sz="2800" u="none" cap="none" strike="noStrike">
              <a:solidFill>
                <a:srgbClr val="CC6600"/>
              </a:solidFill>
              <a:latin typeface="Calibri"/>
              <a:ea typeface="Calibri"/>
              <a:cs typeface="Calibri"/>
              <a:sym typeface="Calibri"/>
            </a:endParaRPr>
          </a:p>
        </p:txBody>
      </p:sp>
      <p:graphicFrame>
        <p:nvGraphicFramePr>
          <p:cNvPr id="73" name="Google Shape;73;p1"/>
          <p:cNvGraphicFramePr/>
          <p:nvPr/>
        </p:nvGraphicFramePr>
        <p:xfrm>
          <a:off x="261563" y="1470275"/>
          <a:ext cx="3000000" cy="3000000"/>
        </p:xfrm>
        <a:graphic>
          <a:graphicData uri="http://schemas.openxmlformats.org/drawingml/2006/table">
            <a:tbl>
              <a:tblPr>
                <a:noFill/>
                <a:tableStyleId>{1910E279-B743-4F34-99D4-709569485F3C}</a:tableStyleId>
              </a:tblPr>
              <a:tblGrid>
                <a:gridCol w="2861775"/>
                <a:gridCol w="2046925"/>
                <a:gridCol w="1602700"/>
                <a:gridCol w="2110625"/>
              </a:tblGrid>
              <a:tr h="1598550">
                <a:tc>
                  <a:txBody>
                    <a:bodyPr/>
                    <a:lstStyle/>
                    <a:p>
                      <a:pPr indent="0" lvl="0" marL="0" rtl="0" algn="l">
                        <a:lnSpc>
                          <a:spcPct val="115000"/>
                        </a:lnSpc>
                        <a:spcBef>
                          <a:spcPts val="1200"/>
                        </a:spcBef>
                        <a:spcAft>
                          <a:spcPts val="1200"/>
                        </a:spcAft>
                        <a:buNone/>
                      </a:pPr>
                      <a:r>
                        <a:rPr lang="en-US" sz="2000"/>
                        <a:t>Name</a:t>
                      </a:r>
                      <a:endParaRPr sz="2000"/>
                    </a:p>
                  </a:txBody>
                  <a:tcPr marT="91425" marB="91425" marR="91425" marL="91425"/>
                </a:tc>
                <a:tc gridSpan="3">
                  <a:txBody>
                    <a:bodyPr/>
                    <a:lstStyle/>
                    <a:p>
                      <a:pPr indent="0" lvl="0" marL="0" rtl="0" algn="l">
                        <a:lnSpc>
                          <a:spcPct val="100000"/>
                        </a:lnSpc>
                        <a:spcBef>
                          <a:spcPts val="1200"/>
                        </a:spcBef>
                        <a:spcAft>
                          <a:spcPts val="0"/>
                        </a:spcAft>
                        <a:buNone/>
                      </a:pPr>
                      <a:r>
                        <a:rPr lang="en-US" sz="2000">
                          <a:solidFill>
                            <a:schemeClr val="dk1"/>
                          </a:solidFill>
                        </a:rPr>
                        <a:t>Chaithanya Sachidananda</a:t>
                      </a:r>
                      <a:endParaRPr sz="2000"/>
                    </a:p>
                    <a:p>
                      <a:pPr indent="0" lvl="0" marL="0" rtl="0" algn="l">
                        <a:lnSpc>
                          <a:spcPct val="100000"/>
                        </a:lnSpc>
                        <a:spcBef>
                          <a:spcPts val="1200"/>
                        </a:spcBef>
                        <a:spcAft>
                          <a:spcPts val="0"/>
                        </a:spcAft>
                        <a:buNone/>
                      </a:pPr>
                      <a:r>
                        <a:rPr lang="en-US" sz="2000"/>
                        <a:t>Manthana H K </a:t>
                      </a:r>
                      <a:endParaRPr sz="2000"/>
                    </a:p>
                    <a:p>
                      <a:pPr indent="0" lvl="0" marL="0" rtl="0" algn="l">
                        <a:lnSpc>
                          <a:spcPct val="100000"/>
                        </a:lnSpc>
                        <a:spcBef>
                          <a:spcPts val="1200"/>
                        </a:spcBef>
                        <a:spcAft>
                          <a:spcPts val="1200"/>
                        </a:spcAft>
                        <a:buNone/>
                      </a:pPr>
                      <a:r>
                        <a:rPr lang="en-US" sz="2000">
                          <a:solidFill>
                            <a:schemeClr val="dk1"/>
                          </a:solidFill>
                        </a:rPr>
                        <a:t>Ananya V Bhatt</a:t>
                      </a:r>
                      <a:endParaRPr sz="2000"/>
                    </a:p>
                  </a:txBody>
                  <a:tcPr marT="91425" marB="91425" marR="91425" marL="91425"/>
                </a:tc>
                <a:tc hMerge="1"/>
                <a:tc hMerge="1"/>
              </a:tr>
              <a:tr h="659775">
                <a:tc>
                  <a:txBody>
                    <a:bodyPr/>
                    <a:lstStyle/>
                    <a:p>
                      <a:pPr indent="0" lvl="0" marL="0" rtl="0" algn="l">
                        <a:lnSpc>
                          <a:spcPct val="115000"/>
                        </a:lnSpc>
                        <a:spcBef>
                          <a:spcPts val="1200"/>
                        </a:spcBef>
                        <a:spcAft>
                          <a:spcPts val="1200"/>
                        </a:spcAft>
                        <a:buNone/>
                      </a:pPr>
                      <a:r>
                        <a:rPr lang="en-US" sz="2000"/>
                        <a:t>Registration Numbers</a:t>
                      </a:r>
                      <a:endParaRPr sz="2000"/>
                    </a:p>
                  </a:txBody>
                  <a:tcPr marT="91425" marB="91425" marR="91425" marL="91425"/>
                </a:tc>
                <a:tc>
                  <a:txBody>
                    <a:bodyPr/>
                    <a:lstStyle/>
                    <a:p>
                      <a:pPr indent="0" lvl="0" marL="0" rtl="0" algn="l">
                        <a:lnSpc>
                          <a:spcPct val="115000"/>
                        </a:lnSpc>
                        <a:spcBef>
                          <a:spcPts val="1200"/>
                        </a:spcBef>
                        <a:spcAft>
                          <a:spcPts val="1200"/>
                        </a:spcAft>
                        <a:buNone/>
                      </a:pPr>
                      <a:r>
                        <a:rPr lang="en-US" sz="2000"/>
                        <a:t>231058005</a:t>
                      </a:r>
                      <a:endParaRPr sz="2000"/>
                    </a:p>
                  </a:txBody>
                  <a:tcPr marT="91425" marB="91425" marR="91425" marL="91425"/>
                </a:tc>
                <a:tc>
                  <a:txBody>
                    <a:bodyPr/>
                    <a:lstStyle/>
                    <a:p>
                      <a:pPr indent="0" lvl="0" marL="0" rtl="0" algn="l">
                        <a:lnSpc>
                          <a:spcPct val="115000"/>
                        </a:lnSpc>
                        <a:spcBef>
                          <a:spcPts val="1200"/>
                        </a:spcBef>
                        <a:spcAft>
                          <a:spcPts val="1200"/>
                        </a:spcAft>
                        <a:buNone/>
                      </a:pPr>
                      <a:r>
                        <a:rPr lang="en-US" sz="2000"/>
                        <a:t>231058012</a:t>
                      </a:r>
                      <a:endParaRPr sz="2000"/>
                    </a:p>
                  </a:txBody>
                  <a:tcPr marT="91425" marB="91425" marR="91425" marL="91425"/>
                </a:tc>
                <a:tc>
                  <a:txBody>
                    <a:bodyPr/>
                    <a:lstStyle/>
                    <a:p>
                      <a:pPr indent="0" lvl="0" marL="0" rtl="0" algn="l">
                        <a:lnSpc>
                          <a:spcPct val="115000"/>
                        </a:lnSpc>
                        <a:spcBef>
                          <a:spcPts val="1200"/>
                        </a:spcBef>
                        <a:spcAft>
                          <a:spcPts val="1200"/>
                        </a:spcAft>
                        <a:buNone/>
                      </a:pPr>
                      <a:r>
                        <a:rPr lang="en-US" sz="2000"/>
                        <a:t>231058029</a:t>
                      </a:r>
                      <a:endParaRPr sz="2000"/>
                    </a:p>
                  </a:txBody>
                  <a:tcPr marT="91425" marB="91425" marR="91425" marL="91425"/>
                </a:tc>
              </a:tr>
              <a:tr h="556000">
                <a:tc>
                  <a:txBody>
                    <a:bodyPr/>
                    <a:lstStyle/>
                    <a:p>
                      <a:pPr indent="0" lvl="0" marL="0" rtl="0" algn="l">
                        <a:lnSpc>
                          <a:spcPct val="115000"/>
                        </a:lnSpc>
                        <a:spcBef>
                          <a:spcPts val="1200"/>
                        </a:spcBef>
                        <a:spcAft>
                          <a:spcPts val="1200"/>
                        </a:spcAft>
                        <a:buNone/>
                      </a:pPr>
                      <a:r>
                        <a:rPr lang="en-US" sz="2000"/>
                        <a:t>Branch</a:t>
                      </a:r>
                      <a:endParaRPr sz="2000"/>
                    </a:p>
                  </a:txBody>
                  <a:tcPr marT="91425" marB="91425" marR="91425" marL="91425"/>
                </a:tc>
                <a:tc gridSpan="3">
                  <a:txBody>
                    <a:bodyPr/>
                    <a:lstStyle/>
                    <a:p>
                      <a:pPr indent="0" lvl="0" marL="0" rtl="0" algn="l">
                        <a:lnSpc>
                          <a:spcPct val="115000"/>
                        </a:lnSpc>
                        <a:spcBef>
                          <a:spcPts val="1200"/>
                        </a:spcBef>
                        <a:spcAft>
                          <a:spcPts val="1200"/>
                        </a:spcAft>
                        <a:buNone/>
                      </a:pPr>
                      <a:r>
                        <a:rPr lang="en-US" sz="2000"/>
                        <a:t>Big Data Analytics</a:t>
                      </a:r>
                      <a:endParaRPr sz="2000"/>
                    </a:p>
                  </a:txBody>
                  <a:tcPr marT="91425" marB="91425" marR="91425" marL="91425"/>
                </a:tc>
                <a:tc hMerge="1"/>
                <a:tc hMerge="1"/>
              </a:tr>
              <a:tr h="955625">
                <a:tc>
                  <a:txBody>
                    <a:bodyPr/>
                    <a:lstStyle/>
                    <a:p>
                      <a:pPr indent="0" lvl="0" marL="0" rtl="0" algn="l">
                        <a:lnSpc>
                          <a:spcPct val="115000"/>
                        </a:lnSpc>
                        <a:spcBef>
                          <a:spcPts val="1200"/>
                        </a:spcBef>
                        <a:spcAft>
                          <a:spcPts val="1200"/>
                        </a:spcAft>
                        <a:buNone/>
                      </a:pPr>
                      <a:r>
                        <a:rPr lang="en-US" sz="2000"/>
                        <a:t>Project Title</a:t>
                      </a:r>
                      <a:endParaRPr sz="2000"/>
                    </a:p>
                  </a:txBody>
                  <a:tcPr marT="91425" marB="91425" marR="91425" marL="91425"/>
                </a:tc>
                <a:tc gridSpan="3">
                  <a:txBody>
                    <a:bodyPr/>
                    <a:lstStyle/>
                    <a:p>
                      <a:pPr indent="0" lvl="0" marL="0" rtl="0" algn="l">
                        <a:lnSpc>
                          <a:spcPct val="115000"/>
                        </a:lnSpc>
                        <a:spcBef>
                          <a:spcPts val="1200"/>
                        </a:spcBef>
                        <a:spcAft>
                          <a:spcPts val="1200"/>
                        </a:spcAft>
                        <a:buNone/>
                      </a:pPr>
                      <a:r>
                        <a:rPr b="1" lang="en-US" sz="2000">
                          <a:solidFill>
                            <a:srgbClr val="C45911"/>
                          </a:solidFill>
                        </a:rPr>
                        <a:t>Support Vector Machine based Fault Classification in Batch Reactor Process </a:t>
                      </a:r>
                      <a:endParaRPr b="1" sz="2000">
                        <a:solidFill>
                          <a:srgbClr val="C45911"/>
                        </a:solidFill>
                      </a:endParaRPr>
                    </a:p>
                  </a:txBody>
                  <a:tcPr marT="91425" marB="91425" marR="91425" marL="91425"/>
                </a:tc>
                <a:tc hMerge="1"/>
                <a:tc hMerge="1"/>
              </a:tr>
              <a:tr h="590750">
                <a:tc>
                  <a:txBody>
                    <a:bodyPr/>
                    <a:lstStyle/>
                    <a:p>
                      <a:pPr indent="0" lvl="0" marL="0" rtl="0" algn="l">
                        <a:lnSpc>
                          <a:spcPct val="115000"/>
                        </a:lnSpc>
                        <a:spcBef>
                          <a:spcPts val="1200"/>
                        </a:spcBef>
                        <a:spcAft>
                          <a:spcPts val="1200"/>
                        </a:spcAft>
                        <a:buNone/>
                      </a:pPr>
                      <a:r>
                        <a:rPr lang="en-US" sz="2000"/>
                        <a:t>Guide</a:t>
                      </a:r>
                      <a:endParaRPr sz="2000"/>
                    </a:p>
                  </a:txBody>
                  <a:tcPr marT="91425" marB="91425" marR="91425" marL="91425"/>
                </a:tc>
                <a:tc gridSpan="3">
                  <a:txBody>
                    <a:bodyPr/>
                    <a:lstStyle/>
                    <a:p>
                      <a:pPr indent="0" lvl="0" marL="0" rtl="0" algn="l">
                        <a:lnSpc>
                          <a:spcPct val="115000"/>
                        </a:lnSpc>
                        <a:spcBef>
                          <a:spcPts val="1200"/>
                        </a:spcBef>
                        <a:spcAft>
                          <a:spcPts val="1200"/>
                        </a:spcAft>
                        <a:buNone/>
                      </a:pPr>
                      <a:r>
                        <a:rPr lang="en-US" sz="2000"/>
                        <a:t>Dr.</a:t>
                      </a:r>
                      <a:r>
                        <a:rPr lang="en-US" sz="2000">
                          <a:solidFill>
                            <a:schemeClr val="dk1"/>
                          </a:solidFill>
                          <a:highlight>
                            <a:schemeClr val="lt1"/>
                          </a:highlight>
                        </a:rPr>
                        <a:t> </a:t>
                      </a:r>
                      <a:r>
                        <a:rPr lang="en-US" sz="2200">
                          <a:solidFill>
                            <a:schemeClr val="dk1"/>
                          </a:solidFill>
                          <a:highlight>
                            <a:schemeClr val="lt1"/>
                          </a:highlight>
                          <a:latin typeface="Times New Roman"/>
                          <a:ea typeface="Times New Roman"/>
                          <a:cs typeface="Times New Roman"/>
                          <a:sym typeface="Times New Roman"/>
                        </a:rPr>
                        <a:t>Arockiaraj S </a:t>
                      </a:r>
                      <a:endParaRPr sz="2200">
                        <a:solidFill>
                          <a:schemeClr val="dk1"/>
                        </a:solidFill>
                        <a:highlight>
                          <a:schemeClr val="lt1"/>
                        </a:highlight>
                        <a:latin typeface="Times New Roman"/>
                        <a:ea typeface="Times New Roman"/>
                        <a:cs typeface="Times New Roman"/>
                        <a:sym typeface="Times New Roman"/>
                      </a:endParaRPr>
                    </a:p>
                  </a:txBody>
                  <a:tcPr marT="91425" marB="91425" marR="91425" marL="91425"/>
                </a:tc>
                <a:tc hMerge="1"/>
                <a:tc hMerge="1"/>
              </a:tr>
            </a:tbl>
          </a:graphicData>
        </a:graphic>
      </p:graphicFrame>
      <p:sp>
        <p:nvSpPr>
          <p:cNvPr id="74" name="Google Shape;74;p1"/>
          <p:cNvSpPr txBox="1"/>
          <p:nvPr/>
        </p:nvSpPr>
        <p:spPr>
          <a:xfrm>
            <a:off x="6471000" y="0"/>
            <a:ext cx="2673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C45911"/>
                </a:solidFill>
                <a:latin typeface="Calibri"/>
                <a:ea typeface="Calibri"/>
                <a:cs typeface="Calibri"/>
                <a:sym typeface="Calibri"/>
              </a:rPr>
              <a:t>Mini Project</a:t>
            </a:r>
            <a:endParaRPr b="1" sz="3600">
              <a:solidFill>
                <a:srgbClr val="C4591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idx="1" type="body"/>
          </p:nvPr>
        </p:nvSpPr>
        <p:spPr>
          <a:xfrm>
            <a:off x="304800" y="910600"/>
            <a:ext cx="8259000" cy="16569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Kernel Trick: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US" sz="2000">
                <a:latin typeface="Times New Roman"/>
                <a:ea typeface="Times New Roman"/>
                <a:cs typeface="Times New Roman"/>
                <a:sym typeface="Times New Roman"/>
              </a:rPr>
              <a:t>SVM can be used for non-linear data by employing the kernel trick. Common kernel functions include the linear kernel, polynomial kernel, and radial basis function (RBF) kernel. </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US" sz="2000">
                <a:highlight>
                  <a:schemeClr val="lt1"/>
                </a:highlight>
                <a:latin typeface="Times New Roman"/>
                <a:ea typeface="Times New Roman"/>
                <a:cs typeface="Times New Roman"/>
                <a:sym typeface="Times New Roman"/>
              </a:rPr>
              <a:t>Kernelization transformation in Support Vector Machines (SVMs) is a technique used to extend SVMs to handle non-linearly separable data</a:t>
            </a:r>
            <a:r>
              <a:rPr lang="en-US" sz="1200">
                <a:highlight>
                  <a:schemeClr val="lt1"/>
                </a:highlight>
                <a:latin typeface="Roboto"/>
                <a:ea typeface="Roboto"/>
                <a:cs typeface="Roboto"/>
                <a:sym typeface="Roboto"/>
              </a:rPr>
              <a:t>.</a:t>
            </a:r>
            <a:endParaRPr sz="2000">
              <a:highlight>
                <a:schemeClr val="lt1"/>
              </a:highlight>
              <a:latin typeface="Times New Roman"/>
              <a:ea typeface="Times New Roman"/>
              <a:cs typeface="Times New Roman"/>
              <a:sym typeface="Times New Roman"/>
            </a:endParaRPr>
          </a:p>
        </p:txBody>
      </p:sp>
      <p:sp>
        <p:nvSpPr>
          <p:cNvPr id="159" name="Google Shape;159;p10"/>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10"/>
          <p:cNvSpPr txBox="1"/>
          <p:nvPr/>
        </p:nvSpPr>
        <p:spPr>
          <a:xfrm>
            <a:off x="6262375" y="152400"/>
            <a:ext cx="2754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4. Methodology</a:t>
            </a:r>
            <a:endParaRPr b="1" sz="2800">
              <a:solidFill>
                <a:srgbClr val="CC6600"/>
              </a:solidFill>
              <a:latin typeface="Calibri"/>
              <a:ea typeface="Calibri"/>
              <a:cs typeface="Calibri"/>
              <a:sym typeface="Calibri"/>
            </a:endParaRPr>
          </a:p>
        </p:txBody>
      </p:sp>
      <p:pic>
        <p:nvPicPr>
          <p:cNvPr id="161" name="Google Shape;161;p10"/>
          <p:cNvPicPr preferRelativeResize="0"/>
          <p:nvPr/>
        </p:nvPicPr>
        <p:blipFill rotWithShape="1">
          <a:blip r:embed="rId3">
            <a:alphaModFix/>
          </a:blip>
          <a:srcRect b="0" l="0" r="0" t="0"/>
          <a:stretch/>
        </p:blipFill>
        <p:spPr>
          <a:xfrm>
            <a:off x="4913625" y="3250365"/>
            <a:ext cx="3650175" cy="2560885"/>
          </a:xfrm>
          <a:prstGeom prst="rect">
            <a:avLst/>
          </a:prstGeom>
          <a:noFill/>
          <a:ln>
            <a:noFill/>
          </a:ln>
        </p:spPr>
      </p:pic>
      <p:pic>
        <p:nvPicPr>
          <p:cNvPr id="162" name="Google Shape;162;p10"/>
          <p:cNvPicPr preferRelativeResize="0"/>
          <p:nvPr/>
        </p:nvPicPr>
        <p:blipFill>
          <a:blip r:embed="rId4">
            <a:alphaModFix/>
          </a:blip>
          <a:stretch>
            <a:fillRect/>
          </a:stretch>
        </p:blipFill>
        <p:spPr>
          <a:xfrm>
            <a:off x="693000" y="3309350"/>
            <a:ext cx="3882175" cy="2437800"/>
          </a:xfrm>
          <a:prstGeom prst="rect">
            <a:avLst/>
          </a:prstGeom>
          <a:noFill/>
          <a:ln>
            <a:noFill/>
          </a:ln>
        </p:spPr>
      </p:pic>
      <p:sp>
        <p:nvSpPr>
          <p:cNvPr id="163" name="Google Shape;163;p10"/>
          <p:cNvSpPr txBox="1"/>
          <p:nvPr/>
        </p:nvSpPr>
        <p:spPr>
          <a:xfrm>
            <a:off x="809038" y="5811250"/>
            <a:ext cx="36501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A linear classifier performs poorly for nonlinear boundaries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4" name="Google Shape;164;p10"/>
          <p:cNvSpPr txBox="1"/>
          <p:nvPr/>
        </p:nvSpPr>
        <p:spPr>
          <a:xfrm>
            <a:off x="5111575" y="5758750"/>
            <a:ext cx="3329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txBox="1"/>
          <p:nvPr/>
        </p:nvSpPr>
        <p:spPr>
          <a:xfrm>
            <a:off x="5165275" y="5811250"/>
            <a:ext cx="32220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US" sz="1050">
                <a:solidFill>
                  <a:schemeClr val="dk1"/>
                </a:solidFill>
              </a:rPr>
              <a:t> </a:t>
            </a:r>
            <a:r>
              <a:rPr lang="en-US" sz="1500">
                <a:solidFill>
                  <a:schemeClr val="dk1"/>
                </a:solidFill>
                <a:latin typeface="Times New Roman"/>
                <a:ea typeface="Times New Roman"/>
                <a:cs typeface="Times New Roman"/>
                <a:sym typeface="Times New Roman"/>
              </a:rPr>
              <a:t>A third dimension added to the data allows for linear separation</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p11"/>
          <p:cNvSpPr txBox="1"/>
          <p:nvPr/>
        </p:nvSpPr>
        <p:spPr>
          <a:xfrm>
            <a:off x="6339075" y="152400"/>
            <a:ext cx="26781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4. Methodology</a:t>
            </a:r>
            <a:endParaRPr b="1" sz="2800">
              <a:solidFill>
                <a:srgbClr val="CC6600"/>
              </a:solidFill>
              <a:latin typeface="Calibri"/>
              <a:ea typeface="Calibri"/>
              <a:cs typeface="Calibri"/>
              <a:sym typeface="Calibri"/>
            </a:endParaRPr>
          </a:p>
        </p:txBody>
      </p:sp>
      <p:sp>
        <p:nvSpPr>
          <p:cNvPr id="172" name="Google Shape;172;p11"/>
          <p:cNvSpPr txBox="1"/>
          <p:nvPr/>
        </p:nvSpPr>
        <p:spPr>
          <a:xfrm>
            <a:off x="466100" y="970053"/>
            <a:ext cx="8296800" cy="4710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Weight Calculation for Two Class SVM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23850" lvl="0" marL="457200" marR="0" rtl="0" algn="just">
              <a:spcBef>
                <a:spcPts val="0"/>
              </a:spcBef>
              <a:spcAft>
                <a:spcPts val="0"/>
              </a:spcAft>
              <a:buClr>
                <a:schemeClr val="dk1"/>
              </a:buClr>
              <a:buSzPts val="1500"/>
              <a:buFont typeface="Times New Roman"/>
              <a:buChar char="●"/>
            </a:pPr>
            <a:r>
              <a:rPr lang="en-US" sz="2000">
                <a:solidFill>
                  <a:schemeClr val="dk1"/>
                </a:solidFill>
                <a:latin typeface="Times New Roman"/>
                <a:ea typeface="Times New Roman"/>
                <a:cs typeface="Times New Roman"/>
                <a:sym typeface="Times New Roman"/>
              </a:rPr>
              <a:t>In Support Vector Machines (SVMs), the weights, denoted as w, are an important part of the model. </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23850" lvl="0" marL="457200" marR="0" rtl="0" algn="just">
              <a:spcBef>
                <a:spcPts val="0"/>
              </a:spcBef>
              <a:spcAft>
                <a:spcPts val="0"/>
              </a:spcAft>
              <a:buClr>
                <a:schemeClr val="dk1"/>
              </a:buClr>
              <a:buSzPts val="1500"/>
              <a:buFont typeface="Times New Roman"/>
              <a:buChar char="●"/>
            </a:pPr>
            <a:r>
              <a:rPr lang="en-US" sz="2000">
                <a:solidFill>
                  <a:schemeClr val="dk1"/>
                </a:solidFill>
                <a:latin typeface="Times New Roman"/>
                <a:ea typeface="Times New Roman"/>
                <a:cs typeface="Times New Roman"/>
                <a:sym typeface="Times New Roman"/>
              </a:rPr>
              <a:t>The decision boundary is the locus of points where the inner product of the feature vector x and w plus a bias term b equals zero: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w * x + b = 0</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23850" lvl="0" marL="457200" marR="0" rtl="0" algn="l">
              <a:spcBef>
                <a:spcPts val="0"/>
              </a:spcBef>
              <a:spcAft>
                <a:spcPts val="0"/>
              </a:spcAft>
              <a:buClr>
                <a:schemeClr val="dk1"/>
              </a:buClr>
              <a:buSzPts val="1500"/>
              <a:buFont typeface="Times New Roman"/>
              <a:buChar char="●"/>
            </a:pPr>
            <a:r>
              <a:rPr lang="en-US" sz="2000">
                <a:solidFill>
                  <a:schemeClr val="dk1"/>
                </a:solidFill>
                <a:latin typeface="Times New Roman"/>
                <a:ea typeface="Times New Roman"/>
                <a:cs typeface="Times New Roman"/>
                <a:sym typeface="Times New Roman"/>
              </a:rPr>
              <a:t>Vectors that have positive f(x) are placed in one class, while vectors that have negative f(x) are placed in another class.</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23850" lvl="0" marL="457200" marR="0" rtl="0" algn="l">
              <a:spcBef>
                <a:spcPts val="0"/>
              </a:spcBef>
              <a:spcAft>
                <a:spcPts val="0"/>
              </a:spcAft>
              <a:buClr>
                <a:schemeClr val="dk1"/>
              </a:buClr>
              <a:buSzPts val="1500"/>
              <a:buFont typeface="Times New Roman"/>
              <a:buChar char="●"/>
            </a:pPr>
            <a:r>
              <a:rPr lang="en-US" sz="2000">
                <a:solidFill>
                  <a:schemeClr val="dk1"/>
                </a:solidFill>
                <a:latin typeface="Times New Roman"/>
                <a:ea typeface="Times New Roman"/>
                <a:cs typeface="Times New Roman"/>
                <a:sym typeface="Times New Roman"/>
              </a:rPr>
              <a:t>Maximum margin can be obtained by solving the minimization problem given by</a:t>
            </a:r>
            <a:endParaRPr sz="2000">
              <a:solidFill>
                <a:schemeClr val="dk1"/>
              </a:solidFill>
              <a:latin typeface="Times New Roman"/>
              <a:ea typeface="Times New Roman"/>
              <a:cs typeface="Times New Roman"/>
              <a:sym typeface="Times New Roman"/>
            </a:endParaRPr>
          </a:p>
        </p:txBody>
      </p:sp>
      <p:pic>
        <p:nvPicPr>
          <p:cNvPr id="173" name="Google Shape;173;p11"/>
          <p:cNvPicPr preferRelativeResize="0"/>
          <p:nvPr/>
        </p:nvPicPr>
        <p:blipFill>
          <a:blip r:embed="rId3">
            <a:alphaModFix/>
          </a:blip>
          <a:stretch>
            <a:fillRect/>
          </a:stretch>
        </p:blipFill>
        <p:spPr>
          <a:xfrm>
            <a:off x="2774823" y="4377924"/>
            <a:ext cx="3289150" cy="626500"/>
          </a:xfrm>
          <a:prstGeom prst="rect">
            <a:avLst/>
          </a:prstGeom>
          <a:noFill/>
          <a:ln>
            <a:noFill/>
          </a:ln>
        </p:spPr>
      </p:pic>
      <p:pic>
        <p:nvPicPr>
          <p:cNvPr id="174" name="Google Shape;174;p11"/>
          <p:cNvPicPr preferRelativeResize="0"/>
          <p:nvPr/>
        </p:nvPicPr>
        <p:blipFill>
          <a:blip r:embed="rId4">
            <a:alphaModFix/>
          </a:blip>
          <a:stretch>
            <a:fillRect/>
          </a:stretch>
        </p:blipFill>
        <p:spPr>
          <a:xfrm>
            <a:off x="3463825" y="5465250"/>
            <a:ext cx="2522250" cy="76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2"/>
          <p:cNvSpPr txBox="1"/>
          <p:nvPr/>
        </p:nvSpPr>
        <p:spPr>
          <a:xfrm>
            <a:off x="6323750" y="152400"/>
            <a:ext cx="2693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4. Methodology</a:t>
            </a:r>
            <a:endParaRPr b="1" sz="2800">
              <a:solidFill>
                <a:srgbClr val="CC6600"/>
              </a:solidFill>
              <a:latin typeface="Calibri"/>
              <a:ea typeface="Calibri"/>
              <a:cs typeface="Calibri"/>
              <a:sym typeface="Calibri"/>
            </a:endParaRPr>
          </a:p>
        </p:txBody>
      </p:sp>
      <p:sp>
        <p:nvSpPr>
          <p:cNvPr id="181" name="Google Shape;181;p12"/>
          <p:cNvSpPr txBox="1"/>
          <p:nvPr/>
        </p:nvSpPr>
        <p:spPr>
          <a:xfrm>
            <a:off x="593100" y="1094701"/>
            <a:ext cx="8100600" cy="1508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Weight Calculation for Multi-kernel SVM </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endParaRPr>
          </a:p>
          <a:p>
            <a:pPr indent="-323850" lvl="0" marL="457200" marR="0" rtl="0" algn="just">
              <a:spcBef>
                <a:spcPts val="0"/>
              </a:spcBef>
              <a:spcAft>
                <a:spcPts val="0"/>
              </a:spcAft>
              <a:buClr>
                <a:schemeClr val="dk1"/>
              </a:buClr>
              <a:buSzPts val="1500"/>
              <a:buFont typeface="Arial"/>
              <a:buChar char="●"/>
            </a:pPr>
            <a:r>
              <a:rPr lang="en-US" sz="1800">
                <a:solidFill>
                  <a:schemeClr val="dk1"/>
                </a:solidFill>
                <a:latin typeface="Arial"/>
                <a:ea typeface="Arial"/>
                <a:cs typeface="Arial"/>
                <a:sym typeface="Arial"/>
              </a:rPr>
              <a:t>The constrained optimization problem can be solved by using a Lagrange multiplier λi, where λi ≥ 0. This corresponds to the constraint, for a support vector. The solution can be written as minimize </a:t>
            </a:r>
            <a:endParaRPr sz="1800">
              <a:solidFill>
                <a:schemeClr val="dk1"/>
              </a:solidFill>
              <a:latin typeface="Arial"/>
              <a:ea typeface="Arial"/>
              <a:cs typeface="Arial"/>
              <a:sym typeface="Arial"/>
            </a:endParaRPr>
          </a:p>
        </p:txBody>
      </p:sp>
      <p:pic>
        <p:nvPicPr>
          <p:cNvPr id="182" name="Google Shape;182;p12"/>
          <p:cNvPicPr preferRelativeResize="0"/>
          <p:nvPr/>
        </p:nvPicPr>
        <p:blipFill rotWithShape="1">
          <a:blip r:embed="rId3">
            <a:alphaModFix/>
          </a:blip>
          <a:srcRect b="0" l="5797" r="5796" t="0"/>
          <a:stretch/>
        </p:blipFill>
        <p:spPr>
          <a:xfrm>
            <a:off x="1951990" y="4673675"/>
            <a:ext cx="5342255" cy="1066165"/>
          </a:xfrm>
          <a:prstGeom prst="rect">
            <a:avLst/>
          </a:prstGeom>
          <a:noFill/>
          <a:ln>
            <a:noFill/>
          </a:ln>
        </p:spPr>
      </p:pic>
      <p:sp>
        <p:nvSpPr>
          <p:cNvPr id="183" name="Google Shape;183;p12"/>
          <p:cNvSpPr txBox="1"/>
          <p:nvPr/>
        </p:nvSpPr>
        <p:spPr>
          <a:xfrm>
            <a:off x="617555" y="4027170"/>
            <a:ext cx="7908900" cy="646500"/>
          </a:xfrm>
          <a:prstGeom prst="rect">
            <a:avLst/>
          </a:prstGeom>
          <a:noFill/>
          <a:ln>
            <a:noFill/>
          </a:ln>
        </p:spPr>
        <p:txBody>
          <a:bodyPr anchorCtr="0" anchor="t" bIns="45700" lIns="91425" spcFirstLastPara="1" rIns="91425" wrap="square" tIns="45700">
            <a:spAutoFit/>
          </a:bodyPr>
          <a:lstStyle/>
          <a:p>
            <a:pPr indent="-323850" lvl="0" marL="457200" marR="0" rtl="0" algn="l">
              <a:spcBef>
                <a:spcPts val="0"/>
              </a:spcBef>
              <a:spcAft>
                <a:spcPts val="0"/>
              </a:spcAft>
              <a:buClr>
                <a:schemeClr val="dk1"/>
              </a:buClr>
              <a:buSzPts val="1500"/>
              <a:buFont typeface="Arial"/>
              <a:buChar char="●"/>
            </a:pPr>
            <a:r>
              <a:rPr lang="en-US" sz="1800">
                <a:solidFill>
                  <a:schemeClr val="dk1"/>
                </a:solidFill>
                <a:latin typeface="Arial"/>
                <a:ea typeface="Arial"/>
                <a:cs typeface="Arial"/>
                <a:sym typeface="Arial"/>
              </a:rPr>
              <a:t>The optimization problem in above equation can be defined as minimize</a:t>
            </a:r>
            <a:endParaRPr sz="1800">
              <a:solidFill>
                <a:schemeClr val="dk1"/>
              </a:solidFill>
              <a:latin typeface="Arial"/>
              <a:ea typeface="Arial"/>
              <a:cs typeface="Arial"/>
              <a:sym typeface="Arial"/>
            </a:endParaRPr>
          </a:p>
        </p:txBody>
      </p:sp>
      <p:pic>
        <p:nvPicPr>
          <p:cNvPr id="184" name="Google Shape;184;p12"/>
          <p:cNvPicPr preferRelativeResize="0"/>
          <p:nvPr/>
        </p:nvPicPr>
        <p:blipFill>
          <a:blip r:embed="rId4">
            <a:alphaModFix/>
          </a:blip>
          <a:stretch>
            <a:fillRect/>
          </a:stretch>
        </p:blipFill>
        <p:spPr>
          <a:xfrm>
            <a:off x="1952000" y="2636950"/>
            <a:ext cx="5342250" cy="106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idx="1" type="body"/>
          </p:nvPr>
        </p:nvSpPr>
        <p:spPr>
          <a:xfrm>
            <a:off x="457200" y="990600"/>
            <a:ext cx="8109585" cy="5060315"/>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The dataset </a:t>
            </a:r>
            <a:r>
              <a:rPr lang="en-US" sz="2000">
                <a:latin typeface="Times New Roman"/>
                <a:ea typeface="Times New Roman"/>
                <a:cs typeface="Times New Roman"/>
                <a:sym typeface="Times New Roman"/>
              </a:rPr>
              <a:t>contains</a:t>
            </a:r>
            <a:r>
              <a:rPr lang="en-US" sz="2000">
                <a:latin typeface="Times New Roman"/>
                <a:ea typeface="Times New Roman"/>
                <a:cs typeface="Times New Roman"/>
                <a:sym typeface="Times New Roman"/>
              </a:rPr>
              <a:t> informations from all sensors used in the experimental setup</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In which we are using only data which help in performing </a:t>
            </a:r>
            <a:r>
              <a:rPr lang="en-US" sz="2000">
                <a:latin typeface="Times New Roman"/>
                <a:ea typeface="Times New Roman"/>
                <a:cs typeface="Times New Roman"/>
                <a:sym typeface="Times New Roman"/>
              </a:rPr>
              <a:t>fault</a:t>
            </a:r>
            <a:r>
              <a:rPr lang="en-US" sz="2000">
                <a:latin typeface="Times New Roman"/>
                <a:ea typeface="Times New Roman"/>
                <a:cs typeface="Times New Roman"/>
                <a:sym typeface="Times New Roman"/>
              </a:rPr>
              <a:t> classification </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feature which usened are:</a:t>
            </a:r>
            <a:endParaRPr sz="2000">
              <a:latin typeface="Times New Roman"/>
              <a:ea typeface="Times New Roman"/>
              <a:cs typeface="Times New Roman"/>
              <a:sym typeface="Times New Roman"/>
            </a:endParaRPr>
          </a:p>
          <a:p>
            <a:pPr indent="-342900" lvl="1" marL="800100" rtl="0" algn="just">
              <a:spcBef>
                <a:spcPts val="4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Current</a:t>
            </a:r>
            <a:endParaRPr sz="2000">
              <a:latin typeface="Times New Roman"/>
              <a:ea typeface="Times New Roman"/>
              <a:cs typeface="Times New Roman"/>
              <a:sym typeface="Times New Roman"/>
            </a:endParaRPr>
          </a:p>
          <a:p>
            <a:pPr indent="-342900" lvl="1" marL="800100" rtl="0" algn="just">
              <a:spcBef>
                <a:spcPts val="4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Fc</a:t>
            </a:r>
            <a:endParaRPr sz="2000">
              <a:latin typeface="Times New Roman"/>
              <a:ea typeface="Times New Roman"/>
              <a:cs typeface="Times New Roman"/>
              <a:sym typeface="Times New Roman"/>
            </a:endParaRPr>
          </a:p>
          <a:p>
            <a:pPr indent="-342900" lvl="1" marL="800100" rtl="0" algn="just">
              <a:spcBef>
                <a:spcPts val="4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Tc</a:t>
            </a:r>
            <a:endParaRPr sz="2000">
              <a:latin typeface="Times New Roman"/>
              <a:ea typeface="Times New Roman"/>
              <a:cs typeface="Times New Roman"/>
              <a:sym typeface="Times New Roman"/>
            </a:endParaRPr>
          </a:p>
          <a:p>
            <a:pPr indent="-342900" lvl="1" marL="800100" rtl="0" algn="just">
              <a:spcBef>
                <a:spcPts val="4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Tr</a:t>
            </a:r>
            <a:endParaRPr sz="2000">
              <a:latin typeface="Times New Roman"/>
              <a:ea typeface="Times New Roman"/>
              <a:cs typeface="Times New Roman"/>
              <a:sym typeface="Times New Roman"/>
            </a:endParaRPr>
          </a:p>
          <a:p>
            <a:pPr indent="-342900" lvl="1" marL="800100" rtl="0" algn="just">
              <a:spcBef>
                <a:spcPts val="400"/>
              </a:spcBef>
              <a:spcAft>
                <a:spcPts val="0"/>
              </a:spcAft>
              <a:buClr>
                <a:schemeClr val="dk1"/>
              </a:buClr>
              <a:buSzPts val="2000"/>
              <a:buFont typeface="Arial"/>
              <a:buAutoNum type="arabicPeriod"/>
            </a:pPr>
            <a:r>
              <a:rPr lang="en-US" sz="2000">
                <a:latin typeface="Times New Roman"/>
                <a:ea typeface="Times New Roman"/>
                <a:cs typeface="Times New Roman"/>
                <a:sym typeface="Times New Roman"/>
              </a:rPr>
              <a:t>Tj</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Using this data we are introducing </a:t>
            </a:r>
            <a:r>
              <a:rPr lang="en-US" sz="2000">
                <a:latin typeface="Times New Roman"/>
                <a:ea typeface="Times New Roman"/>
                <a:cs typeface="Times New Roman"/>
                <a:sym typeface="Times New Roman"/>
              </a:rPr>
              <a:t>introducing</a:t>
            </a:r>
            <a:r>
              <a:rPr lang="en-US" sz="2000">
                <a:latin typeface="Times New Roman"/>
                <a:ea typeface="Times New Roman"/>
                <a:cs typeface="Times New Roman"/>
                <a:sym typeface="Times New Roman"/>
              </a:rPr>
              <a:t> error in interval of time in data showing fault</a:t>
            </a:r>
            <a:endParaRPr sz="2000">
              <a:latin typeface="Times New Roman"/>
              <a:ea typeface="Times New Roman"/>
              <a:cs typeface="Times New Roman"/>
              <a:sym typeface="Times New Roman"/>
            </a:endParaRPr>
          </a:p>
          <a:p>
            <a:pPr indent="-342900" lvl="0" marL="342900" rtl="0" algn="just">
              <a:spcBef>
                <a:spcPts val="40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Based on which new labelling </a:t>
            </a:r>
            <a:r>
              <a:rPr lang="en-US" sz="2000">
                <a:latin typeface="Times New Roman"/>
                <a:ea typeface="Times New Roman"/>
                <a:cs typeface="Times New Roman"/>
                <a:sym typeface="Times New Roman"/>
              </a:rPr>
              <a:t>feature</a:t>
            </a:r>
            <a:r>
              <a:rPr lang="en-US" sz="2000">
                <a:latin typeface="Times New Roman"/>
                <a:ea typeface="Times New Roman"/>
                <a:cs typeface="Times New Roman"/>
                <a:sym typeface="Times New Roman"/>
              </a:rPr>
              <a:t> called Error specifying where error is present been put where errors are present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p:txBody>
      </p:sp>
      <p:sp>
        <p:nvSpPr>
          <p:cNvPr id="190" name="Google Shape;190;p14"/>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4"/>
          <p:cNvSpPr txBox="1"/>
          <p:nvPr/>
        </p:nvSpPr>
        <p:spPr>
          <a:xfrm>
            <a:off x="6705600" y="152400"/>
            <a:ext cx="244602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 Dataset</a:t>
            </a:r>
            <a:endParaRPr b="1" sz="2800">
              <a:solidFill>
                <a:srgbClr val="CC6600"/>
              </a:solidFill>
              <a:latin typeface="Calibri"/>
              <a:ea typeface="Calibri"/>
              <a:cs typeface="Calibri"/>
              <a:sym typeface="Calibri"/>
            </a:endParaRPr>
          </a:p>
        </p:txBody>
      </p:sp>
      <p:pic>
        <p:nvPicPr>
          <p:cNvPr id="192" name="Google Shape;192;p14"/>
          <p:cNvPicPr preferRelativeResize="0"/>
          <p:nvPr/>
        </p:nvPicPr>
        <p:blipFill>
          <a:blip r:embed="rId3">
            <a:alphaModFix/>
          </a:blip>
          <a:stretch>
            <a:fillRect/>
          </a:stretch>
        </p:blipFill>
        <p:spPr>
          <a:xfrm>
            <a:off x="4339950" y="2669200"/>
            <a:ext cx="4150625" cy="15970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8" name="Google Shape;198;p15"/>
          <p:cNvSpPr txBox="1"/>
          <p:nvPr/>
        </p:nvSpPr>
        <p:spPr>
          <a:xfrm>
            <a:off x="6705600" y="152400"/>
            <a:ext cx="244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a:t>
            </a:r>
            <a:r>
              <a:rPr b="1" lang="en-US" sz="2800">
                <a:solidFill>
                  <a:srgbClr val="CC6600"/>
                </a:solidFill>
                <a:latin typeface="Calibri"/>
                <a:ea typeface="Calibri"/>
                <a:cs typeface="Calibri"/>
                <a:sym typeface="Calibri"/>
              </a:rPr>
              <a:t>. Dataset</a:t>
            </a:r>
            <a:endParaRPr b="1" sz="2800">
              <a:solidFill>
                <a:srgbClr val="CC6600"/>
              </a:solidFill>
              <a:latin typeface="Calibri"/>
              <a:ea typeface="Calibri"/>
              <a:cs typeface="Calibri"/>
              <a:sym typeface="Calibri"/>
            </a:endParaRPr>
          </a:p>
        </p:txBody>
      </p:sp>
      <p:sp>
        <p:nvSpPr>
          <p:cNvPr id="199" name="Google Shape;199;p15"/>
          <p:cNvSpPr txBox="1"/>
          <p:nvPr/>
        </p:nvSpPr>
        <p:spPr>
          <a:xfrm>
            <a:off x="102025" y="3009925"/>
            <a:ext cx="4038600" cy="3148500"/>
          </a:xfrm>
          <a:prstGeom prst="rect">
            <a:avLst/>
          </a:prstGeom>
          <a:noFill/>
          <a:ln>
            <a:noFill/>
          </a:ln>
        </p:spPr>
        <p:txBody>
          <a:bodyPr anchorCtr="0" anchor="t" bIns="91425" lIns="91425" spcFirstLastPara="1" rIns="91425" wrap="square" tIns="91425">
            <a:noAutofit/>
          </a:bodyPr>
          <a:lstStyle/>
          <a:p>
            <a:pPr indent="-342900" lvl="0" marL="342900" rtl="0" algn="just">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We have manually simulated and introduced error in certain interval of time to generate faulty data needed for fault classification.</a:t>
            </a:r>
            <a:endParaRPr sz="2000">
              <a:solidFill>
                <a:schemeClr val="dk1"/>
              </a:solidFill>
              <a:latin typeface="Times New Roman"/>
              <a:ea typeface="Times New Roman"/>
              <a:cs typeface="Times New Roman"/>
              <a:sym typeface="Times New Roman"/>
            </a:endParaRPr>
          </a:p>
          <a:p>
            <a:pPr indent="-292100" lvl="0" marL="342900" rtl="0" algn="just">
              <a:spcBef>
                <a:spcPts val="4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When there is no error present in sensor the ‘Error’ will be 0 as seen in data snapshot and visual representation of data when no error are present.</a:t>
            </a:r>
            <a:endParaRPr sz="2000">
              <a:solidFill>
                <a:schemeClr val="dk1"/>
              </a:solidFill>
              <a:latin typeface="Times New Roman"/>
              <a:ea typeface="Times New Roman"/>
              <a:cs typeface="Times New Roman"/>
              <a:sym typeface="Times New Roman"/>
            </a:endParaRPr>
          </a:p>
        </p:txBody>
      </p:sp>
      <p:pic>
        <p:nvPicPr>
          <p:cNvPr id="200" name="Google Shape;200;p15"/>
          <p:cNvPicPr preferRelativeResize="0"/>
          <p:nvPr/>
        </p:nvPicPr>
        <p:blipFill>
          <a:blip r:embed="rId3">
            <a:alphaModFix/>
          </a:blip>
          <a:stretch>
            <a:fillRect/>
          </a:stretch>
        </p:blipFill>
        <p:spPr>
          <a:xfrm>
            <a:off x="4480275" y="991025"/>
            <a:ext cx="4475250" cy="5266975"/>
          </a:xfrm>
          <a:prstGeom prst="rect">
            <a:avLst/>
          </a:prstGeom>
          <a:noFill/>
          <a:ln>
            <a:noFill/>
          </a:ln>
        </p:spPr>
      </p:pic>
      <p:pic>
        <p:nvPicPr>
          <p:cNvPr id="201" name="Google Shape;201;p15"/>
          <p:cNvPicPr preferRelativeResize="0"/>
          <p:nvPr/>
        </p:nvPicPr>
        <p:blipFill rotWithShape="1">
          <a:blip r:embed="rId4">
            <a:alphaModFix/>
          </a:blip>
          <a:srcRect b="0" l="5900" r="0" t="0"/>
          <a:stretch/>
        </p:blipFill>
        <p:spPr>
          <a:xfrm>
            <a:off x="253225" y="940525"/>
            <a:ext cx="4038600" cy="178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85123db375_2_23"/>
          <p:cNvSpPr txBox="1"/>
          <p:nvPr>
            <p:ph idx="1" type="body"/>
          </p:nvPr>
        </p:nvSpPr>
        <p:spPr>
          <a:xfrm>
            <a:off x="0" y="762000"/>
            <a:ext cx="8109600" cy="5060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When we introduced error in</a:t>
            </a:r>
            <a:endParaRPr sz="2000">
              <a:latin typeface="Times New Roman"/>
              <a:ea typeface="Times New Roman"/>
              <a:cs typeface="Times New Roman"/>
              <a:sym typeface="Times New Roman"/>
            </a:endParaRPr>
          </a:p>
          <a:p>
            <a:pPr indent="-260350" lvl="1" marL="742950" rtl="0" algn="just">
              <a:spcBef>
                <a:spcPts val="0"/>
              </a:spcBef>
              <a:spcAft>
                <a:spcPts val="0"/>
              </a:spcAft>
              <a:buSzPts val="2000"/>
              <a:buFont typeface="Times New Roman"/>
              <a:buAutoNum type="arabicPeriod"/>
            </a:pPr>
            <a:r>
              <a:rPr b="1" lang="en-US" sz="2000">
                <a:latin typeface="Times New Roman"/>
                <a:ea typeface="Times New Roman"/>
                <a:cs typeface="Times New Roman"/>
                <a:sym typeface="Times New Roman"/>
              </a:rPr>
              <a:t>Fc Error</a:t>
            </a:r>
            <a:endParaRPr b="1" sz="2000">
              <a:latin typeface="Times New Roman"/>
              <a:ea typeface="Times New Roman"/>
              <a:cs typeface="Times New Roman"/>
              <a:sym typeface="Times New Roman"/>
            </a:endParaRPr>
          </a:p>
          <a:p>
            <a:pPr indent="0" lvl="0" marL="342900" rtl="0" algn="just">
              <a:spcBef>
                <a:spcPts val="400"/>
              </a:spcBef>
              <a:spcAft>
                <a:spcPts val="0"/>
              </a:spcAft>
              <a:buNone/>
            </a:pPr>
            <a:r>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p:txBody>
      </p:sp>
      <p:sp>
        <p:nvSpPr>
          <p:cNvPr id="207" name="Google Shape;207;g285123db375_2_23"/>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g285123db375_2_23"/>
          <p:cNvSpPr txBox="1"/>
          <p:nvPr/>
        </p:nvSpPr>
        <p:spPr>
          <a:xfrm>
            <a:off x="6705600" y="152400"/>
            <a:ext cx="244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 Dataset</a:t>
            </a:r>
            <a:endParaRPr b="1" sz="2800">
              <a:solidFill>
                <a:srgbClr val="CC6600"/>
              </a:solidFill>
              <a:latin typeface="Calibri"/>
              <a:ea typeface="Calibri"/>
              <a:cs typeface="Calibri"/>
              <a:sym typeface="Calibri"/>
            </a:endParaRPr>
          </a:p>
        </p:txBody>
      </p:sp>
      <p:pic>
        <p:nvPicPr>
          <p:cNvPr id="209" name="Google Shape;209;g285123db375_2_23"/>
          <p:cNvPicPr preferRelativeResize="0"/>
          <p:nvPr/>
        </p:nvPicPr>
        <p:blipFill>
          <a:blip r:embed="rId3">
            <a:alphaModFix/>
          </a:blip>
          <a:stretch>
            <a:fillRect/>
          </a:stretch>
        </p:blipFill>
        <p:spPr>
          <a:xfrm>
            <a:off x="3981350" y="767925"/>
            <a:ext cx="4913701" cy="3138800"/>
          </a:xfrm>
          <a:prstGeom prst="rect">
            <a:avLst/>
          </a:prstGeom>
          <a:noFill/>
          <a:ln>
            <a:noFill/>
          </a:ln>
        </p:spPr>
      </p:pic>
      <p:pic>
        <p:nvPicPr>
          <p:cNvPr id="210" name="Google Shape;210;g285123db375_2_23"/>
          <p:cNvPicPr preferRelativeResize="0"/>
          <p:nvPr/>
        </p:nvPicPr>
        <p:blipFill rotWithShape="1">
          <a:blip r:embed="rId4">
            <a:alphaModFix/>
          </a:blip>
          <a:srcRect b="0" l="0" r="0" t="7364"/>
          <a:stretch/>
        </p:blipFill>
        <p:spPr>
          <a:xfrm>
            <a:off x="3981350" y="3715100"/>
            <a:ext cx="4913701" cy="2838100"/>
          </a:xfrm>
          <a:prstGeom prst="rect">
            <a:avLst/>
          </a:prstGeom>
          <a:noFill/>
          <a:ln>
            <a:noFill/>
          </a:ln>
        </p:spPr>
      </p:pic>
      <p:pic>
        <p:nvPicPr>
          <p:cNvPr id="211" name="Google Shape;211;g285123db375_2_23"/>
          <p:cNvPicPr preferRelativeResize="0"/>
          <p:nvPr/>
        </p:nvPicPr>
        <p:blipFill rotWithShape="1">
          <a:blip r:embed="rId5">
            <a:alphaModFix/>
          </a:blip>
          <a:srcRect b="0" l="0" r="2429" t="0"/>
          <a:stretch/>
        </p:blipFill>
        <p:spPr>
          <a:xfrm>
            <a:off x="246950" y="2215550"/>
            <a:ext cx="3589026" cy="2426900"/>
          </a:xfrm>
          <a:prstGeom prst="rect">
            <a:avLst/>
          </a:prstGeom>
          <a:noFill/>
          <a:ln>
            <a:noFill/>
          </a:ln>
        </p:spPr>
      </p:pic>
      <p:cxnSp>
        <p:nvCxnSpPr>
          <p:cNvPr id="212" name="Google Shape;212;g285123db375_2_23"/>
          <p:cNvCxnSpPr/>
          <p:nvPr/>
        </p:nvCxnSpPr>
        <p:spPr>
          <a:xfrm>
            <a:off x="1199525" y="4522850"/>
            <a:ext cx="3207300" cy="1570500"/>
          </a:xfrm>
          <a:prstGeom prst="straightConnector1">
            <a:avLst/>
          </a:prstGeom>
          <a:noFill/>
          <a:ln cap="flat" cmpd="sng" w="38100">
            <a:solidFill>
              <a:srgbClr val="FF0000"/>
            </a:solidFill>
            <a:prstDash val="solid"/>
            <a:round/>
            <a:headEnd len="med" w="med" type="none"/>
            <a:tailEnd len="med" w="med" type="none"/>
          </a:ln>
        </p:spPr>
      </p:cxnSp>
      <p:cxnSp>
        <p:nvCxnSpPr>
          <p:cNvPr id="213" name="Google Shape;213;g285123db375_2_23"/>
          <p:cNvCxnSpPr/>
          <p:nvPr/>
        </p:nvCxnSpPr>
        <p:spPr>
          <a:xfrm>
            <a:off x="1216075" y="3588175"/>
            <a:ext cx="3148800" cy="1379100"/>
          </a:xfrm>
          <a:prstGeom prst="straightConnector1">
            <a:avLst/>
          </a:prstGeom>
          <a:noFill/>
          <a:ln cap="flat" cmpd="sng" w="38100">
            <a:solidFill>
              <a:srgbClr val="FF0000"/>
            </a:solidFill>
            <a:prstDash val="solid"/>
            <a:round/>
            <a:headEnd len="med" w="med" type="none"/>
            <a:tailEnd len="med" w="med" type="none"/>
          </a:ln>
        </p:spPr>
      </p:cxnSp>
      <p:pic>
        <p:nvPicPr>
          <p:cNvPr id="214" name="Google Shape;214;g285123db375_2_23"/>
          <p:cNvPicPr preferRelativeResize="0"/>
          <p:nvPr/>
        </p:nvPicPr>
        <p:blipFill>
          <a:blip r:embed="rId3">
            <a:alphaModFix/>
          </a:blip>
          <a:stretch>
            <a:fillRect/>
          </a:stretch>
        </p:blipFill>
        <p:spPr>
          <a:xfrm>
            <a:off x="4133750" y="920325"/>
            <a:ext cx="4913701" cy="313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85123db375_2_35"/>
          <p:cNvSpPr txBox="1"/>
          <p:nvPr>
            <p:ph idx="1" type="body"/>
          </p:nvPr>
        </p:nvSpPr>
        <p:spPr>
          <a:xfrm>
            <a:off x="0" y="762000"/>
            <a:ext cx="8109600" cy="5060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When we introduced error in</a:t>
            </a:r>
            <a:endParaRPr b="1" sz="20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2. Tc Error</a:t>
            </a:r>
            <a:endParaRPr b="1" sz="2000">
              <a:latin typeface="Times New Roman"/>
              <a:ea typeface="Times New Roman"/>
              <a:cs typeface="Times New Roman"/>
              <a:sym typeface="Times New Roman"/>
            </a:endParaRPr>
          </a:p>
          <a:p>
            <a:pPr indent="0" lvl="0" marL="342900" rtl="0" algn="just">
              <a:spcBef>
                <a:spcPts val="4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2000">
              <a:latin typeface="Times New Roman"/>
              <a:ea typeface="Times New Roman"/>
              <a:cs typeface="Times New Roman"/>
              <a:sym typeface="Times New Roman"/>
            </a:endParaRPr>
          </a:p>
        </p:txBody>
      </p:sp>
      <p:sp>
        <p:nvSpPr>
          <p:cNvPr id="220" name="Google Shape;220;g285123db375_2_35"/>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g285123db375_2_35"/>
          <p:cNvSpPr txBox="1"/>
          <p:nvPr/>
        </p:nvSpPr>
        <p:spPr>
          <a:xfrm>
            <a:off x="6705600" y="152400"/>
            <a:ext cx="244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 Dataset</a:t>
            </a:r>
            <a:endParaRPr b="1" sz="2800">
              <a:solidFill>
                <a:srgbClr val="CC6600"/>
              </a:solidFill>
              <a:latin typeface="Calibri"/>
              <a:ea typeface="Calibri"/>
              <a:cs typeface="Calibri"/>
              <a:sym typeface="Calibri"/>
            </a:endParaRPr>
          </a:p>
        </p:txBody>
      </p:sp>
      <p:pic>
        <p:nvPicPr>
          <p:cNvPr id="222" name="Google Shape;222;g285123db375_2_35"/>
          <p:cNvPicPr preferRelativeResize="0"/>
          <p:nvPr/>
        </p:nvPicPr>
        <p:blipFill>
          <a:blip r:embed="rId3">
            <a:alphaModFix/>
          </a:blip>
          <a:stretch>
            <a:fillRect/>
          </a:stretch>
        </p:blipFill>
        <p:spPr>
          <a:xfrm>
            <a:off x="3812603" y="762000"/>
            <a:ext cx="5300073" cy="3271650"/>
          </a:xfrm>
          <a:prstGeom prst="rect">
            <a:avLst/>
          </a:prstGeom>
          <a:noFill/>
          <a:ln>
            <a:noFill/>
          </a:ln>
        </p:spPr>
      </p:pic>
      <p:pic>
        <p:nvPicPr>
          <p:cNvPr id="223" name="Google Shape;223;g285123db375_2_35"/>
          <p:cNvPicPr preferRelativeResize="0"/>
          <p:nvPr/>
        </p:nvPicPr>
        <p:blipFill rotWithShape="1">
          <a:blip r:embed="rId4">
            <a:alphaModFix/>
          </a:blip>
          <a:srcRect b="0" l="0" r="0" t="6898"/>
          <a:stretch/>
        </p:blipFill>
        <p:spPr>
          <a:xfrm>
            <a:off x="3812600" y="3828275"/>
            <a:ext cx="5331400" cy="2724925"/>
          </a:xfrm>
          <a:prstGeom prst="rect">
            <a:avLst/>
          </a:prstGeom>
          <a:noFill/>
          <a:ln>
            <a:noFill/>
          </a:ln>
        </p:spPr>
      </p:pic>
      <p:pic>
        <p:nvPicPr>
          <p:cNvPr id="224" name="Google Shape;224;g285123db375_2_35"/>
          <p:cNvPicPr preferRelativeResize="0"/>
          <p:nvPr/>
        </p:nvPicPr>
        <p:blipFill rotWithShape="1">
          <a:blip r:embed="rId5">
            <a:alphaModFix/>
          </a:blip>
          <a:srcRect b="0" l="2505" r="0" t="0"/>
          <a:stretch/>
        </p:blipFill>
        <p:spPr>
          <a:xfrm>
            <a:off x="13575" y="2309475"/>
            <a:ext cx="3929525" cy="2818375"/>
          </a:xfrm>
          <a:prstGeom prst="rect">
            <a:avLst/>
          </a:prstGeom>
          <a:noFill/>
          <a:ln>
            <a:noFill/>
          </a:ln>
        </p:spPr>
      </p:pic>
      <p:cxnSp>
        <p:nvCxnSpPr>
          <p:cNvPr id="225" name="Google Shape;225;g285123db375_2_35"/>
          <p:cNvCxnSpPr/>
          <p:nvPr/>
        </p:nvCxnSpPr>
        <p:spPr>
          <a:xfrm>
            <a:off x="3864800" y="5062600"/>
            <a:ext cx="1213500" cy="827400"/>
          </a:xfrm>
          <a:prstGeom prst="straightConnector1">
            <a:avLst/>
          </a:prstGeom>
          <a:noFill/>
          <a:ln cap="flat" cmpd="sng" w="38100">
            <a:solidFill>
              <a:srgbClr val="FF0000"/>
            </a:solidFill>
            <a:prstDash val="solid"/>
            <a:round/>
            <a:headEnd len="med" w="med" type="none"/>
            <a:tailEnd len="med" w="med" type="none"/>
          </a:ln>
        </p:spPr>
      </p:cxnSp>
      <p:cxnSp>
        <p:nvCxnSpPr>
          <p:cNvPr id="226" name="Google Shape;226;g285123db375_2_35"/>
          <p:cNvCxnSpPr/>
          <p:nvPr/>
        </p:nvCxnSpPr>
        <p:spPr>
          <a:xfrm>
            <a:off x="3930050" y="2883600"/>
            <a:ext cx="1256700" cy="14040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85123db375_2_46"/>
          <p:cNvSpPr txBox="1"/>
          <p:nvPr>
            <p:ph idx="1" type="body"/>
          </p:nvPr>
        </p:nvSpPr>
        <p:spPr>
          <a:xfrm>
            <a:off x="0" y="762000"/>
            <a:ext cx="8109600" cy="5060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When we introduced error in</a:t>
            </a:r>
            <a:endParaRPr b="1" sz="2000">
              <a:latin typeface="Times New Roman"/>
              <a:ea typeface="Times New Roman"/>
              <a:cs typeface="Times New Roman"/>
              <a:sym typeface="Times New Roman"/>
            </a:endParaRPr>
          </a:p>
          <a:p>
            <a:pPr indent="457200" lvl="0" marL="0" rtl="0" algn="just">
              <a:spcBef>
                <a:spcPts val="0"/>
              </a:spcBef>
              <a:spcAft>
                <a:spcPts val="0"/>
              </a:spcAft>
              <a:buNone/>
            </a:pPr>
            <a:r>
              <a:rPr b="1" lang="en-US" sz="2000">
                <a:latin typeface="Times New Roman"/>
                <a:ea typeface="Times New Roman"/>
                <a:cs typeface="Times New Roman"/>
                <a:sym typeface="Times New Roman"/>
              </a:rPr>
              <a:t>3. </a:t>
            </a:r>
            <a:r>
              <a:rPr b="1" lang="en-US" sz="2000">
                <a:latin typeface="Times New Roman"/>
                <a:ea typeface="Times New Roman"/>
                <a:cs typeface="Times New Roman"/>
                <a:sym typeface="Times New Roman"/>
              </a:rPr>
              <a:t>Tr Error</a:t>
            </a:r>
            <a:endParaRPr b="1" sz="2000">
              <a:latin typeface="Times New Roman"/>
              <a:ea typeface="Times New Roman"/>
              <a:cs typeface="Times New Roman"/>
              <a:sym typeface="Times New Roman"/>
            </a:endParaRPr>
          </a:p>
          <a:p>
            <a:pPr indent="0" lvl="0" marL="342900" rtl="0" algn="just">
              <a:spcBef>
                <a:spcPts val="400"/>
              </a:spcBef>
              <a:spcAft>
                <a:spcPts val="0"/>
              </a:spcAft>
              <a:buNone/>
            </a:pPr>
            <a:r>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p:txBody>
      </p:sp>
      <p:sp>
        <p:nvSpPr>
          <p:cNvPr id="232" name="Google Shape;232;g285123db375_2_46"/>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g285123db375_2_46"/>
          <p:cNvSpPr txBox="1"/>
          <p:nvPr/>
        </p:nvSpPr>
        <p:spPr>
          <a:xfrm>
            <a:off x="6705600" y="152400"/>
            <a:ext cx="244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 Dataset</a:t>
            </a:r>
            <a:endParaRPr b="1" sz="2800">
              <a:solidFill>
                <a:srgbClr val="CC6600"/>
              </a:solidFill>
              <a:latin typeface="Calibri"/>
              <a:ea typeface="Calibri"/>
              <a:cs typeface="Calibri"/>
              <a:sym typeface="Calibri"/>
            </a:endParaRPr>
          </a:p>
        </p:txBody>
      </p:sp>
      <p:pic>
        <p:nvPicPr>
          <p:cNvPr id="234" name="Google Shape;234;g285123db375_2_46"/>
          <p:cNvPicPr preferRelativeResize="0"/>
          <p:nvPr/>
        </p:nvPicPr>
        <p:blipFill>
          <a:blip r:embed="rId3">
            <a:alphaModFix/>
          </a:blip>
          <a:stretch>
            <a:fillRect/>
          </a:stretch>
        </p:blipFill>
        <p:spPr>
          <a:xfrm>
            <a:off x="3734325" y="762000"/>
            <a:ext cx="5411250" cy="2943625"/>
          </a:xfrm>
          <a:prstGeom prst="rect">
            <a:avLst/>
          </a:prstGeom>
          <a:noFill/>
          <a:ln>
            <a:noFill/>
          </a:ln>
        </p:spPr>
      </p:pic>
      <p:pic>
        <p:nvPicPr>
          <p:cNvPr id="235" name="Google Shape;235;g285123db375_2_46"/>
          <p:cNvPicPr preferRelativeResize="0"/>
          <p:nvPr/>
        </p:nvPicPr>
        <p:blipFill rotWithShape="1">
          <a:blip r:embed="rId4">
            <a:alphaModFix/>
          </a:blip>
          <a:srcRect b="0" l="0" r="0" t="6419"/>
          <a:stretch/>
        </p:blipFill>
        <p:spPr>
          <a:xfrm>
            <a:off x="3732750" y="3525175"/>
            <a:ext cx="5411250" cy="3028025"/>
          </a:xfrm>
          <a:prstGeom prst="rect">
            <a:avLst/>
          </a:prstGeom>
          <a:noFill/>
          <a:ln>
            <a:noFill/>
          </a:ln>
        </p:spPr>
      </p:pic>
      <p:pic>
        <p:nvPicPr>
          <p:cNvPr id="236" name="Google Shape;236;g285123db375_2_46"/>
          <p:cNvPicPr preferRelativeResize="0"/>
          <p:nvPr/>
        </p:nvPicPr>
        <p:blipFill>
          <a:blip r:embed="rId5">
            <a:alphaModFix/>
          </a:blip>
          <a:stretch>
            <a:fillRect/>
          </a:stretch>
        </p:blipFill>
        <p:spPr>
          <a:xfrm>
            <a:off x="0" y="2048525"/>
            <a:ext cx="3917000" cy="2943625"/>
          </a:xfrm>
          <a:prstGeom prst="rect">
            <a:avLst/>
          </a:prstGeom>
          <a:noFill/>
          <a:ln>
            <a:noFill/>
          </a:ln>
        </p:spPr>
      </p:pic>
      <p:cxnSp>
        <p:nvCxnSpPr>
          <p:cNvPr id="237" name="Google Shape;237;g285123db375_2_46"/>
          <p:cNvCxnSpPr/>
          <p:nvPr/>
        </p:nvCxnSpPr>
        <p:spPr>
          <a:xfrm>
            <a:off x="3760425" y="2609600"/>
            <a:ext cx="878400" cy="2535900"/>
          </a:xfrm>
          <a:prstGeom prst="straightConnector1">
            <a:avLst/>
          </a:prstGeom>
          <a:noFill/>
          <a:ln cap="flat" cmpd="sng" w="38100">
            <a:solidFill>
              <a:srgbClr val="FF0000"/>
            </a:solidFill>
            <a:prstDash val="solid"/>
            <a:round/>
            <a:headEnd len="med" w="med" type="none"/>
            <a:tailEnd len="med" w="med" type="none"/>
          </a:ln>
        </p:spPr>
      </p:cxnSp>
      <p:cxnSp>
        <p:nvCxnSpPr>
          <p:cNvPr id="238" name="Google Shape;238;g285123db375_2_46"/>
          <p:cNvCxnSpPr/>
          <p:nvPr/>
        </p:nvCxnSpPr>
        <p:spPr>
          <a:xfrm>
            <a:off x="3773475" y="4945175"/>
            <a:ext cx="796200" cy="978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85123db375_2_57"/>
          <p:cNvSpPr txBox="1"/>
          <p:nvPr>
            <p:ph idx="1" type="body"/>
          </p:nvPr>
        </p:nvSpPr>
        <p:spPr>
          <a:xfrm>
            <a:off x="0" y="762000"/>
            <a:ext cx="8109600" cy="50604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When we introduced error in</a:t>
            </a:r>
            <a:endParaRPr b="1" sz="2000">
              <a:latin typeface="Times New Roman"/>
              <a:ea typeface="Times New Roman"/>
              <a:cs typeface="Times New Roman"/>
              <a:sym typeface="Times New Roman"/>
            </a:endParaRPr>
          </a:p>
          <a:p>
            <a:pPr indent="457200" lvl="0" marL="0" rtl="0" algn="just">
              <a:spcBef>
                <a:spcPts val="0"/>
              </a:spcBef>
              <a:spcAft>
                <a:spcPts val="0"/>
              </a:spcAft>
              <a:buClr>
                <a:schemeClr val="dk1"/>
              </a:buClr>
              <a:buSzPts val="1100"/>
              <a:buFont typeface="Arial"/>
              <a:buNone/>
            </a:pPr>
            <a:r>
              <a:rPr b="1" lang="en-US" sz="2000">
                <a:latin typeface="Times New Roman"/>
                <a:ea typeface="Times New Roman"/>
                <a:cs typeface="Times New Roman"/>
                <a:sym typeface="Times New Roman"/>
              </a:rPr>
              <a:t>4. Tj Error</a:t>
            </a:r>
            <a:endParaRPr b="1" sz="2000">
              <a:latin typeface="Times New Roman"/>
              <a:ea typeface="Times New Roman"/>
              <a:cs typeface="Times New Roman"/>
              <a:sym typeface="Times New Roman"/>
            </a:endParaRPr>
          </a:p>
          <a:p>
            <a:pPr indent="0" lvl="0" marL="342900" rtl="0" algn="just">
              <a:spcBef>
                <a:spcPts val="4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2000">
              <a:latin typeface="Times New Roman"/>
              <a:ea typeface="Times New Roman"/>
              <a:cs typeface="Times New Roman"/>
              <a:sym typeface="Times New Roman"/>
            </a:endParaRPr>
          </a:p>
        </p:txBody>
      </p:sp>
      <p:sp>
        <p:nvSpPr>
          <p:cNvPr id="244" name="Google Shape;244;g285123db375_2_57"/>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g285123db375_2_57"/>
          <p:cNvSpPr txBox="1"/>
          <p:nvPr/>
        </p:nvSpPr>
        <p:spPr>
          <a:xfrm>
            <a:off x="6705600" y="152400"/>
            <a:ext cx="24459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5. Dataset</a:t>
            </a:r>
            <a:endParaRPr b="1" sz="2800">
              <a:solidFill>
                <a:srgbClr val="CC6600"/>
              </a:solidFill>
              <a:latin typeface="Calibri"/>
              <a:ea typeface="Calibri"/>
              <a:cs typeface="Calibri"/>
              <a:sym typeface="Calibri"/>
            </a:endParaRPr>
          </a:p>
        </p:txBody>
      </p:sp>
      <p:pic>
        <p:nvPicPr>
          <p:cNvPr id="246" name="Google Shape;246;g285123db375_2_57"/>
          <p:cNvPicPr preferRelativeResize="0"/>
          <p:nvPr/>
        </p:nvPicPr>
        <p:blipFill rotWithShape="1">
          <a:blip r:embed="rId3">
            <a:alphaModFix/>
          </a:blip>
          <a:srcRect b="0" l="0" r="0" t="7364"/>
          <a:stretch/>
        </p:blipFill>
        <p:spPr>
          <a:xfrm>
            <a:off x="3652775" y="3715100"/>
            <a:ext cx="5492800" cy="2838100"/>
          </a:xfrm>
          <a:prstGeom prst="rect">
            <a:avLst/>
          </a:prstGeom>
          <a:noFill/>
          <a:ln>
            <a:noFill/>
          </a:ln>
        </p:spPr>
      </p:pic>
      <p:pic>
        <p:nvPicPr>
          <p:cNvPr id="247" name="Google Shape;247;g285123db375_2_57"/>
          <p:cNvPicPr preferRelativeResize="0"/>
          <p:nvPr/>
        </p:nvPicPr>
        <p:blipFill>
          <a:blip r:embed="rId4">
            <a:alphaModFix/>
          </a:blip>
          <a:stretch>
            <a:fillRect/>
          </a:stretch>
        </p:blipFill>
        <p:spPr>
          <a:xfrm>
            <a:off x="3721275" y="762000"/>
            <a:ext cx="5422726" cy="3077850"/>
          </a:xfrm>
          <a:prstGeom prst="rect">
            <a:avLst/>
          </a:prstGeom>
          <a:noFill/>
          <a:ln>
            <a:noFill/>
          </a:ln>
        </p:spPr>
      </p:pic>
      <p:pic>
        <p:nvPicPr>
          <p:cNvPr id="248" name="Google Shape;248;g285123db375_2_57"/>
          <p:cNvPicPr preferRelativeResize="0"/>
          <p:nvPr/>
        </p:nvPicPr>
        <p:blipFill rotWithShape="1">
          <a:blip r:embed="rId5">
            <a:alphaModFix/>
          </a:blip>
          <a:srcRect b="0" l="0" r="0" t="8079"/>
          <a:stretch/>
        </p:blipFill>
        <p:spPr>
          <a:xfrm>
            <a:off x="3721275" y="3653425"/>
            <a:ext cx="5422726" cy="2899775"/>
          </a:xfrm>
          <a:prstGeom prst="rect">
            <a:avLst/>
          </a:prstGeom>
          <a:noFill/>
          <a:ln>
            <a:noFill/>
          </a:ln>
        </p:spPr>
      </p:pic>
      <p:pic>
        <p:nvPicPr>
          <p:cNvPr id="249" name="Google Shape;249;g285123db375_2_57"/>
          <p:cNvPicPr preferRelativeResize="0"/>
          <p:nvPr/>
        </p:nvPicPr>
        <p:blipFill>
          <a:blip r:embed="rId6">
            <a:alphaModFix/>
          </a:blip>
          <a:stretch>
            <a:fillRect/>
          </a:stretch>
        </p:blipFill>
        <p:spPr>
          <a:xfrm>
            <a:off x="0" y="2205100"/>
            <a:ext cx="3877849" cy="2838100"/>
          </a:xfrm>
          <a:prstGeom prst="rect">
            <a:avLst/>
          </a:prstGeom>
          <a:noFill/>
          <a:ln>
            <a:noFill/>
          </a:ln>
        </p:spPr>
      </p:pic>
      <p:cxnSp>
        <p:nvCxnSpPr>
          <p:cNvPr id="250" name="Google Shape;250;g285123db375_2_57"/>
          <p:cNvCxnSpPr/>
          <p:nvPr/>
        </p:nvCxnSpPr>
        <p:spPr>
          <a:xfrm>
            <a:off x="3760425" y="2831400"/>
            <a:ext cx="1870800" cy="1651200"/>
          </a:xfrm>
          <a:prstGeom prst="straightConnector1">
            <a:avLst/>
          </a:prstGeom>
          <a:noFill/>
          <a:ln cap="flat" cmpd="sng" w="38100">
            <a:solidFill>
              <a:srgbClr val="FF0000"/>
            </a:solidFill>
            <a:prstDash val="solid"/>
            <a:round/>
            <a:headEnd len="med" w="med" type="none"/>
            <a:tailEnd len="med" w="med" type="none"/>
          </a:ln>
        </p:spPr>
      </p:cxnSp>
      <p:cxnSp>
        <p:nvCxnSpPr>
          <p:cNvPr id="251" name="Google Shape;251;g285123db375_2_57"/>
          <p:cNvCxnSpPr/>
          <p:nvPr/>
        </p:nvCxnSpPr>
        <p:spPr>
          <a:xfrm>
            <a:off x="3747375" y="5023450"/>
            <a:ext cx="1784400" cy="5445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85123db375_2_6"/>
          <p:cNvSpPr txBox="1"/>
          <p:nvPr/>
        </p:nvSpPr>
        <p:spPr>
          <a:xfrm>
            <a:off x="5356975" y="152400"/>
            <a:ext cx="4099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6. Result and Conclusion</a:t>
            </a:r>
            <a:endParaRPr b="1" sz="2800">
              <a:solidFill>
                <a:srgbClr val="CC6600"/>
              </a:solidFill>
              <a:latin typeface="Calibri"/>
              <a:ea typeface="Calibri"/>
              <a:cs typeface="Calibri"/>
              <a:sym typeface="Calibri"/>
            </a:endParaRPr>
          </a:p>
        </p:txBody>
      </p:sp>
      <p:sp>
        <p:nvSpPr>
          <p:cNvPr id="257" name="Google Shape;257;g285123db375_2_6"/>
          <p:cNvSpPr txBox="1"/>
          <p:nvPr>
            <p:ph idx="1" type="body"/>
          </p:nvPr>
        </p:nvSpPr>
        <p:spPr>
          <a:xfrm>
            <a:off x="322550" y="762000"/>
            <a:ext cx="8572500" cy="5060400"/>
          </a:xfrm>
          <a:prstGeom prst="rect">
            <a:avLst/>
          </a:prstGeom>
          <a:noFill/>
          <a:ln>
            <a:noFill/>
          </a:ln>
        </p:spPr>
        <p:txBody>
          <a:bodyPr anchorCtr="0" anchor="t" bIns="45700" lIns="91425" spcFirstLastPara="1" rIns="91425" wrap="square" tIns="45700">
            <a:noAutofit/>
          </a:bodyPr>
          <a:lstStyle/>
          <a:p>
            <a:pPr indent="0" lvl="0" marL="342900" rtl="0" algn="just">
              <a:lnSpc>
                <a:spcPct val="115000"/>
              </a:lnSpc>
              <a:spcBef>
                <a:spcPts val="0"/>
              </a:spcBef>
              <a:spcAft>
                <a:spcPts val="0"/>
              </a:spcAft>
              <a:buNone/>
            </a:pPr>
            <a:r>
              <a:t/>
            </a:r>
            <a:endParaRPr sz="2000">
              <a:latin typeface="Times New Roman"/>
              <a:ea typeface="Times New Roman"/>
              <a:cs typeface="Times New Roman"/>
              <a:sym typeface="Times New Roman"/>
            </a:endParaRPr>
          </a:p>
          <a:p>
            <a:pPr indent="-342900" lvl="0" marL="342900" rtl="0" algn="just">
              <a:lnSpc>
                <a:spcPct val="115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We confirmed and </a:t>
            </a:r>
            <a:r>
              <a:rPr lang="en-US" sz="2000">
                <a:latin typeface="Times New Roman"/>
                <a:ea typeface="Times New Roman"/>
                <a:cs typeface="Times New Roman"/>
                <a:sym typeface="Times New Roman"/>
              </a:rPr>
              <a:t>verified</a:t>
            </a:r>
            <a:r>
              <a:rPr lang="en-US" sz="2000">
                <a:latin typeface="Times New Roman"/>
                <a:ea typeface="Times New Roman"/>
                <a:cs typeface="Times New Roman"/>
                <a:sym typeface="Times New Roman"/>
              </a:rPr>
              <a:t> that for the batch reactor process fault </a:t>
            </a:r>
            <a:r>
              <a:rPr lang="en-US" sz="2000">
                <a:latin typeface="Times New Roman"/>
                <a:ea typeface="Times New Roman"/>
                <a:cs typeface="Times New Roman"/>
                <a:sym typeface="Times New Roman"/>
              </a:rPr>
              <a:t>classification</a:t>
            </a:r>
            <a:r>
              <a:rPr lang="en-US" sz="2000">
                <a:latin typeface="Times New Roman"/>
                <a:ea typeface="Times New Roman"/>
                <a:cs typeface="Times New Roman"/>
                <a:sym typeface="Times New Roman"/>
              </a:rPr>
              <a:t> best suited Machine </a:t>
            </a:r>
            <a:r>
              <a:rPr lang="en-US" sz="2000">
                <a:latin typeface="Times New Roman"/>
                <a:ea typeface="Times New Roman"/>
                <a:cs typeface="Times New Roman"/>
                <a:sym typeface="Times New Roman"/>
              </a:rPr>
              <a:t>Learning</a:t>
            </a:r>
            <a:r>
              <a:rPr lang="en-US" sz="2000">
                <a:latin typeface="Times New Roman"/>
                <a:ea typeface="Times New Roman"/>
                <a:cs typeface="Times New Roman"/>
                <a:sym typeface="Times New Roman"/>
              </a:rPr>
              <a:t> algorithm is SVM </a:t>
            </a:r>
            <a:r>
              <a:rPr lang="en-US" sz="2000">
                <a:latin typeface="Times New Roman"/>
                <a:ea typeface="Times New Roman"/>
                <a:cs typeface="Times New Roman"/>
                <a:sym typeface="Times New Roman"/>
              </a:rPr>
              <a:t>Classifier</a:t>
            </a:r>
            <a:r>
              <a:rPr lang="en-US" sz="2000">
                <a:latin typeface="Times New Roman"/>
                <a:ea typeface="Times New Roman"/>
                <a:cs typeface="Times New Roman"/>
                <a:sym typeface="Times New Roman"/>
              </a:rPr>
              <a:t>(Support Vector Machines classification).</a:t>
            </a:r>
            <a:endParaRPr sz="2000">
              <a:latin typeface="Times New Roman"/>
              <a:ea typeface="Times New Roman"/>
              <a:cs typeface="Times New Roman"/>
              <a:sym typeface="Times New Roman"/>
            </a:endParaRPr>
          </a:p>
          <a:p>
            <a:pPr indent="-342900" lvl="0" marL="3429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Weight parameter required for this model we have </a:t>
            </a:r>
            <a:r>
              <a:rPr lang="en-US" sz="2000">
                <a:latin typeface="Times New Roman"/>
                <a:ea typeface="Times New Roman"/>
                <a:cs typeface="Times New Roman"/>
                <a:sym typeface="Times New Roman"/>
              </a:rPr>
              <a:t>inferred</a:t>
            </a:r>
            <a:r>
              <a:rPr lang="en-US" sz="2000">
                <a:latin typeface="Times New Roman"/>
                <a:ea typeface="Times New Roman"/>
                <a:cs typeface="Times New Roman"/>
                <a:sym typeface="Times New Roman"/>
              </a:rPr>
              <a:t> from our data that multiclass and </a:t>
            </a:r>
            <a:r>
              <a:rPr lang="en-US" sz="2000">
                <a:latin typeface="Times New Roman"/>
                <a:ea typeface="Times New Roman"/>
                <a:cs typeface="Times New Roman"/>
                <a:sym typeface="Times New Roman"/>
              </a:rPr>
              <a:t>Nonlinear</a:t>
            </a: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Kernel</a:t>
            </a:r>
            <a:r>
              <a:rPr lang="en-US" sz="2000">
                <a:latin typeface="Times New Roman"/>
                <a:ea typeface="Times New Roman"/>
                <a:cs typeface="Times New Roman"/>
                <a:sym typeface="Times New Roman"/>
              </a:rPr>
              <a:t> is well suited for this Project.</a:t>
            </a:r>
            <a:endParaRPr sz="2000">
              <a:latin typeface="Times New Roman"/>
              <a:ea typeface="Times New Roman"/>
              <a:cs typeface="Times New Roman"/>
              <a:sym typeface="Times New Roman"/>
            </a:endParaRPr>
          </a:p>
          <a:p>
            <a:pPr indent="-342900" lvl="0" marL="3429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The feature which we have been </a:t>
            </a:r>
            <a:r>
              <a:rPr lang="en-US" sz="2000">
                <a:latin typeface="Times New Roman"/>
                <a:ea typeface="Times New Roman"/>
                <a:cs typeface="Times New Roman"/>
                <a:sym typeface="Times New Roman"/>
              </a:rPr>
              <a:t>provide</a:t>
            </a:r>
            <a:r>
              <a:rPr lang="en-US" sz="2000">
                <a:latin typeface="Times New Roman"/>
                <a:ea typeface="Times New Roman"/>
                <a:cs typeface="Times New Roman"/>
                <a:sym typeface="Times New Roman"/>
              </a:rPr>
              <a:t> for us in data is best </a:t>
            </a:r>
            <a:r>
              <a:rPr lang="en-US" sz="2000">
                <a:latin typeface="Times New Roman"/>
                <a:ea typeface="Times New Roman"/>
                <a:cs typeface="Times New Roman"/>
                <a:sym typeface="Times New Roman"/>
              </a:rPr>
              <a:t>suited</a:t>
            </a:r>
            <a:r>
              <a:rPr lang="en-US" sz="2000">
                <a:latin typeface="Times New Roman"/>
                <a:ea typeface="Times New Roman"/>
                <a:cs typeface="Times New Roman"/>
                <a:sym typeface="Times New Roman"/>
              </a:rPr>
              <a:t> features for </a:t>
            </a:r>
            <a:r>
              <a:rPr lang="en-US" sz="2000">
                <a:latin typeface="Times New Roman"/>
                <a:ea typeface="Times New Roman"/>
                <a:cs typeface="Times New Roman"/>
                <a:sym typeface="Times New Roman"/>
              </a:rPr>
              <a:t>classification</a:t>
            </a:r>
            <a:r>
              <a:rPr lang="en-US" sz="2000">
                <a:latin typeface="Times New Roman"/>
                <a:ea typeface="Times New Roman"/>
                <a:cs typeface="Times New Roman"/>
                <a:sym typeface="Times New Roman"/>
              </a:rPr>
              <a:t> of fault.</a:t>
            </a:r>
            <a:endParaRPr sz="2000">
              <a:latin typeface="Times New Roman"/>
              <a:ea typeface="Times New Roman"/>
              <a:cs typeface="Times New Roman"/>
              <a:sym typeface="Times New Roman"/>
            </a:endParaRPr>
          </a:p>
          <a:p>
            <a:pPr indent="-342900" lvl="0" marL="342900" rtl="0" algn="just">
              <a:lnSpc>
                <a:spcPct val="115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Random </a:t>
            </a:r>
            <a:r>
              <a:rPr lang="en-US" sz="2000">
                <a:latin typeface="Times New Roman"/>
                <a:ea typeface="Times New Roman"/>
                <a:cs typeface="Times New Roman"/>
                <a:sym typeface="Times New Roman"/>
              </a:rPr>
              <a:t>generation</a:t>
            </a:r>
            <a:r>
              <a:rPr lang="en-US" sz="2000">
                <a:latin typeface="Times New Roman"/>
                <a:ea typeface="Times New Roman"/>
                <a:cs typeface="Times New Roman"/>
                <a:sym typeface="Times New Roman"/>
              </a:rPr>
              <a:t> of fault in data has been </a:t>
            </a:r>
            <a:r>
              <a:rPr lang="en-US" sz="2000">
                <a:latin typeface="Times New Roman"/>
                <a:ea typeface="Times New Roman"/>
                <a:cs typeface="Times New Roman"/>
                <a:sym typeface="Times New Roman"/>
              </a:rPr>
              <a:t>achieved</a:t>
            </a:r>
            <a:r>
              <a:rPr lang="en-US" sz="2000">
                <a:latin typeface="Times New Roman"/>
                <a:ea typeface="Times New Roman"/>
                <a:cs typeface="Times New Roman"/>
                <a:sym typeface="Times New Roman"/>
              </a:rPr>
              <a:t> in time scale </a:t>
            </a:r>
            <a:r>
              <a:rPr lang="en-US" sz="2000">
                <a:latin typeface="Times New Roman"/>
                <a:ea typeface="Times New Roman"/>
                <a:cs typeface="Times New Roman"/>
                <a:sym typeface="Times New Roman"/>
              </a:rPr>
              <a:t>interval</a:t>
            </a:r>
            <a:r>
              <a:rPr lang="en-US" sz="2000">
                <a:latin typeface="Times New Roman"/>
                <a:ea typeface="Times New Roman"/>
                <a:cs typeface="Times New Roman"/>
                <a:sym typeface="Times New Roman"/>
              </a:rPr>
              <a:t> points with labelling of the error in the predictive features. </a:t>
            </a:r>
            <a:endParaRPr sz="2000">
              <a:latin typeface="Times New Roman"/>
              <a:ea typeface="Times New Roman"/>
              <a:cs typeface="Times New Roman"/>
              <a:sym typeface="Times New Roman"/>
            </a:endParaRPr>
          </a:p>
          <a:p>
            <a:pPr indent="0" lvl="0" marL="342900" rtl="0" algn="just">
              <a:spcBef>
                <a:spcPts val="0"/>
              </a:spcBef>
              <a:spcAft>
                <a:spcPts val="0"/>
              </a:spcAft>
              <a:buNone/>
            </a:pPr>
            <a:r>
              <a:t/>
            </a:r>
            <a:endParaRPr b="1" sz="2000">
              <a:latin typeface="Times New Roman"/>
              <a:ea typeface="Times New Roman"/>
              <a:cs typeface="Times New Roman"/>
              <a:sym typeface="Times New Roman"/>
            </a:endParaRPr>
          </a:p>
          <a:p>
            <a:pPr indent="0" lvl="0" marL="342900" rtl="0" algn="just">
              <a:spcBef>
                <a:spcPts val="400"/>
              </a:spcBef>
              <a:spcAft>
                <a:spcPts val="0"/>
              </a:spcAft>
              <a:buNone/>
            </a:pPr>
            <a:r>
              <a:t/>
            </a:r>
            <a:endParaRPr sz="2000">
              <a:latin typeface="Times New Roman"/>
              <a:ea typeface="Times New Roman"/>
              <a:cs typeface="Times New Roman"/>
              <a:sym typeface="Times New Roman"/>
            </a:endParaRPr>
          </a:p>
          <a:p>
            <a:pPr indent="0" lvl="1" marL="457200" rtl="0" algn="just">
              <a:spcBef>
                <a:spcPts val="342"/>
              </a:spcBef>
              <a:spcAft>
                <a:spcPts val="0"/>
              </a:spcAft>
              <a:buClr>
                <a:schemeClr val="dk1"/>
              </a:buClr>
              <a:buSzPts val="1710"/>
              <a:buFont typeface="Arial"/>
              <a:buNone/>
            </a:pPr>
            <a:r>
              <a:t/>
            </a:r>
            <a:endParaRPr sz="171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
          <p:cNvSpPr txBox="1"/>
          <p:nvPr>
            <p:ph type="title"/>
          </p:nvPr>
        </p:nvSpPr>
        <p:spPr>
          <a:xfrm>
            <a:off x="2971800" y="0"/>
            <a:ext cx="6172200" cy="53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2400"/>
              <a:t>                   </a:t>
            </a:r>
            <a:r>
              <a:rPr b="1" lang="en-US" sz="3600">
                <a:solidFill>
                  <a:srgbClr val="CC6600"/>
                </a:solidFill>
                <a:latin typeface="Calibri"/>
                <a:ea typeface="Calibri"/>
                <a:cs typeface="Calibri"/>
                <a:sym typeface="Calibri"/>
              </a:rPr>
              <a:t>Presentation Outline</a:t>
            </a:r>
            <a:br>
              <a:rPr b="1" i="1" lang="en-US" sz="2800">
                <a:solidFill>
                  <a:srgbClr val="CC6600"/>
                </a:solidFill>
                <a:latin typeface="Courier New"/>
                <a:ea typeface="Courier New"/>
                <a:cs typeface="Courier New"/>
                <a:sym typeface="Courier New"/>
              </a:rPr>
            </a:br>
            <a:endParaRPr>
              <a:latin typeface="Courier New"/>
              <a:ea typeface="Courier New"/>
              <a:cs typeface="Courier New"/>
              <a:sym typeface="Courier New"/>
            </a:endParaRPr>
          </a:p>
        </p:txBody>
      </p:sp>
      <p:sp>
        <p:nvSpPr>
          <p:cNvPr id="80" name="Google Shape;80;p2"/>
          <p:cNvSpPr txBox="1"/>
          <p:nvPr>
            <p:ph idx="1" type="body"/>
          </p:nvPr>
        </p:nvSpPr>
        <p:spPr>
          <a:xfrm>
            <a:off x="304800" y="914250"/>
            <a:ext cx="8534400" cy="5410500"/>
          </a:xfrm>
          <a:prstGeom prst="rect">
            <a:avLst/>
          </a:prstGeom>
          <a:noFill/>
          <a:ln>
            <a:noFill/>
          </a:ln>
        </p:spPr>
        <p:txBody>
          <a:bodyPr anchorCtr="0" anchor="t" bIns="45700" lIns="91425" spcFirstLastPara="1" rIns="91425" wrap="square" tIns="45700">
            <a:noAutofit/>
          </a:bodyPr>
          <a:lstStyle/>
          <a:p>
            <a:pPr indent="-381000" lvl="0" marL="457200" rtl="0" algn="l">
              <a:lnSpc>
                <a:spcPct val="200000"/>
              </a:lnSpc>
              <a:spcBef>
                <a:spcPts val="180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Introduction</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Problem Statement</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Objectives</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Literature Review</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Methodology</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Dataset</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Conclusion and Future Work</a:t>
            </a:r>
            <a:endParaRPr sz="2400">
              <a:solidFill>
                <a:srgbClr val="0C0C0C"/>
              </a:solidFill>
              <a:latin typeface="Times New Roman"/>
              <a:ea typeface="Times New Roman"/>
              <a:cs typeface="Times New Roman"/>
              <a:sym typeface="Times New Roman"/>
            </a:endParaRPr>
          </a:p>
          <a:p>
            <a:pPr indent="-381000" lvl="0" marL="457200" rtl="0" algn="l">
              <a:lnSpc>
                <a:spcPct val="200000"/>
              </a:lnSpc>
              <a:spcBef>
                <a:spcPts val="0"/>
              </a:spcBef>
              <a:spcAft>
                <a:spcPts val="0"/>
              </a:spcAft>
              <a:buClr>
                <a:srgbClr val="0C0C0C"/>
              </a:buClr>
              <a:buSzPts val="2400"/>
              <a:buFont typeface="Times New Roman"/>
              <a:buAutoNum type="arabicPeriod"/>
            </a:pPr>
            <a:r>
              <a:rPr lang="en-US" sz="2400">
                <a:solidFill>
                  <a:srgbClr val="0C0C0C"/>
                </a:solidFill>
                <a:latin typeface="Times New Roman"/>
                <a:ea typeface="Times New Roman"/>
                <a:cs typeface="Times New Roman"/>
                <a:sym typeface="Times New Roman"/>
              </a:rPr>
              <a:t>References</a:t>
            </a:r>
            <a:endParaRPr sz="2400">
              <a:solidFill>
                <a:srgbClr val="0C0C0C"/>
              </a:solidFill>
              <a:latin typeface="Times New Roman"/>
              <a:ea typeface="Times New Roman"/>
              <a:cs typeface="Times New Roman"/>
              <a:sym typeface="Times New Roman"/>
            </a:endParaRPr>
          </a:p>
        </p:txBody>
      </p:sp>
      <p:sp>
        <p:nvSpPr>
          <p:cNvPr id="81" name="Google Shape;81;p2"/>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6"/>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16"/>
          <p:cNvSpPr txBox="1"/>
          <p:nvPr/>
        </p:nvSpPr>
        <p:spPr>
          <a:xfrm>
            <a:off x="3919600" y="152400"/>
            <a:ext cx="56133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7. Future Scope and Improvement</a:t>
            </a:r>
            <a:endParaRPr b="1" sz="2800">
              <a:solidFill>
                <a:srgbClr val="CC6600"/>
              </a:solidFill>
              <a:latin typeface="Calibri"/>
              <a:ea typeface="Calibri"/>
              <a:cs typeface="Calibri"/>
              <a:sym typeface="Calibri"/>
            </a:endParaRPr>
          </a:p>
        </p:txBody>
      </p:sp>
      <p:sp>
        <p:nvSpPr>
          <p:cNvPr id="264" name="Google Shape;264;p16"/>
          <p:cNvSpPr txBox="1"/>
          <p:nvPr/>
        </p:nvSpPr>
        <p:spPr>
          <a:xfrm>
            <a:off x="262075" y="856750"/>
            <a:ext cx="8571300" cy="4852800"/>
          </a:xfrm>
          <a:prstGeom prst="rect">
            <a:avLst/>
          </a:prstGeom>
          <a:noFill/>
          <a:ln>
            <a:noFill/>
          </a:ln>
        </p:spPr>
        <p:txBody>
          <a:bodyPr anchorCtr="0" anchor="t" bIns="91425" lIns="91425" spcFirstLastPara="1" rIns="91425" wrap="square" tIns="91425">
            <a:spAutoFit/>
          </a:bodyPr>
          <a:lstStyle/>
          <a:p>
            <a:pPr indent="-342900" lvl="0" marL="3429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Trial and error </a:t>
            </a:r>
            <a:r>
              <a:rPr lang="en-US" sz="2000">
                <a:solidFill>
                  <a:schemeClr val="dk1"/>
                </a:solidFill>
                <a:latin typeface="Times New Roman"/>
                <a:ea typeface="Times New Roman"/>
                <a:cs typeface="Times New Roman"/>
                <a:sym typeface="Times New Roman"/>
              </a:rPr>
              <a:t>method</a:t>
            </a:r>
            <a:r>
              <a:rPr lang="en-US" sz="2000">
                <a:solidFill>
                  <a:schemeClr val="dk1"/>
                </a:solidFill>
                <a:latin typeface="Times New Roman"/>
                <a:ea typeface="Times New Roman"/>
                <a:cs typeface="Times New Roman"/>
                <a:sym typeface="Times New Roman"/>
              </a:rPr>
              <a:t> of finding the best non </a:t>
            </a:r>
            <a:r>
              <a:rPr lang="en-US" sz="2000">
                <a:solidFill>
                  <a:schemeClr val="dk1"/>
                </a:solidFill>
                <a:latin typeface="Times New Roman"/>
                <a:ea typeface="Times New Roman"/>
                <a:cs typeface="Times New Roman"/>
                <a:sym typeface="Times New Roman"/>
              </a:rPr>
              <a:t>linear</a:t>
            </a:r>
            <a:r>
              <a:rPr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kernel</a:t>
            </a:r>
            <a:r>
              <a:rPr lang="en-US" sz="2000">
                <a:solidFill>
                  <a:schemeClr val="dk1"/>
                </a:solidFill>
                <a:latin typeface="Times New Roman"/>
                <a:ea typeface="Times New Roman"/>
                <a:cs typeface="Times New Roman"/>
                <a:sym typeface="Times New Roman"/>
              </a:rPr>
              <a:t> is yet to be tested on the faulty data.</a:t>
            </a:r>
            <a:endParaRPr sz="2000">
              <a:solidFill>
                <a:schemeClr val="dk1"/>
              </a:solidFill>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The optimal weights which have been calculated on paper are yet to be tested on the real time model of SVM</a:t>
            </a:r>
            <a:endParaRPr sz="2000">
              <a:solidFill>
                <a:schemeClr val="dk1"/>
              </a:solidFill>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Since the data is of Time Series format we yet to test the </a:t>
            </a:r>
            <a:r>
              <a:rPr lang="en-US" sz="2000">
                <a:solidFill>
                  <a:schemeClr val="dk1"/>
                </a:solidFill>
                <a:latin typeface="Times New Roman"/>
                <a:ea typeface="Times New Roman"/>
                <a:cs typeface="Times New Roman"/>
                <a:sym typeface="Times New Roman"/>
              </a:rPr>
              <a:t>deep learning</a:t>
            </a:r>
            <a:r>
              <a:rPr lang="en-US" sz="2000">
                <a:solidFill>
                  <a:schemeClr val="dk1"/>
                </a:solidFill>
                <a:latin typeface="Times New Roman"/>
                <a:ea typeface="Times New Roman"/>
                <a:cs typeface="Times New Roman"/>
                <a:sym typeface="Times New Roman"/>
              </a:rPr>
              <a:t> model and </a:t>
            </a:r>
            <a:r>
              <a:rPr lang="en-US" sz="2000">
                <a:solidFill>
                  <a:schemeClr val="dk1"/>
                </a:solidFill>
                <a:latin typeface="Times New Roman"/>
                <a:ea typeface="Times New Roman"/>
                <a:cs typeface="Times New Roman"/>
                <a:sym typeface="Times New Roman"/>
              </a:rPr>
              <a:t>verify</a:t>
            </a:r>
            <a:r>
              <a:rPr lang="en-US" sz="2000">
                <a:solidFill>
                  <a:schemeClr val="dk1"/>
                </a:solidFill>
                <a:latin typeface="Times New Roman"/>
                <a:ea typeface="Times New Roman"/>
                <a:cs typeface="Times New Roman"/>
                <a:sym typeface="Times New Roman"/>
              </a:rPr>
              <a:t> if our data perform better in them.</a:t>
            </a:r>
            <a:endParaRPr sz="2000">
              <a:solidFill>
                <a:schemeClr val="dk1"/>
              </a:solidFill>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Verification</a:t>
            </a:r>
            <a:r>
              <a:rPr lang="en-US" sz="2000">
                <a:solidFill>
                  <a:schemeClr val="dk1"/>
                </a:solidFill>
                <a:latin typeface="Times New Roman"/>
                <a:ea typeface="Times New Roman"/>
                <a:cs typeface="Times New Roman"/>
                <a:sym typeface="Times New Roman"/>
              </a:rPr>
              <a:t> of finding new other better means on generating random faulty data is to be </a:t>
            </a:r>
            <a:r>
              <a:rPr lang="en-US" sz="2000">
                <a:solidFill>
                  <a:schemeClr val="dk1"/>
                </a:solidFill>
                <a:latin typeface="Times New Roman"/>
                <a:ea typeface="Times New Roman"/>
                <a:cs typeface="Times New Roman"/>
                <a:sym typeface="Times New Roman"/>
              </a:rPr>
              <a:t>confirmed</a:t>
            </a:r>
            <a:r>
              <a:rPr lang="en-US" sz="2000">
                <a:solidFill>
                  <a:schemeClr val="dk1"/>
                </a:solidFill>
                <a:latin typeface="Times New Roman"/>
                <a:ea typeface="Times New Roman"/>
                <a:cs typeface="Times New Roman"/>
                <a:sym typeface="Times New Roman"/>
              </a:rPr>
              <a:t> once again </a:t>
            </a:r>
            <a:endParaRPr sz="2000">
              <a:solidFill>
                <a:schemeClr val="dk1"/>
              </a:solidFill>
              <a:latin typeface="Times New Roman"/>
              <a:ea typeface="Times New Roman"/>
              <a:cs typeface="Times New Roman"/>
              <a:sym typeface="Times New Roman"/>
            </a:endParaRPr>
          </a:p>
          <a:p>
            <a:pPr indent="457200" lvl="0" marL="0" rtl="0" algn="just">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342900" rtl="0" algn="just">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0" lvl="1" marL="457200" rtl="0" algn="just">
              <a:spcBef>
                <a:spcPts val="342"/>
              </a:spcBef>
              <a:spcAft>
                <a:spcPts val="0"/>
              </a:spcAft>
              <a:buNone/>
            </a:pPr>
            <a:r>
              <a:t/>
            </a:r>
            <a:endParaRPr sz="171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idx="1" type="body"/>
          </p:nvPr>
        </p:nvSpPr>
        <p:spPr>
          <a:xfrm>
            <a:off x="244125" y="952500"/>
            <a:ext cx="8231100" cy="4953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lang="en-US" sz="2400">
                <a:latin typeface="Calibri"/>
                <a:ea typeface="Calibri"/>
                <a:cs typeface="Calibri"/>
                <a:sym typeface="Calibri"/>
              </a:rPr>
              <a:t>[</a:t>
            </a:r>
            <a:r>
              <a:rPr lang="en-US" sz="2000">
                <a:latin typeface="Times New Roman"/>
                <a:ea typeface="Times New Roman"/>
                <a:cs typeface="Times New Roman"/>
                <a:sym typeface="Times New Roman"/>
              </a:rPr>
              <a:t>1] Nor, N. M.; Hussain, M. A.; Hassan, C. R. C. Fault diagnosis and</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classification framework using multi-scale classification based on kernel</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Fisher discriminant analysis for chemical process system. Applied Soft</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Computing 2017, 61, 959−972.</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2400"/>
              <a:buFont typeface="Calibri"/>
              <a:buNone/>
            </a:pPr>
            <a:r>
              <a:rPr lang="en-US" sz="2000">
                <a:latin typeface="Times New Roman"/>
                <a:ea typeface="Times New Roman"/>
                <a:cs typeface="Times New Roman"/>
                <a:sym typeface="Times New Roman"/>
              </a:rPr>
              <a:t>[2] Uddin, F.; Tufa, L. D.; Taqvi, S. A. System Behavior and</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Predictive Controller Performance near Azeotropic Region. Chem. Eng.</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Technol. 2018, 806−818.</a:t>
            </a:r>
            <a:endParaRPr sz="2000">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[3] Taqvi, S. A.; Tufa, L. D.; Muhadizir, S. Optimization and</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dynamics of distillation column using Aspen Plus®. Procedia Eng. 2016,</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148, 978−984.</a:t>
            </a:r>
            <a:endParaRPr sz="2000">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[4] Taqvi, S. A.; Tufa, L. D.; Zabiri, H.; Mahadzir, S.; Maulud, A. S.;</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Uddin, F. Rigorous dynamic modelling and identification of distillation</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column using Aspen Plus; 8th Control and System Graduate Research</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US" sz="2000">
                <a:latin typeface="Times New Roman"/>
                <a:ea typeface="Times New Roman"/>
                <a:cs typeface="Times New Roman"/>
                <a:sym typeface="Times New Roman"/>
              </a:rPr>
              <a:t>      Colloquium (ICSGRC); IEEE: 2017; pp 262−267.     </a:t>
            </a:r>
            <a:endParaRPr sz="2400">
              <a:latin typeface="Calibri"/>
              <a:ea typeface="Calibri"/>
              <a:cs typeface="Calibri"/>
              <a:sym typeface="Calibri"/>
            </a:endParaRPr>
          </a:p>
        </p:txBody>
      </p:sp>
      <p:sp>
        <p:nvSpPr>
          <p:cNvPr id="270" name="Google Shape;270;p17"/>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17"/>
          <p:cNvSpPr txBox="1"/>
          <p:nvPr>
            <p:ph type="title"/>
          </p:nvPr>
        </p:nvSpPr>
        <p:spPr>
          <a:xfrm>
            <a:off x="3352800" y="228600"/>
            <a:ext cx="5791200" cy="411162"/>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i="1" lang="en-US" sz="2400">
                <a:solidFill>
                  <a:srgbClr val="CC6600"/>
                </a:solidFill>
                <a:latin typeface="Courier New"/>
                <a:ea typeface="Courier New"/>
                <a:cs typeface="Courier New"/>
                <a:sym typeface="Courier New"/>
              </a:rPr>
              <a:t>       </a:t>
            </a:r>
            <a:r>
              <a:rPr b="1" lang="en-US" sz="2800">
                <a:solidFill>
                  <a:srgbClr val="CC6600"/>
                </a:solidFill>
                <a:latin typeface="Calibri"/>
                <a:ea typeface="Calibri"/>
                <a:cs typeface="Calibri"/>
                <a:sym typeface="Calibri"/>
              </a:rPr>
              <a:t> References</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idx="1" type="body"/>
          </p:nvPr>
        </p:nvSpPr>
        <p:spPr>
          <a:xfrm>
            <a:off x="457200" y="914400"/>
            <a:ext cx="8229600" cy="52117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228600" lvl="6" marL="2971800" rtl="0" algn="l">
              <a:spcBef>
                <a:spcPts val="720"/>
              </a:spcBef>
              <a:spcAft>
                <a:spcPts val="0"/>
              </a:spcAft>
              <a:buClr>
                <a:schemeClr val="dk1"/>
              </a:buClr>
              <a:buSzPts val="3200"/>
              <a:buFont typeface="Arial"/>
              <a:buNone/>
            </a:pPr>
            <a:r>
              <a:rPr lang="en-US" sz="3200"/>
              <a:t>   </a:t>
            </a:r>
            <a:r>
              <a:rPr lang="en-US" sz="3600">
                <a:solidFill>
                  <a:srgbClr val="993300"/>
                </a:solidFill>
                <a:latin typeface="Calibri"/>
                <a:ea typeface="Calibri"/>
                <a:cs typeface="Calibri"/>
                <a:sym typeface="Calibri"/>
              </a:rPr>
              <a:t>Queries</a:t>
            </a:r>
            <a:endParaRPr sz="3600">
              <a:solidFill>
                <a:srgbClr val="993300"/>
              </a:solidFill>
              <a:latin typeface="Calibri"/>
              <a:ea typeface="Calibri"/>
              <a:cs typeface="Calibri"/>
              <a:sym typeface="Calibri"/>
            </a:endParaRPr>
          </a:p>
          <a:p>
            <a:pPr indent="-228600" lvl="6" marL="2971800" rtl="0" algn="l">
              <a:spcBef>
                <a:spcPts val="720"/>
              </a:spcBef>
              <a:spcAft>
                <a:spcPts val="0"/>
              </a:spcAft>
              <a:buClr>
                <a:srgbClr val="993300"/>
              </a:buClr>
              <a:buSzPts val="3600"/>
              <a:buFont typeface="Calibri"/>
              <a:buNone/>
            </a:pPr>
            <a:r>
              <a:rPr lang="en-US" sz="3600">
                <a:solidFill>
                  <a:srgbClr val="993300"/>
                </a:solidFill>
                <a:latin typeface="Calibri"/>
                <a:ea typeface="Calibri"/>
                <a:cs typeface="Calibri"/>
                <a:sym typeface="Calibri"/>
              </a:rPr>
              <a:t>        &amp;</a:t>
            </a:r>
            <a:endParaRPr sz="3600">
              <a:solidFill>
                <a:srgbClr val="993300"/>
              </a:solidFill>
              <a:latin typeface="Calibri"/>
              <a:ea typeface="Calibri"/>
              <a:cs typeface="Calibri"/>
              <a:sym typeface="Calibri"/>
            </a:endParaRPr>
          </a:p>
          <a:p>
            <a:pPr indent="-228600" lvl="6" marL="2971800" rtl="0" algn="l">
              <a:spcBef>
                <a:spcPts val="720"/>
              </a:spcBef>
              <a:spcAft>
                <a:spcPts val="0"/>
              </a:spcAft>
              <a:buClr>
                <a:srgbClr val="993300"/>
              </a:buClr>
              <a:buSzPts val="3600"/>
              <a:buFont typeface="Calibri"/>
              <a:buNone/>
            </a:pPr>
            <a:r>
              <a:rPr lang="en-US" sz="3600">
                <a:solidFill>
                  <a:srgbClr val="993300"/>
                </a:solidFill>
                <a:latin typeface="Calibri"/>
                <a:ea typeface="Calibri"/>
                <a:cs typeface="Calibri"/>
                <a:sym typeface="Calibri"/>
              </a:rPr>
              <a:t>Suggestions</a:t>
            </a:r>
            <a:endParaRPr sz="3600">
              <a:solidFill>
                <a:srgbClr val="993300"/>
              </a:solidFill>
              <a:latin typeface="Calibri"/>
              <a:ea typeface="Calibri"/>
              <a:cs typeface="Calibri"/>
              <a:sym typeface="Calibri"/>
            </a:endParaRPr>
          </a:p>
        </p:txBody>
      </p:sp>
      <p:sp>
        <p:nvSpPr>
          <p:cNvPr id="277" name="Google Shape;277;p18"/>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idx="1" type="body"/>
          </p:nvPr>
        </p:nvSpPr>
        <p:spPr>
          <a:xfrm>
            <a:off x="457200" y="1066800"/>
            <a:ext cx="8229600" cy="5059363"/>
          </a:xfrm>
          <a:prstGeom prst="rect">
            <a:avLst/>
          </a:prstGeom>
          <a:noFill/>
          <a:ln>
            <a:noFill/>
          </a:ln>
        </p:spPr>
        <p:txBody>
          <a:bodyPr anchorCtr="0" anchor="t" bIns="45700" lIns="91425" spcFirstLastPara="1" rIns="91425" wrap="square" tIns="45700">
            <a:noAutofit/>
          </a:bodyPr>
          <a:lstStyle/>
          <a:p>
            <a:pPr indent="-139700" lvl="0" marL="342900" rtl="0" algn="l">
              <a:spcBef>
                <a:spcPts val="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139700" lvl="0" marL="342900" rtl="0" algn="l">
              <a:spcBef>
                <a:spcPts val="640"/>
              </a:spcBef>
              <a:spcAft>
                <a:spcPts val="0"/>
              </a:spcAft>
              <a:buClr>
                <a:schemeClr val="dk1"/>
              </a:buClr>
              <a:buSzPts val="3200"/>
              <a:buFont typeface="Arial"/>
              <a:buNone/>
            </a:pPr>
            <a:r>
              <a:t/>
            </a:r>
            <a:endParaRPr/>
          </a:p>
          <a:p>
            <a:pPr indent="-228600" lvl="6" marL="2971800" rtl="0" algn="l">
              <a:spcBef>
                <a:spcPts val="720"/>
              </a:spcBef>
              <a:spcAft>
                <a:spcPts val="0"/>
              </a:spcAft>
              <a:buClr>
                <a:srgbClr val="993300"/>
              </a:buClr>
              <a:buSzPts val="3600"/>
              <a:buFont typeface="Calibri"/>
              <a:buNone/>
            </a:pPr>
            <a:r>
              <a:rPr lang="en-US" sz="3600">
                <a:solidFill>
                  <a:srgbClr val="993300"/>
                </a:solidFill>
                <a:latin typeface="Calibri"/>
                <a:ea typeface="Calibri"/>
                <a:cs typeface="Calibri"/>
                <a:sym typeface="Calibri"/>
              </a:rPr>
              <a:t>THANK YOU…</a:t>
            </a:r>
            <a:endParaRPr sz="2400">
              <a:solidFill>
                <a:srgbClr val="993300"/>
              </a:solidFill>
              <a:latin typeface="Calibri"/>
              <a:ea typeface="Calibri"/>
              <a:cs typeface="Calibri"/>
              <a:sym typeface="Calibri"/>
            </a:endParaRPr>
          </a:p>
        </p:txBody>
      </p:sp>
      <p:sp>
        <p:nvSpPr>
          <p:cNvPr id="283" name="Google Shape;283;p19"/>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title"/>
          </p:nvPr>
        </p:nvSpPr>
        <p:spPr>
          <a:xfrm>
            <a:off x="794225" y="137100"/>
            <a:ext cx="8686800" cy="381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i="1" lang="en-US" sz="2800">
                <a:solidFill>
                  <a:srgbClr val="CC6600"/>
                </a:solidFill>
              </a:rPr>
              <a:t>		  		                                </a:t>
            </a:r>
            <a:r>
              <a:rPr b="1" lang="en-US" sz="2800">
                <a:solidFill>
                  <a:srgbClr val="CC6600"/>
                </a:solidFill>
                <a:latin typeface="Calibri"/>
                <a:ea typeface="Calibri"/>
                <a:cs typeface="Calibri"/>
                <a:sym typeface="Calibri"/>
              </a:rPr>
              <a:t>1. Introduction</a:t>
            </a:r>
            <a:endParaRPr sz="2800">
              <a:latin typeface="Calibri"/>
              <a:ea typeface="Calibri"/>
              <a:cs typeface="Calibri"/>
              <a:sym typeface="Calibri"/>
            </a:endParaRPr>
          </a:p>
        </p:txBody>
      </p:sp>
      <p:sp>
        <p:nvSpPr>
          <p:cNvPr id="88" name="Google Shape;88;p3"/>
          <p:cNvSpPr txBox="1"/>
          <p:nvPr>
            <p:ph idx="1" type="body"/>
          </p:nvPr>
        </p:nvSpPr>
        <p:spPr>
          <a:xfrm>
            <a:off x="152400" y="800100"/>
            <a:ext cx="8686800" cy="523230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900">
              <a:highlight>
                <a:schemeClr val="lt1"/>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Batch reactor processes are a common and versatile method in chemical and pharmaceutical industries for producing a wide range of products.</a:t>
            </a:r>
            <a:endParaRPr sz="2000">
              <a:highlight>
                <a:schemeClr val="lt1"/>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Fault detection and diagnosis (FDD) in process industries is an important  task for efficient process monitoring and plant safety. </a:t>
            </a:r>
            <a:endParaRPr sz="2000">
              <a:latin typeface="Times New Roman"/>
              <a:ea typeface="Times New Roman"/>
              <a:cs typeface="Times New Roman"/>
              <a:sym typeface="Times New Roman"/>
            </a:endParaRPr>
          </a:p>
          <a:p>
            <a:pPr indent="-355600" lvl="0" marL="457200" rtl="0" algn="just">
              <a:lnSpc>
                <a:spcPct val="15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A fault diagnosis approach based on multi-kernel support vector machines is  proposed to classify the faults.</a:t>
            </a:r>
            <a:endParaRPr sz="2000">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900">
              <a:latin typeface="Times New Roman"/>
              <a:ea typeface="Times New Roman"/>
              <a:cs typeface="Times New Roman"/>
              <a:sym typeface="Times New Roman"/>
            </a:endParaRPr>
          </a:p>
          <a:p>
            <a:pPr indent="0" lvl="1" marL="0" rtl="0" algn="just">
              <a:spcBef>
                <a:spcPts val="360"/>
              </a:spcBef>
              <a:spcAft>
                <a:spcPts val="0"/>
              </a:spcAft>
              <a:buClr>
                <a:schemeClr val="dk1"/>
              </a:buClr>
              <a:buSzPts val="1800"/>
              <a:buFont typeface="Arial"/>
              <a:buNone/>
            </a:pPr>
            <a:r>
              <a:t/>
            </a:r>
            <a:endParaRPr sz="1800">
              <a:latin typeface="Times New Roman"/>
              <a:ea typeface="Times New Roman"/>
              <a:cs typeface="Times New Roman"/>
              <a:sym typeface="Times New Roman"/>
            </a:endParaRPr>
          </a:p>
        </p:txBody>
      </p:sp>
      <p:sp>
        <p:nvSpPr>
          <p:cNvPr id="89" name="Google Shape;89;p3"/>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5" name="Google Shape;95;p4"/>
          <p:cNvSpPr txBox="1"/>
          <p:nvPr/>
        </p:nvSpPr>
        <p:spPr>
          <a:xfrm>
            <a:off x="5521675" y="162875"/>
            <a:ext cx="4572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rgbClr val="CC6600"/>
                </a:solidFill>
                <a:latin typeface="Calibri"/>
                <a:ea typeface="Calibri"/>
                <a:cs typeface="Calibri"/>
                <a:sym typeface="Calibri"/>
              </a:rPr>
              <a:t> 2</a:t>
            </a:r>
            <a:r>
              <a:rPr b="1" lang="en-US" sz="2800">
                <a:solidFill>
                  <a:srgbClr val="CC6600"/>
                </a:solidFill>
                <a:latin typeface="Calibri"/>
                <a:ea typeface="Calibri"/>
                <a:cs typeface="Calibri"/>
                <a:sym typeface="Calibri"/>
              </a:rPr>
              <a:t>. </a:t>
            </a:r>
            <a:r>
              <a:rPr b="1" i="0" lang="en-US" sz="2800" u="none" cap="none" strike="noStrike">
                <a:solidFill>
                  <a:srgbClr val="CC6600"/>
                </a:solidFill>
                <a:latin typeface="Calibri"/>
                <a:ea typeface="Calibri"/>
                <a:cs typeface="Calibri"/>
                <a:sym typeface="Calibri"/>
              </a:rPr>
              <a:t>Problem Statement</a:t>
            </a:r>
            <a:endParaRPr b="1" sz="2800">
              <a:solidFill>
                <a:srgbClr val="CC6600"/>
              </a:solidFill>
              <a:latin typeface="Calibri"/>
              <a:ea typeface="Calibri"/>
              <a:cs typeface="Calibri"/>
              <a:sym typeface="Calibri"/>
            </a:endParaRPr>
          </a:p>
        </p:txBody>
      </p:sp>
      <p:pic>
        <p:nvPicPr>
          <p:cNvPr id="96" name="Google Shape;96;p4"/>
          <p:cNvPicPr preferRelativeResize="0"/>
          <p:nvPr>
            <p:ph idx="1" type="body"/>
          </p:nvPr>
        </p:nvPicPr>
        <p:blipFill rotWithShape="1">
          <a:blip r:embed="rId3">
            <a:alphaModFix/>
          </a:blip>
          <a:srcRect b="0" l="0" r="0" t="0"/>
          <a:stretch/>
        </p:blipFill>
        <p:spPr>
          <a:xfrm>
            <a:off x="375050" y="3185400"/>
            <a:ext cx="8497800" cy="3367800"/>
          </a:xfrm>
          <a:prstGeom prst="rect">
            <a:avLst/>
          </a:prstGeom>
          <a:noFill/>
          <a:ln>
            <a:noFill/>
          </a:ln>
        </p:spPr>
      </p:pic>
      <p:sp>
        <p:nvSpPr>
          <p:cNvPr id="97" name="Google Shape;97;p4"/>
          <p:cNvSpPr txBox="1"/>
          <p:nvPr/>
        </p:nvSpPr>
        <p:spPr>
          <a:xfrm>
            <a:off x="322550" y="831738"/>
            <a:ext cx="8602800" cy="2208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2000">
                <a:latin typeface="Times New Roman"/>
                <a:ea typeface="Times New Roman"/>
                <a:cs typeface="Times New Roman"/>
                <a:sym typeface="Times New Roman"/>
              </a:rPr>
              <a:t>This project aims to develop a Multi Kernel Non linear Support Vector Machine (SVM)-based machine learning model for fault classification in a Batch Reactor Process, by using historical process data and sensor readings , the model will classify and detect various faults in Batch reactor process. Evaluation will focus on accuracy, precision, recall, and F1-score, with an emphasis on reducing false negatives and conveying it to batch reactor monitoring system.</a:t>
            </a:r>
            <a:endParaRPr sz="2000">
              <a:latin typeface="Times New Roman"/>
              <a:ea typeface="Times New Roman"/>
              <a:cs typeface="Times New Roman"/>
              <a:sym typeface="Times New Roman"/>
            </a:endParaRPr>
          </a:p>
        </p:txBody>
      </p:sp>
      <p:sp>
        <p:nvSpPr>
          <p:cNvPr id="98" name="Google Shape;98;p4"/>
          <p:cNvSpPr/>
          <p:nvPr/>
        </p:nvSpPr>
        <p:spPr>
          <a:xfrm>
            <a:off x="3224893" y="5181600"/>
            <a:ext cx="1384200" cy="304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9" name="Google Shape;99;p4"/>
          <p:cNvSpPr/>
          <p:nvPr/>
        </p:nvSpPr>
        <p:spPr>
          <a:xfrm>
            <a:off x="6436175" y="4401900"/>
            <a:ext cx="1680600" cy="21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100" name="Google Shape;100;p4"/>
          <p:cNvSpPr/>
          <p:nvPr/>
        </p:nvSpPr>
        <p:spPr>
          <a:xfrm>
            <a:off x="3302000" y="4209150"/>
            <a:ext cx="1273200" cy="21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3352800" y="228600"/>
            <a:ext cx="5791200" cy="4111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b="1" i="1" lang="en-US" sz="2400">
                <a:solidFill>
                  <a:srgbClr val="CC6600"/>
                </a:solidFill>
                <a:latin typeface="Courier New"/>
                <a:ea typeface="Courier New"/>
                <a:cs typeface="Courier New"/>
                <a:sym typeface="Courier New"/>
              </a:rPr>
              <a:t>            </a:t>
            </a:r>
            <a:r>
              <a:rPr b="1" lang="en-US" sz="2800">
                <a:solidFill>
                  <a:srgbClr val="CC6600"/>
                </a:solidFill>
                <a:latin typeface="Calibri"/>
                <a:ea typeface="Calibri"/>
                <a:cs typeface="Calibri"/>
                <a:sym typeface="Calibri"/>
              </a:rPr>
              <a:t>2. Objectives</a:t>
            </a:r>
            <a:endParaRPr>
              <a:latin typeface="Calibri"/>
              <a:ea typeface="Calibri"/>
              <a:cs typeface="Calibri"/>
              <a:sym typeface="Calibri"/>
            </a:endParaRPr>
          </a:p>
        </p:txBody>
      </p:sp>
      <p:sp>
        <p:nvSpPr>
          <p:cNvPr id="107" name="Google Shape;107;p5"/>
          <p:cNvSpPr txBox="1"/>
          <p:nvPr>
            <p:ph idx="1" type="body"/>
          </p:nvPr>
        </p:nvSpPr>
        <p:spPr>
          <a:xfrm>
            <a:off x="76200" y="814705"/>
            <a:ext cx="8923655" cy="55626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 Objectives of the work</a:t>
            </a:r>
            <a:endParaRPr b="1" sz="2800">
              <a:latin typeface="Times New Roman"/>
              <a:ea typeface="Times New Roman"/>
              <a:cs typeface="Times New Roman"/>
              <a:sym typeface="Times New Roman"/>
            </a:endParaRPr>
          </a:p>
          <a:p>
            <a:pPr indent="-342900" lvl="0" marL="342900" rtl="0" algn="just">
              <a:spcBef>
                <a:spcPts val="560"/>
              </a:spcBef>
              <a:spcAft>
                <a:spcPts val="0"/>
              </a:spcAft>
              <a:buClr>
                <a:schemeClr val="dk1"/>
              </a:buClr>
              <a:buSzPts val="2800"/>
              <a:buFont typeface="Arial"/>
              <a:buNone/>
            </a:pPr>
            <a:r>
              <a:t/>
            </a:r>
            <a:endParaRPr b="1" sz="2800">
              <a:latin typeface="Times New Roman"/>
              <a:ea typeface="Times New Roman"/>
              <a:cs typeface="Times New Roman"/>
              <a:sym typeface="Times New Roman"/>
            </a:endParaRPr>
          </a:p>
          <a:p>
            <a:pPr indent="-368300" lvl="0" marL="457200" rtl="0" algn="just">
              <a:lnSpc>
                <a:spcPct val="115000"/>
              </a:lnSpc>
              <a:spcBef>
                <a:spcPts val="480"/>
              </a:spcBef>
              <a:spcAft>
                <a:spcPts val="0"/>
              </a:spcAft>
              <a:buSzPts val="2200"/>
              <a:buFont typeface="Times New Roman"/>
              <a:buChar char="•"/>
            </a:pPr>
            <a:r>
              <a:rPr lang="en-US" sz="2200">
                <a:latin typeface="Times New Roman"/>
                <a:ea typeface="Times New Roman"/>
                <a:cs typeface="Times New Roman"/>
                <a:sym typeface="Times New Roman"/>
              </a:rPr>
              <a:t>Collection of dataset from Batch Reactor process, which includes major attributes like actuator data, temperature of the coolant, temperature of the reactor and temperature jacket (outcome).</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Fault diagnosis model is built using MK-SVM algorithm.</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Model has to </a:t>
            </a:r>
            <a:r>
              <a:rPr lang="en-US" sz="2200">
                <a:latin typeface="Times New Roman"/>
                <a:ea typeface="Times New Roman"/>
                <a:cs typeface="Times New Roman"/>
                <a:sym typeface="Times New Roman"/>
              </a:rPr>
              <a:t>detect</a:t>
            </a:r>
            <a:r>
              <a:rPr lang="en-US" sz="2200">
                <a:latin typeface="Times New Roman"/>
                <a:ea typeface="Times New Roman"/>
                <a:cs typeface="Times New Roman"/>
                <a:sym typeface="Times New Roman"/>
              </a:rPr>
              <a:t> the fault (temperature attributes) introduced in the Batch Reactor process.</a:t>
            </a:r>
            <a:endParaRPr sz="2200">
              <a:latin typeface="Times New Roman"/>
              <a:ea typeface="Times New Roman"/>
              <a:cs typeface="Times New Roman"/>
              <a:sym typeface="Times New Roman"/>
            </a:endParaRPr>
          </a:p>
          <a:p>
            <a:pPr indent="-368300" lvl="0" marL="457200" rtl="0" algn="just">
              <a:lnSpc>
                <a:spcPct val="115000"/>
              </a:lnSpc>
              <a:spcBef>
                <a:spcPts val="0"/>
              </a:spcBef>
              <a:spcAft>
                <a:spcPts val="0"/>
              </a:spcAft>
              <a:buSzPts val="2200"/>
              <a:buFont typeface="Times New Roman"/>
              <a:buChar char="•"/>
            </a:pPr>
            <a:r>
              <a:rPr lang="en-US" sz="2200">
                <a:latin typeface="Times New Roman"/>
                <a:ea typeface="Times New Roman"/>
                <a:cs typeface="Times New Roman"/>
                <a:sym typeface="Times New Roman"/>
              </a:rPr>
              <a:t>Upon detecting these faults, the model will generate visual plots that clearly depict the temperature variations and anomalies, allowing for easy identification and analysis.</a:t>
            </a:r>
            <a:endParaRPr sz="2200">
              <a:latin typeface="Times New Roman"/>
              <a:ea typeface="Times New Roman"/>
              <a:cs typeface="Times New Roman"/>
              <a:sym typeface="Times New Roman"/>
            </a:endParaRPr>
          </a:p>
        </p:txBody>
      </p:sp>
      <p:sp>
        <p:nvSpPr>
          <p:cNvPr id="108" name="Google Shape;108;p5"/>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6"/>
          <p:cNvGraphicFramePr/>
          <p:nvPr/>
        </p:nvGraphicFramePr>
        <p:xfrm>
          <a:off x="152400" y="825500"/>
          <a:ext cx="3000000" cy="3000000"/>
        </p:xfrm>
        <a:graphic>
          <a:graphicData uri="http://schemas.openxmlformats.org/drawingml/2006/table">
            <a:tbl>
              <a:tblPr bandRow="1" firstRow="1">
                <a:noFill/>
                <a:tableStyleId>{FEEAAC54-D42F-4CCD-BD6A-48A650AE3078}</a:tableStyleId>
              </a:tblPr>
              <a:tblGrid>
                <a:gridCol w="2506975"/>
                <a:gridCol w="3623950"/>
                <a:gridCol w="2731125"/>
              </a:tblGrid>
              <a:tr h="414650">
                <a:tc>
                  <a:txBody>
                    <a:bodyPr/>
                    <a:lstStyle/>
                    <a:p>
                      <a:pPr indent="0" lvl="0" marL="0" marR="0" rtl="0" algn="ctr">
                        <a:spcBef>
                          <a:spcPts val="0"/>
                        </a:spcBef>
                        <a:spcAft>
                          <a:spcPts val="0"/>
                        </a:spcAft>
                        <a:buNone/>
                      </a:pPr>
                      <a:r>
                        <a:rPr lang="en-US" sz="1800" u="none" cap="none" strike="noStrike">
                          <a:latin typeface="Calibri"/>
                          <a:ea typeface="Calibri"/>
                          <a:cs typeface="Calibri"/>
                          <a:sym typeface="Calibri"/>
                        </a:rPr>
                        <a:t>Authors and Title</a:t>
                      </a:r>
                      <a:endParaRPr sz="1800" u="none" cap="none" strike="noStrike">
                        <a:solidFill>
                          <a:schemeClr val="dk1"/>
                        </a:solidFill>
                        <a:latin typeface="Calibri"/>
                        <a:ea typeface="Calibri"/>
                        <a:cs typeface="Calibri"/>
                        <a:sym typeface="Calibri"/>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Calibri"/>
                          <a:ea typeface="Calibri"/>
                          <a:cs typeface="Calibri"/>
                          <a:sym typeface="Calibri"/>
                        </a:rPr>
                        <a:t>Methodology</a:t>
                      </a:r>
                      <a:endParaRPr sz="1800" u="none" cap="none" strike="noStrike">
                        <a:solidFill>
                          <a:schemeClr val="dk1"/>
                        </a:solidFill>
                        <a:latin typeface="Calibri"/>
                        <a:ea typeface="Calibri"/>
                        <a:cs typeface="Calibri"/>
                        <a:sym typeface="Calibri"/>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Calibri"/>
                          <a:ea typeface="Calibri"/>
                          <a:cs typeface="Calibri"/>
                          <a:sym typeface="Calibri"/>
                        </a:rPr>
                        <a:t>Outcome</a:t>
                      </a:r>
                      <a:endParaRPr sz="1800" u="none" cap="none" strike="noStrike">
                        <a:solidFill>
                          <a:schemeClr val="dk1"/>
                        </a:solidFill>
                        <a:latin typeface="Calibri"/>
                        <a:ea typeface="Calibri"/>
                        <a:cs typeface="Calibri"/>
                        <a:sym typeface="Calibri"/>
                      </a:endParaRPr>
                    </a:p>
                  </a:txBody>
                  <a:tcPr marT="45725" marB="45725" marR="91450" marL="91450" anchor="ctr"/>
                </a:tc>
              </a:tr>
              <a:tr h="5227950">
                <a:tc>
                  <a:txBody>
                    <a:bodyPr/>
                    <a:lstStyle/>
                    <a:p>
                      <a:pPr indent="0" lvl="0" marL="0" marR="0" rtl="0" algn="l">
                        <a:lnSpc>
                          <a:spcPct val="100000"/>
                        </a:lnSpc>
                        <a:spcBef>
                          <a:spcPts val="0"/>
                        </a:spcBef>
                        <a:spcAft>
                          <a:spcPts val="0"/>
                        </a:spcAft>
                        <a:buClr>
                          <a:schemeClr val="dk1"/>
                        </a:buClr>
                        <a:buSzPts val="1800"/>
                        <a:buFont typeface="Arial"/>
                        <a:buNone/>
                      </a:pPr>
                      <a:r>
                        <a:t/>
                      </a:r>
                      <a:endParaRPr sz="1800" u="none" cap="none" strike="noStrike">
                        <a:latin typeface="Calibri"/>
                        <a:ea typeface="Calibri"/>
                        <a:cs typeface="Calibri"/>
                        <a:sym typeface="Calibri"/>
                      </a:endParaRPr>
                    </a:p>
                  </a:txBody>
                  <a:tcPr marT="45725" marB="45725" marR="91450" marL="91450" anchor="ctr"/>
                </a:tc>
                <a:tc>
                  <a:txBody>
                    <a:bodyPr/>
                    <a:lstStyle/>
                    <a:p>
                      <a:pPr indent="0" lvl="0" marL="0" marR="0" rtl="0" algn="just">
                        <a:spcBef>
                          <a:spcPts val="0"/>
                        </a:spcBef>
                        <a:spcAft>
                          <a:spcPts val="0"/>
                        </a:spcAft>
                        <a:buNone/>
                      </a:pPr>
                      <a:r>
                        <a:t/>
                      </a:r>
                      <a:endParaRPr sz="1800" u="none" cap="none" strike="noStrike">
                        <a:latin typeface="Calibri"/>
                        <a:ea typeface="Calibri"/>
                        <a:cs typeface="Calibri"/>
                        <a:sym typeface="Calibri"/>
                      </a:endParaRPr>
                    </a:p>
                  </a:txBody>
                  <a:tcPr marT="45725" marB="45725" marR="91450" marL="91450" anchor="ctr"/>
                </a:tc>
                <a:tc>
                  <a:txBody>
                    <a:bodyPr/>
                    <a:lstStyle/>
                    <a:p>
                      <a:pPr indent="0" lvl="0" marL="0" marR="0" rtl="0" algn="just">
                        <a:spcBef>
                          <a:spcPts val="0"/>
                        </a:spcBef>
                        <a:spcAft>
                          <a:spcPts val="0"/>
                        </a:spcAft>
                        <a:buNone/>
                      </a:pPr>
                      <a:r>
                        <a:t/>
                      </a:r>
                      <a:endParaRPr sz="1600" u="none" cap="none" strike="noStrike">
                        <a:solidFill>
                          <a:schemeClr val="dk1"/>
                        </a:solidFill>
                        <a:latin typeface="Calibri"/>
                        <a:ea typeface="Calibri"/>
                        <a:cs typeface="Calibri"/>
                        <a:sym typeface="Calibri"/>
                      </a:endParaRPr>
                    </a:p>
                  </a:txBody>
                  <a:tcPr marT="45725" marB="45725" marR="91450" marL="91450" anchor="ctr"/>
                </a:tc>
              </a:tr>
            </a:tbl>
          </a:graphicData>
        </a:graphic>
      </p:graphicFrame>
      <p:sp>
        <p:nvSpPr>
          <p:cNvPr id="115" name="Google Shape;115;p6"/>
          <p:cNvSpPr txBox="1"/>
          <p:nvPr>
            <p:ph idx="12" type="sldNum"/>
          </p:nvPr>
        </p:nvSpPr>
        <p:spPr>
          <a:xfrm>
            <a:off x="6982691"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6"/>
          <p:cNvSpPr txBox="1"/>
          <p:nvPr>
            <p:ph type="title"/>
          </p:nvPr>
        </p:nvSpPr>
        <p:spPr>
          <a:xfrm>
            <a:off x="457200" y="222738"/>
            <a:ext cx="8686800" cy="381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en-US" sz="2800">
                <a:solidFill>
                  <a:srgbClr val="CC6600"/>
                </a:solidFill>
                <a:latin typeface="Calibri"/>
                <a:ea typeface="Calibri"/>
                <a:cs typeface="Calibri"/>
                <a:sym typeface="Calibri"/>
              </a:rPr>
              <a:t>3. Literature Review</a:t>
            </a:r>
            <a:endParaRPr sz="4800">
              <a:latin typeface="Calibri"/>
              <a:ea typeface="Calibri"/>
              <a:cs typeface="Calibri"/>
              <a:sym typeface="Calibri"/>
            </a:endParaRPr>
          </a:p>
        </p:txBody>
      </p:sp>
      <p:cxnSp>
        <p:nvCxnSpPr>
          <p:cNvPr id="117" name="Google Shape;117;p6"/>
          <p:cNvCxnSpPr/>
          <p:nvPr/>
        </p:nvCxnSpPr>
        <p:spPr>
          <a:xfrm flipH="1" rot="10800000">
            <a:off x="154940" y="2895600"/>
            <a:ext cx="8843645" cy="16510"/>
          </a:xfrm>
          <a:prstGeom prst="straightConnector1">
            <a:avLst/>
          </a:prstGeom>
          <a:noFill/>
          <a:ln cap="flat" cmpd="sng" w="12700">
            <a:solidFill>
              <a:schemeClr val="dk1"/>
            </a:solidFill>
            <a:prstDash val="solid"/>
            <a:round/>
            <a:headEnd len="sm" w="sm" type="none"/>
            <a:tailEnd len="sm" w="sm" type="none"/>
          </a:ln>
        </p:spPr>
      </p:cxnSp>
      <p:cxnSp>
        <p:nvCxnSpPr>
          <p:cNvPr id="118" name="Google Shape;118;p6"/>
          <p:cNvCxnSpPr/>
          <p:nvPr/>
        </p:nvCxnSpPr>
        <p:spPr>
          <a:xfrm flipH="1" rot="10800000">
            <a:off x="154940" y="4763135"/>
            <a:ext cx="8843645" cy="16510"/>
          </a:xfrm>
          <a:prstGeom prst="straightConnector1">
            <a:avLst/>
          </a:prstGeom>
          <a:noFill/>
          <a:ln cap="flat" cmpd="sng" w="12700">
            <a:solidFill>
              <a:schemeClr val="dk1"/>
            </a:solidFill>
            <a:prstDash val="solid"/>
            <a:round/>
            <a:headEnd len="sm" w="sm" type="none"/>
            <a:tailEnd len="sm" w="sm" type="none"/>
          </a:ln>
        </p:spPr>
      </p:cxnSp>
      <p:sp>
        <p:nvSpPr>
          <p:cNvPr id="119" name="Google Shape;119;p6"/>
          <p:cNvSpPr txBox="1"/>
          <p:nvPr/>
        </p:nvSpPr>
        <p:spPr>
          <a:xfrm>
            <a:off x="179705" y="1324610"/>
            <a:ext cx="2487300" cy="1413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Fault Diagnosis of Batch Reactor Using Machine Learning Methods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13931" rtl="0" algn="l">
              <a:spcBef>
                <a:spcPts val="217"/>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Sujatha Subramanian,Fathima Ghouse,Pappa Natarajan</a:t>
            </a:r>
            <a:endParaRPr sz="1200">
              <a:solidFill>
                <a:schemeClr val="dk1"/>
              </a:solidFill>
              <a:latin typeface="Times New Roman"/>
              <a:ea typeface="Times New Roman"/>
              <a:cs typeface="Times New Roman"/>
              <a:sym typeface="Times New Roman"/>
            </a:endParaRPr>
          </a:p>
        </p:txBody>
      </p:sp>
      <p:sp>
        <p:nvSpPr>
          <p:cNvPr id="120" name="Google Shape;120;p6"/>
          <p:cNvSpPr txBox="1"/>
          <p:nvPr/>
        </p:nvSpPr>
        <p:spPr>
          <a:xfrm>
            <a:off x="2590800" y="1209050"/>
            <a:ext cx="3656400" cy="16701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Model based fault detection method is developed based on replica of the real plant dynamics. The different faults have been introduced in the reactor through simulation From the simulated input and output data, SVM estimator model is developed using LIBSVM toolbox.  </a:t>
            </a:r>
            <a:endParaRPr sz="1500">
              <a:solidFill>
                <a:schemeClr val="dk1"/>
              </a:solidFill>
              <a:latin typeface="Times New Roman"/>
              <a:ea typeface="Times New Roman"/>
              <a:cs typeface="Times New Roman"/>
              <a:sym typeface="Times New Roman"/>
            </a:endParaRPr>
          </a:p>
        </p:txBody>
      </p:sp>
      <p:sp>
        <p:nvSpPr>
          <p:cNvPr id="121" name="Google Shape;121;p6"/>
          <p:cNvSpPr txBox="1"/>
          <p:nvPr/>
        </p:nvSpPr>
        <p:spPr>
          <a:xfrm>
            <a:off x="6327455" y="1212850"/>
            <a:ext cx="2655000" cy="14847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In this paper, SVM model is used to generate the residual faults in noises present in image. Fault classification has been done from the  based labelling errors into different classes.</a:t>
            </a:r>
            <a:endParaRPr sz="1500">
              <a:solidFill>
                <a:schemeClr val="dk1"/>
              </a:solidFill>
              <a:latin typeface="Times New Roman"/>
              <a:ea typeface="Times New Roman"/>
              <a:cs typeface="Times New Roman"/>
              <a:sym typeface="Times New Roman"/>
            </a:endParaRPr>
          </a:p>
        </p:txBody>
      </p:sp>
      <p:sp>
        <p:nvSpPr>
          <p:cNvPr id="122" name="Google Shape;122;p6"/>
          <p:cNvSpPr txBox="1"/>
          <p:nvPr/>
        </p:nvSpPr>
        <p:spPr>
          <a:xfrm>
            <a:off x="157480" y="2928610"/>
            <a:ext cx="2379300" cy="18009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Multiple Fault Diagnosis in Distillation Column Using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Multikernel Support Vector Machine</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200">
                <a:solidFill>
                  <a:schemeClr val="dk1"/>
                </a:solidFill>
                <a:latin typeface="Times New Roman"/>
                <a:ea typeface="Times New Roman"/>
                <a:cs typeface="Times New Roman"/>
                <a:sym typeface="Times New Roman"/>
              </a:rPr>
              <a:t>Syed </a:t>
            </a:r>
            <a:r>
              <a:rPr lang="en-US" sz="1200">
                <a:solidFill>
                  <a:schemeClr val="dk1"/>
                </a:solidFill>
                <a:latin typeface="Times New Roman"/>
                <a:ea typeface="Times New Roman"/>
                <a:cs typeface="Times New Roman"/>
                <a:sym typeface="Times New Roman"/>
              </a:rPr>
              <a:t>A. Taqvi, Lemma Dendena, Haslinda Zabiri, Abdulhalim Shah Maulud </a:t>
            </a:r>
            <a:endParaRPr sz="1200">
              <a:solidFill>
                <a:schemeClr val="dk1"/>
              </a:solidFill>
              <a:latin typeface="Times New Roman"/>
              <a:ea typeface="Times New Roman"/>
              <a:cs typeface="Times New Roman"/>
              <a:sym typeface="Times New Roman"/>
            </a:endParaRPr>
          </a:p>
        </p:txBody>
      </p:sp>
      <p:sp>
        <p:nvSpPr>
          <p:cNvPr id="123" name="Google Shape;123;p6"/>
          <p:cNvSpPr txBox="1"/>
          <p:nvPr/>
        </p:nvSpPr>
        <p:spPr>
          <a:xfrm>
            <a:off x="6324600" y="3110230"/>
            <a:ext cx="2574925" cy="145478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In this work, the application of SVM is presented for fault diagnosis in the distillation column. For the specific type of faults SVM has better classification accuracy.</a:t>
            </a:r>
            <a:endParaRPr sz="1500">
              <a:solidFill>
                <a:schemeClr val="dk1"/>
              </a:solidFill>
              <a:latin typeface="Times New Roman"/>
              <a:ea typeface="Times New Roman"/>
              <a:cs typeface="Times New Roman"/>
              <a:sym typeface="Times New Roman"/>
            </a:endParaRPr>
          </a:p>
        </p:txBody>
      </p:sp>
      <p:sp>
        <p:nvSpPr>
          <p:cNvPr id="124" name="Google Shape;124;p6"/>
          <p:cNvSpPr txBox="1"/>
          <p:nvPr/>
        </p:nvSpPr>
        <p:spPr>
          <a:xfrm>
            <a:off x="2629535" y="2895600"/>
            <a:ext cx="3656400" cy="18453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The main contribution of this work is as follows: </a:t>
            </a:r>
            <a:endParaRPr sz="1500">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1.</a:t>
            </a:r>
            <a:r>
              <a:rPr lang="en-US" sz="1500">
                <a:solidFill>
                  <a:schemeClr val="dk1"/>
                </a:solidFill>
                <a:latin typeface="Times New Roman"/>
                <a:ea typeface="Times New Roman"/>
                <a:cs typeface="Times New Roman"/>
                <a:sym typeface="Times New Roman"/>
              </a:rPr>
              <a:t>A fault diagnosis method for the distillation column is proposed on the basis of machine learning techniques. </a:t>
            </a:r>
            <a:endParaRPr sz="1500">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None/>
            </a:pPr>
            <a:r>
              <a:rPr lang="en-US" sz="1500">
                <a:solidFill>
                  <a:schemeClr val="dk1"/>
                </a:solidFill>
                <a:latin typeface="Times New Roman"/>
                <a:ea typeface="Times New Roman"/>
                <a:cs typeface="Times New Roman"/>
                <a:sym typeface="Times New Roman"/>
              </a:rPr>
              <a:t>2. A multiple kernel support vector machine is constructed for the recognition of normal and fault classes to classify the novel faults in the distillation column.</a:t>
            </a:r>
            <a:endParaRPr sz="1500">
              <a:solidFill>
                <a:schemeClr val="dk1"/>
              </a:solidFill>
              <a:latin typeface="Times New Roman"/>
              <a:ea typeface="Times New Roman"/>
              <a:cs typeface="Times New Roman"/>
              <a:sym typeface="Times New Roman"/>
            </a:endParaRPr>
          </a:p>
        </p:txBody>
      </p:sp>
      <p:sp>
        <p:nvSpPr>
          <p:cNvPr id="125" name="Google Shape;125;p6"/>
          <p:cNvSpPr txBox="1"/>
          <p:nvPr/>
        </p:nvSpPr>
        <p:spPr>
          <a:xfrm>
            <a:off x="207000" y="4800600"/>
            <a:ext cx="2487300" cy="1662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Big data approach to batch process monitoring: Simultaneous fault detection and diagnosis using nonlinear support vector machine-based feature selection </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rPr lang="en-US" sz="1200">
                <a:solidFill>
                  <a:schemeClr val="dk1"/>
                </a:solidFill>
                <a:latin typeface="Times New Roman"/>
                <a:ea typeface="Times New Roman"/>
                <a:cs typeface="Times New Roman"/>
                <a:sym typeface="Times New Roman"/>
              </a:rPr>
              <a:t>Melis, Chris A, Yannis A</a:t>
            </a:r>
            <a:endParaRPr sz="1200">
              <a:solidFill>
                <a:schemeClr val="dk1"/>
              </a:solidFill>
              <a:latin typeface="Times New Roman"/>
              <a:ea typeface="Times New Roman"/>
              <a:cs typeface="Times New Roman"/>
              <a:sym typeface="Times New Roman"/>
            </a:endParaRPr>
          </a:p>
        </p:txBody>
      </p:sp>
      <p:sp>
        <p:nvSpPr>
          <p:cNvPr id="126" name="Google Shape;126;p6"/>
          <p:cNvSpPr txBox="1"/>
          <p:nvPr/>
        </p:nvSpPr>
        <p:spPr>
          <a:xfrm>
            <a:off x="2692400" y="4850765"/>
            <a:ext cx="3556000" cy="16637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lang="en-US" sz="1500">
                <a:solidFill>
                  <a:schemeClr val="dk1"/>
                </a:solidFill>
                <a:latin typeface="Times New Roman"/>
                <a:ea typeface="Times New Roman"/>
                <a:cs typeface="Times New Roman"/>
                <a:sym typeface="Times New Roman"/>
              </a:rPr>
              <a:t>The proposed method consists of two phases: (i) Offline phase includes the formulation of the fault and time-specific models for fault detection (ii) Online phase monitors ongoing batches in real-time by using the fault and time-specific models. </a:t>
            </a:r>
            <a:endParaRPr sz="1500">
              <a:solidFill>
                <a:schemeClr val="dk1"/>
              </a:solidFill>
              <a:latin typeface="Times New Roman"/>
              <a:ea typeface="Times New Roman"/>
              <a:cs typeface="Times New Roman"/>
              <a:sym typeface="Times New Roman"/>
            </a:endParaRPr>
          </a:p>
        </p:txBody>
      </p:sp>
      <p:sp>
        <p:nvSpPr>
          <p:cNvPr id="127" name="Google Shape;127;p6"/>
          <p:cNvSpPr txBox="1"/>
          <p:nvPr/>
        </p:nvSpPr>
        <p:spPr>
          <a:xfrm>
            <a:off x="6320790" y="4762500"/>
            <a:ext cx="2668270" cy="16249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500">
                <a:solidFill>
                  <a:schemeClr val="dk1"/>
                </a:solidFill>
                <a:latin typeface="Times New Roman"/>
                <a:ea typeface="Times New Roman"/>
                <a:cs typeface="Times New Roman"/>
                <a:sym typeface="Times New Roman"/>
              </a:rPr>
              <a:t>I</a:t>
            </a:r>
            <a:r>
              <a:rPr lang="en-US" sz="1500">
                <a:solidFill>
                  <a:schemeClr val="dk1"/>
                </a:solidFill>
                <a:latin typeface="Times New Roman"/>
                <a:ea typeface="Times New Roman"/>
                <a:cs typeface="Times New Roman"/>
                <a:sym typeface="Times New Roman"/>
              </a:rPr>
              <a:t>n this paper it enabled early intervention to the process to reverse the detected fault, reduce the number of sensor measurements to diagnose the detected fault, guide the optimal sensor placement.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7"/>
          <p:cNvSpPr txBox="1"/>
          <p:nvPr>
            <p:ph type="title"/>
          </p:nvPr>
        </p:nvSpPr>
        <p:spPr>
          <a:xfrm>
            <a:off x="457200" y="152083"/>
            <a:ext cx="8229600" cy="1143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en-US" sz="2800">
                <a:solidFill>
                  <a:srgbClr val="CC6600"/>
                </a:solidFill>
                <a:latin typeface="Calibri"/>
                <a:ea typeface="Calibri"/>
                <a:cs typeface="Calibri"/>
                <a:sym typeface="Calibri"/>
              </a:rPr>
              <a:t>4. Methodology </a:t>
            </a:r>
            <a:br>
              <a:rPr lang="en-US" sz="2800">
                <a:solidFill>
                  <a:srgbClr val="0C0C0C"/>
                </a:solidFill>
                <a:latin typeface="Calibri"/>
                <a:ea typeface="Calibri"/>
                <a:cs typeface="Calibri"/>
                <a:sym typeface="Calibri"/>
              </a:rPr>
            </a:br>
            <a:endParaRPr sz="4800">
              <a:latin typeface="Calibri"/>
              <a:ea typeface="Calibri"/>
              <a:cs typeface="Calibri"/>
              <a:sym typeface="Calibri"/>
            </a:endParaRPr>
          </a:p>
        </p:txBody>
      </p:sp>
      <p:pic>
        <p:nvPicPr>
          <p:cNvPr descr="Block Diagram - 1" id="135" name="Google Shape;135;p7"/>
          <p:cNvPicPr preferRelativeResize="0"/>
          <p:nvPr>
            <p:ph idx="1" type="body"/>
          </p:nvPr>
        </p:nvPicPr>
        <p:blipFill rotWithShape="1">
          <a:blip r:embed="rId3">
            <a:alphaModFix/>
          </a:blip>
          <a:srcRect b="16566" l="22057" r="15181" t="18471"/>
          <a:stretch/>
        </p:blipFill>
        <p:spPr>
          <a:xfrm>
            <a:off x="358775" y="984885"/>
            <a:ext cx="8553600" cy="5075700"/>
          </a:xfrm>
          <a:prstGeom prst="rect">
            <a:avLst/>
          </a:prstGeom>
          <a:noFill/>
          <a:ln>
            <a:noFill/>
          </a:ln>
        </p:spPr>
      </p:pic>
      <p:sp>
        <p:nvSpPr>
          <p:cNvPr id="136" name="Google Shape;136;p7"/>
          <p:cNvSpPr txBox="1"/>
          <p:nvPr/>
        </p:nvSpPr>
        <p:spPr>
          <a:xfrm>
            <a:off x="2349000" y="5988925"/>
            <a:ext cx="4280400" cy="1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500">
                <a:latin typeface="Times New Roman"/>
                <a:ea typeface="Times New Roman"/>
                <a:cs typeface="Times New Roman"/>
                <a:sym typeface="Times New Roman"/>
              </a:rPr>
              <a:t>Block Diagram of the System</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8"/>
          <p:cNvSpPr txBox="1"/>
          <p:nvPr>
            <p:ph type="title"/>
          </p:nvPr>
        </p:nvSpPr>
        <p:spPr>
          <a:xfrm>
            <a:off x="457200" y="152083"/>
            <a:ext cx="8229600" cy="1143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1" lang="en-US" sz="2800">
                <a:solidFill>
                  <a:srgbClr val="CC6600"/>
                </a:solidFill>
                <a:latin typeface="Calibri"/>
                <a:ea typeface="Calibri"/>
                <a:cs typeface="Calibri"/>
                <a:sym typeface="Calibri"/>
              </a:rPr>
              <a:t>4. Methodology </a:t>
            </a:r>
            <a:br>
              <a:rPr lang="en-US" sz="2800">
                <a:solidFill>
                  <a:srgbClr val="0C0C0C"/>
                </a:solidFill>
                <a:latin typeface="Calibri"/>
                <a:ea typeface="Calibri"/>
                <a:cs typeface="Calibri"/>
                <a:sym typeface="Calibri"/>
              </a:rPr>
            </a:br>
            <a:endParaRPr sz="4800">
              <a:latin typeface="Calibri"/>
              <a:ea typeface="Calibri"/>
              <a:cs typeface="Calibri"/>
              <a:sym typeface="Calibri"/>
            </a:endParaRPr>
          </a:p>
        </p:txBody>
      </p:sp>
      <p:sp>
        <p:nvSpPr>
          <p:cNvPr id="144" name="Google Shape;144;p8"/>
          <p:cNvSpPr txBox="1"/>
          <p:nvPr>
            <p:ph idx="1" type="body"/>
          </p:nvPr>
        </p:nvSpPr>
        <p:spPr>
          <a:xfrm>
            <a:off x="152400" y="972725"/>
            <a:ext cx="8672100" cy="5476500"/>
          </a:xfrm>
          <a:prstGeom prst="rect">
            <a:avLst/>
          </a:prstGeom>
          <a:noFill/>
          <a:ln>
            <a:noFill/>
          </a:ln>
        </p:spPr>
        <p:txBody>
          <a:bodyPr anchorCtr="0" anchor="t" bIns="45700" lIns="91425" spcFirstLastPara="1" rIns="120825" wrap="square" tIns="45700">
            <a:noAutofit/>
          </a:bodyPr>
          <a:lstStyle/>
          <a:p>
            <a:pPr indent="-342900" lvl="1" marL="342900" rtl="0" algn="just">
              <a:lnSpc>
                <a:spcPct val="90000"/>
              </a:lnSpc>
              <a:spcBef>
                <a:spcPts val="0"/>
              </a:spcBef>
              <a:spcAft>
                <a:spcPts val="0"/>
              </a:spcAft>
              <a:buClr>
                <a:schemeClr val="dk1"/>
              </a:buClr>
              <a:buSzPts val="2000"/>
              <a:buFont typeface="Times New Roman"/>
              <a:buNone/>
            </a:pPr>
            <a:r>
              <a:rPr b="1" lang="en-US" sz="2500">
                <a:latin typeface="Times New Roman"/>
                <a:ea typeface="Times New Roman"/>
                <a:cs typeface="Times New Roman"/>
                <a:sym typeface="Times New Roman"/>
              </a:rPr>
              <a:t>     </a:t>
            </a:r>
            <a:r>
              <a:rPr b="1" lang="en-US" sz="2500">
                <a:latin typeface="Times New Roman"/>
                <a:ea typeface="Times New Roman"/>
                <a:cs typeface="Times New Roman"/>
                <a:sym typeface="Times New Roman"/>
              </a:rPr>
              <a:t>Support Vector Machine</a:t>
            </a:r>
            <a:endParaRPr b="1" sz="2500">
              <a:latin typeface="Times New Roman"/>
              <a:ea typeface="Times New Roman"/>
              <a:cs typeface="Times New Roman"/>
              <a:sym typeface="Times New Roman"/>
            </a:endParaRPr>
          </a:p>
          <a:p>
            <a:pPr indent="-342900" lvl="1" marL="342900" rtl="0" algn="just">
              <a:lnSpc>
                <a:spcPct val="9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355600" lvl="0" marL="457200" rtl="0" algn="just">
              <a:lnSpc>
                <a:spcPct val="90000"/>
              </a:lnSpc>
              <a:spcBef>
                <a:spcPts val="400"/>
              </a:spcBef>
              <a:spcAft>
                <a:spcPts val="0"/>
              </a:spcAft>
              <a:buSzPts val="2000"/>
              <a:buFont typeface="Times New Roman"/>
              <a:buChar char="•"/>
            </a:pPr>
            <a:r>
              <a:rPr lang="en-US" sz="2000">
                <a:latin typeface="Times New Roman"/>
                <a:ea typeface="Times New Roman"/>
                <a:cs typeface="Times New Roman"/>
                <a:sym typeface="Times New Roman"/>
              </a:rPr>
              <a:t>A Support Vector Machine (SVM) is a powerful and versatile machine learning algorithm used for classification and regression tasks. </a:t>
            </a:r>
            <a:endParaRPr sz="2000">
              <a:latin typeface="Times New Roman"/>
              <a:ea typeface="Times New Roman"/>
              <a:cs typeface="Times New Roman"/>
              <a:sym typeface="Times New Roman"/>
            </a:endParaRPr>
          </a:p>
          <a:p>
            <a:pPr indent="-342900" lvl="1" marL="342900" rtl="0" algn="just">
              <a:lnSpc>
                <a:spcPct val="90000"/>
              </a:lnSpc>
              <a:spcBef>
                <a:spcPts val="40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a:p>
            <a:pPr indent="-355600" lvl="0" marL="457200" rtl="0" algn="just">
              <a:lnSpc>
                <a:spcPct val="90000"/>
              </a:lnSpc>
              <a:spcBef>
                <a:spcPts val="400"/>
              </a:spcBef>
              <a:spcAft>
                <a:spcPts val="0"/>
              </a:spcAft>
              <a:buSzPts val="2000"/>
              <a:buFont typeface="Times New Roman"/>
              <a:buChar char="•"/>
            </a:pPr>
            <a:r>
              <a:rPr lang="en-US" sz="2000">
                <a:latin typeface="Times New Roman"/>
                <a:ea typeface="Times New Roman"/>
                <a:cs typeface="Times New Roman"/>
                <a:sym typeface="Times New Roman"/>
              </a:rPr>
              <a:t>Binary Classification:</a:t>
            </a:r>
            <a:endParaRPr sz="2000">
              <a:latin typeface="Times New Roman"/>
              <a:ea typeface="Times New Roman"/>
              <a:cs typeface="Times New Roman"/>
              <a:sym typeface="Times New Roman"/>
            </a:endParaRPr>
          </a:p>
          <a:p>
            <a:pPr indent="0" lvl="0" marL="457200" rtl="0" algn="just">
              <a:lnSpc>
                <a:spcPct val="90000"/>
              </a:lnSpc>
              <a:spcBef>
                <a:spcPts val="400"/>
              </a:spcBef>
              <a:spcAft>
                <a:spcPts val="0"/>
              </a:spcAft>
              <a:buNone/>
            </a:pPr>
            <a:r>
              <a:rPr lang="en-US" sz="2000">
                <a:latin typeface="Times New Roman"/>
                <a:ea typeface="Times New Roman"/>
                <a:cs typeface="Times New Roman"/>
                <a:sym typeface="Times New Roman"/>
              </a:rPr>
              <a:t>SVM is primarily used for binary classification problems, where the goal is to     separate data points into one of two classes.</a:t>
            </a:r>
            <a:endParaRPr sz="2000">
              <a:latin typeface="Times New Roman"/>
              <a:ea typeface="Times New Roman"/>
              <a:cs typeface="Times New Roman"/>
              <a:sym typeface="Times New Roman"/>
            </a:endParaRPr>
          </a:p>
          <a:p>
            <a:pPr indent="0" lvl="0" marL="457200" rtl="0" algn="just">
              <a:lnSpc>
                <a:spcPct val="90000"/>
              </a:lnSpc>
              <a:spcBef>
                <a:spcPts val="400"/>
              </a:spcBef>
              <a:spcAft>
                <a:spcPts val="0"/>
              </a:spcAft>
              <a:buNone/>
            </a:pPr>
            <a:r>
              <a:t/>
            </a:r>
            <a:endParaRPr sz="2000">
              <a:latin typeface="Times New Roman"/>
              <a:ea typeface="Times New Roman"/>
              <a:cs typeface="Times New Roman"/>
              <a:sym typeface="Times New Roman"/>
            </a:endParaRPr>
          </a:p>
          <a:p>
            <a:pPr indent="-355600" lvl="0" marL="457200" rtl="0" algn="just">
              <a:lnSpc>
                <a:spcPct val="90000"/>
              </a:lnSpc>
              <a:spcBef>
                <a:spcPts val="400"/>
              </a:spcBef>
              <a:spcAft>
                <a:spcPts val="0"/>
              </a:spcAft>
              <a:buSzPts val="2000"/>
              <a:buFont typeface="Times New Roman"/>
              <a:buChar char="•"/>
            </a:pPr>
            <a:r>
              <a:rPr lang="en-US" sz="2000">
                <a:latin typeface="Times New Roman"/>
                <a:ea typeface="Times New Roman"/>
                <a:cs typeface="Times New Roman"/>
                <a:sym typeface="Times New Roman"/>
              </a:rPr>
              <a:t>Hyperplane:</a:t>
            </a:r>
            <a:endParaRPr sz="2000">
              <a:latin typeface="Times New Roman"/>
              <a:ea typeface="Times New Roman"/>
              <a:cs typeface="Times New Roman"/>
              <a:sym typeface="Times New Roman"/>
            </a:endParaRPr>
          </a:p>
          <a:p>
            <a:pPr indent="0" lvl="0" marL="457200" rtl="0" algn="just">
              <a:lnSpc>
                <a:spcPct val="90000"/>
              </a:lnSpc>
              <a:spcBef>
                <a:spcPts val="400"/>
              </a:spcBef>
              <a:spcAft>
                <a:spcPts val="0"/>
              </a:spcAft>
              <a:buNone/>
            </a:pPr>
            <a:r>
              <a:rPr lang="en-US" sz="2000">
                <a:latin typeface="Times New Roman"/>
                <a:ea typeface="Times New Roman"/>
                <a:cs typeface="Times New Roman"/>
                <a:sym typeface="Times New Roman"/>
              </a:rPr>
              <a:t>At the core of SVM is the concept of a hyperplane, which is a multidimensional surface that separates data points from different classes. </a:t>
            </a:r>
            <a:endParaRPr sz="2000">
              <a:latin typeface="Times New Roman"/>
              <a:ea typeface="Times New Roman"/>
              <a:cs typeface="Times New Roman"/>
              <a:sym typeface="Times New Roman"/>
            </a:endParaRPr>
          </a:p>
          <a:p>
            <a:pPr indent="0" lvl="0" marL="457200" rtl="0" algn="just">
              <a:lnSpc>
                <a:spcPct val="90000"/>
              </a:lnSpc>
              <a:spcBef>
                <a:spcPts val="400"/>
              </a:spcBef>
              <a:spcAft>
                <a:spcPts val="0"/>
              </a:spcAft>
              <a:buNone/>
            </a:pPr>
            <a:r>
              <a:t/>
            </a:r>
            <a:endParaRPr sz="2000">
              <a:latin typeface="Times New Roman"/>
              <a:ea typeface="Times New Roman"/>
              <a:cs typeface="Times New Roman"/>
              <a:sym typeface="Times New Roman"/>
            </a:endParaRPr>
          </a:p>
          <a:p>
            <a:pPr indent="-355600" lvl="0" marL="4572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Margin: </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SVM aims to find the hyperplane that maximizes the margin, which is the </a:t>
            </a:r>
            <a:endParaRPr sz="2000">
              <a:latin typeface="Times New Roman"/>
              <a:ea typeface="Times New Roman"/>
              <a:cs typeface="Times New Roman"/>
              <a:sym typeface="Times New Roman"/>
            </a:endParaRPr>
          </a:p>
          <a:p>
            <a:pPr indent="0" lvl="0" marL="0" rtl="0" algn="just">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       distance between the hyperplane and the nearest data points from each class. </a:t>
            </a:r>
            <a:endParaRPr sz="2000">
              <a:latin typeface="Times New Roman"/>
              <a:ea typeface="Times New Roman"/>
              <a:cs typeface="Times New Roman"/>
              <a:sym typeface="Times New Roman"/>
            </a:endParaRPr>
          </a:p>
          <a:p>
            <a:pPr indent="-342900" lvl="1" marL="800100" rtl="0" algn="just">
              <a:lnSpc>
                <a:spcPct val="90000"/>
              </a:lnSpc>
              <a:spcBef>
                <a:spcPts val="40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a:p>
            <a:pPr indent="-342900" lvl="1" marL="342900" rtl="0" algn="just">
              <a:lnSpc>
                <a:spcPct val="90000"/>
              </a:lnSpc>
              <a:spcBef>
                <a:spcPts val="40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a:p>
            <a:pPr indent="-342900" lvl="1" marL="342900" rtl="0" algn="just">
              <a:lnSpc>
                <a:spcPct val="90000"/>
              </a:lnSpc>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idx="1" type="body"/>
          </p:nvPr>
        </p:nvSpPr>
        <p:spPr>
          <a:xfrm>
            <a:off x="152400" y="1077600"/>
            <a:ext cx="4343400" cy="5049000"/>
          </a:xfrm>
          <a:prstGeom prst="rect">
            <a:avLst/>
          </a:prstGeom>
          <a:noFill/>
          <a:ln>
            <a:noFill/>
          </a:ln>
        </p:spPr>
        <p:txBody>
          <a:bodyPr anchorCtr="0" anchor="t" bIns="45700" lIns="91425" spcFirstLastPara="1" rIns="91425" wrap="square" tIns="45700">
            <a:noAutofit/>
          </a:bodyPr>
          <a:lstStyle/>
          <a:p>
            <a:pPr indent="-355600" lvl="0" marL="457200" rtl="0" algn="just">
              <a:spcBef>
                <a:spcPts val="400"/>
              </a:spcBef>
              <a:spcAft>
                <a:spcPts val="0"/>
              </a:spcAft>
              <a:buSzPts val="2000"/>
              <a:buFont typeface="Times New Roman"/>
              <a:buChar char="•"/>
            </a:pPr>
            <a:r>
              <a:rPr lang="en-US" sz="2000">
                <a:latin typeface="Times New Roman"/>
                <a:ea typeface="Times New Roman"/>
                <a:cs typeface="Times New Roman"/>
                <a:sym typeface="Times New Roman"/>
              </a:rPr>
              <a:t>C Parameter: </a:t>
            </a:r>
            <a:endParaRPr sz="2000">
              <a:latin typeface="Times New Roman"/>
              <a:ea typeface="Times New Roman"/>
              <a:cs typeface="Times New Roman"/>
              <a:sym typeface="Times New Roman"/>
            </a:endParaRPr>
          </a:p>
          <a:p>
            <a:pPr indent="0" lvl="0" marL="0" rtl="0" algn="just">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SVM has a regularization parameter known as "C." It controls the trade-off between the maximizing the margin and minimizing the classification error.</a:t>
            </a:r>
            <a:endParaRPr sz="2000">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2000"/>
              <a:buFont typeface="Times New Roman"/>
              <a:buNone/>
            </a:pPr>
            <a:r>
              <a:t/>
            </a:r>
            <a:endParaRPr sz="2000">
              <a:latin typeface="Times New Roman"/>
              <a:ea typeface="Times New Roman"/>
              <a:cs typeface="Times New Roman"/>
              <a:sym typeface="Times New Roman"/>
            </a:endParaRPr>
          </a:p>
          <a:p>
            <a:pPr indent="-355600" lvl="0" marL="457200" rtl="0" algn="just">
              <a:lnSpc>
                <a:spcPct val="100000"/>
              </a:lnSpc>
              <a:spcBef>
                <a:spcPts val="400"/>
              </a:spcBef>
              <a:spcAft>
                <a:spcPts val="0"/>
              </a:spcAft>
              <a:buSzPts val="2000"/>
              <a:buFont typeface="Times New Roman"/>
              <a:buChar char="•"/>
            </a:pPr>
            <a:r>
              <a:rPr lang="en-US" sz="2000">
                <a:latin typeface="Times New Roman"/>
                <a:ea typeface="Times New Roman"/>
                <a:cs typeface="Times New Roman"/>
                <a:sym typeface="Times New Roman"/>
              </a:rPr>
              <a:t>Support Vectors: </a:t>
            </a:r>
            <a:endParaRPr sz="20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Support vectors are the data points closest to the hyperplane and are the ones that have the most influence on the placement of the hyperplane. </a:t>
            </a:r>
            <a:endParaRPr sz="2000">
              <a:latin typeface="Times New Roman"/>
              <a:ea typeface="Times New Roman"/>
              <a:cs typeface="Times New Roman"/>
              <a:sym typeface="Times New Roman"/>
            </a:endParaRPr>
          </a:p>
          <a:p>
            <a:pPr indent="0" lvl="0" marL="0" rtl="0" algn="just">
              <a:lnSpc>
                <a:spcPct val="100000"/>
              </a:lnSpc>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p:txBody>
      </p:sp>
      <p:sp>
        <p:nvSpPr>
          <p:cNvPr id="150" name="Google Shape;150;p9"/>
          <p:cNvSpPr txBox="1"/>
          <p:nvPr>
            <p:ph idx="12" type="sldNum"/>
          </p:nvPr>
        </p:nvSpPr>
        <p:spPr>
          <a:xfrm>
            <a:off x="6629400" y="655320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1" name="Google Shape;151;p9"/>
          <p:cNvSpPr txBox="1"/>
          <p:nvPr/>
        </p:nvSpPr>
        <p:spPr>
          <a:xfrm>
            <a:off x="6253700" y="137050"/>
            <a:ext cx="25707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CC6600"/>
                </a:solidFill>
                <a:latin typeface="Calibri"/>
                <a:ea typeface="Calibri"/>
                <a:cs typeface="Calibri"/>
                <a:sym typeface="Calibri"/>
              </a:rPr>
              <a:t>4. Methodology </a:t>
            </a:r>
            <a:endParaRPr b="1" sz="2800">
              <a:solidFill>
                <a:srgbClr val="CC6600"/>
              </a:solidFill>
              <a:latin typeface="Calibri"/>
              <a:ea typeface="Calibri"/>
              <a:cs typeface="Calibri"/>
              <a:sym typeface="Calibri"/>
            </a:endParaRPr>
          </a:p>
        </p:txBody>
      </p:sp>
      <p:sp>
        <p:nvSpPr>
          <p:cNvPr id="152" name="Google Shape;152;p9"/>
          <p:cNvSpPr txBox="1"/>
          <p:nvPr/>
        </p:nvSpPr>
        <p:spPr>
          <a:xfrm>
            <a:off x="4682000" y="5225200"/>
            <a:ext cx="4142400" cy="41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 A support vector machine classifier fit to the data, with margins (dashed lines) and support vectors (circles) shown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153" name="Google Shape;153;p9"/>
          <p:cNvPicPr preferRelativeResize="0"/>
          <p:nvPr/>
        </p:nvPicPr>
        <p:blipFill>
          <a:blip r:embed="rId3">
            <a:alphaModFix/>
          </a:blip>
          <a:stretch>
            <a:fillRect/>
          </a:stretch>
        </p:blipFill>
        <p:spPr>
          <a:xfrm>
            <a:off x="4581500" y="1560074"/>
            <a:ext cx="4343400" cy="3665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vishnu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14B38B20180D4874B27DC4F8C7441D3D</vt:lpwstr>
  </property>
  <property fmtid="{D5CDD505-2E9C-101B-9397-08002B2CF9AE}" pid="3" name="KSOProductBuildVer">
    <vt:lpwstr>1033-12.2.0.13215</vt:lpwstr>
  </property>
</Properties>
</file>