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471" r:id="rId5"/>
    <p:sldId id="470" r:id="rId6"/>
    <p:sldId id="296" r:id="rId7"/>
    <p:sldId id="402" r:id="rId8"/>
    <p:sldId id="414" r:id="rId9"/>
    <p:sldId id="367" r:id="rId10"/>
    <p:sldId id="462" r:id="rId11"/>
    <p:sldId id="463" r:id="rId12"/>
    <p:sldId id="461" r:id="rId13"/>
    <p:sldId id="447" r:id="rId14"/>
    <p:sldId id="465" r:id="rId15"/>
    <p:sldId id="464" r:id="rId16"/>
    <p:sldId id="466" r:id="rId17"/>
    <p:sldId id="467" r:id="rId18"/>
    <p:sldId id="468" r:id="rId19"/>
    <p:sldId id="440" r:id="rId20"/>
    <p:sldId id="469" r:id="rId21"/>
    <p:sldId id="433" r:id="rId22"/>
    <p:sldId id="449" r:id="rId23"/>
    <p:sldId id="392" r:id="rId24"/>
    <p:sldId id="315" r:id="rId25"/>
    <p:sldId id="31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29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3">
          <p15:clr>
            <a:srgbClr val="A4A3A4"/>
          </p15:clr>
        </p15:guide>
        <p15:guide id="2" pos="219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UDATHESH GP" initials="RG" lastIdx="1" clrIdx="0"/>
  <p:cmAuthor id="2" name="Raghudathesh G P [MAHE-MSOIS]" initials="RGP[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73C5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259" autoAdjust="0"/>
  </p:normalViewPr>
  <p:slideViewPr>
    <p:cSldViewPr showGuides="1">
      <p:cViewPr varScale="1">
        <p:scale>
          <a:sx n="107" d="100"/>
          <a:sy n="107" d="100"/>
        </p:scale>
        <p:origin x="2256" y="78"/>
      </p:cViewPr>
      <p:guideLst>
        <p:guide orient="horz" pos="2162"/>
        <p:guide pos="29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3"/>
        <p:guide pos="21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05AF6-C55D-4B29-88D9-0C48D54F3BE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79E24-26C9-4028-974C-D1109146F4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23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5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just"/>
            <a:endParaRPr lang="en-US" sz="12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79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79E24-26C9-4028-974C-D1109146F4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2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Line 8"/>
          <p:cNvSpPr>
            <a:spLocks noChangeShapeType="1"/>
          </p:cNvSpPr>
          <p:nvPr/>
        </p:nvSpPr>
        <p:spPr bwMode="auto">
          <a:xfrm>
            <a:off x="0" y="723900"/>
            <a:ext cx="9169400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28" name="Text Box 10"/>
          <p:cNvSpPr txBox="1">
            <a:spLocks noChangeArrowheads="1"/>
          </p:cNvSpPr>
          <p:nvPr/>
        </p:nvSpPr>
        <p:spPr bwMode="auto">
          <a:xfrm>
            <a:off x="0" y="6583363"/>
            <a:ext cx="9144000" cy="274637"/>
          </a:xfrm>
          <a:prstGeom prst="rect">
            <a:avLst/>
          </a:prstGeom>
          <a:solidFill>
            <a:srgbClr val="CC6600">
              <a:alpha val="85097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029" name="Text Box 11"/>
          <p:cNvSpPr txBox="1">
            <a:spLocks noChangeArrowheads="1"/>
          </p:cNvSpPr>
          <p:nvPr/>
        </p:nvSpPr>
        <p:spPr bwMode="auto">
          <a:xfrm>
            <a:off x="0" y="6572250"/>
            <a:ext cx="914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200" dirty="0"/>
              <a:t>Manipal School</a:t>
            </a:r>
            <a:r>
              <a:rPr lang="en-US" sz="1200" baseline="0" dirty="0"/>
              <a:t> of</a:t>
            </a:r>
            <a:r>
              <a:rPr lang="en-US" sz="1200" dirty="0"/>
              <a:t> Information Sciences, MAHE, Manipal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29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drawing, food, table&#10;&#10;Description automatically generated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" y="15789"/>
            <a:ext cx="595661" cy="6619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" y="1285764"/>
            <a:ext cx="8915400" cy="1066800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Image Segmentation using U-Net</a:t>
            </a:r>
            <a:br>
              <a:rPr lang="en-US" sz="2800" dirty="0"/>
            </a:b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1905001"/>
            <a:ext cx="8534400" cy="4296696"/>
          </a:xfrm>
        </p:spPr>
        <p:txBody>
          <a:bodyPr/>
          <a:lstStyle/>
          <a:p>
            <a:pPr>
              <a:spcBef>
                <a:spcPct val="50000"/>
              </a:spcBef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endParaRPr lang="en-US" sz="1400" i="1" dirty="0"/>
          </a:p>
          <a:p>
            <a:r>
              <a:rPr lang="en-US" sz="1800" b="1" dirty="0">
                <a:solidFill>
                  <a:srgbClr val="993300"/>
                </a:solidFill>
              </a:rPr>
              <a:t>Nikhil S G </a:t>
            </a:r>
          </a:p>
          <a:p>
            <a:r>
              <a:rPr lang="en-US" sz="18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241058024</a:t>
            </a:r>
          </a:p>
          <a:p>
            <a:r>
              <a:rPr lang="en-US" sz="18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Big Data Analytics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281807" y="224135"/>
            <a:ext cx="28621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 Seminar</a:t>
            </a:r>
          </a:p>
        </p:txBody>
      </p:sp>
      <p:sp>
        <p:nvSpPr>
          <p:cNvPr id="6" name="Rectangle 5"/>
          <p:cNvSpPr/>
          <p:nvPr/>
        </p:nvSpPr>
        <p:spPr>
          <a:xfrm>
            <a:off x="3124200" y="3866926"/>
            <a:ext cx="289560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i="1" dirty="0">
                <a:latin typeface="Calibri" panose="020F0502020204030204" pitchFamily="34" charset="0"/>
                <a:cs typeface="Calibri" panose="020F0502020204030204" pitchFamily="34" charset="0"/>
              </a:rPr>
              <a:t>Under the guidance of</a:t>
            </a:r>
          </a:p>
          <a:p>
            <a:pPr>
              <a:spcBef>
                <a:spcPct val="50000"/>
              </a:spcBef>
            </a:pPr>
            <a:endParaRPr lang="en-US" sz="1400" i="1" dirty="0"/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44358"/>
              </p:ext>
            </p:extLst>
          </p:nvPr>
        </p:nvGraphicFramePr>
        <p:xfrm>
          <a:off x="304800" y="4328652"/>
          <a:ext cx="8534400" cy="212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2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Panel Member 1: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rtl="0" eaLnBrk="1" fontAlgn="base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Panel Member 2</a:t>
                      </a:r>
                      <a:r>
                        <a:rPr lang="en-IN" sz="2000" b="1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dirty="0" err="1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Raghudathesh</a:t>
                      </a:r>
                      <a:r>
                        <a:rPr lang="en-IN" sz="2000" b="1" kern="1200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G P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b="1" kern="1200" dirty="0">
                          <a:solidFill>
                            <a:srgbClr val="9933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Prathviraj 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Assistant Professor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000" kern="12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Associate Professor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87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Manipal School of Information Sciences</a:t>
                      </a:r>
                      <a:endParaRPr lang="en-IN" sz="2000" dirty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Manipal School of Information Sciences</a:t>
                      </a:r>
                      <a:endParaRPr lang="en-IN" sz="2000" dirty="0">
                        <a:solidFill>
                          <a:schemeClr val="accent4">
                            <a:lumMod val="95000"/>
                            <a:lumOff val="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870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IN" sz="2000" kern="12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MAHE, Manipal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000" dirty="0">
                          <a:solidFill>
                            <a:schemeClr val="accent4">
                              <a:lumMod val="95000"/>
                              <a:lumOff val="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MAHE, Manipal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083"/>
            <a:ext cx="8229600" cy="1143000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8305800" cy="5333999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Contracting Path (Encoder)</a:t>
            </a:r>
          </a:p>
          <a:p>
            <a:pPr marL="0" indent="0" algn="ctr">
              <a:buNone/>
            </a:pPr>
            <a:endParaRPr 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0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Downsampling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Process: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contracting path progressively reduces the spatial dimensions of the input image while capturing contextual information.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Convolutional Layers: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Consists of repeated application of 3x3 convolutional layers, each followed by a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ReLU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activation function.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Max Pooling: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Each block of convolutional layers is followed by a 2x2 max-pooling operation, which reduces the spatial dimensions by half.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Extraction: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As the image moves down the contracting path, more complex features and patterns are extracted, starting from low-level features (e.g., edges) to high-level features (e.g., shapes).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1774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083"/>
            <a:ext cx="8229600" cy="1143000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838200"/>
            <a:ext cx="83058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Expanding Path (Decoder)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0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Upsampling</a:t>
            </a: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Process: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expanding path restores the image to its original resolution through a series of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upsampling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steps.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Transposed Convolution: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Each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upsampling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step is achieved using transposed convolution (also known as deconvolution), which increases the spatial dimensions.</a:t>
            </a:r>
          </a:p>
          <a:p>
            <a:pPr marL="0" indent="0" algn="just">
              <a:buNone/>
            </a:pPr>
            <a:endParaRPr 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Feature Maps Fusion: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features from the contracting path are concatenated with the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upsampled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features from the expanding path to combine both localization and contextual information.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Final Convolution: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output layer typically uses a 1x1 convolution to map the multi-channel feature map to the desired number of output classes for segmentation.</a:t>
            </a: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97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/>
          </p:nvPr>
        </p:nvPicPr>
        <p:blipFill>
          <a:blip r:embed="rId2"/>
          <a:srcRect l="13889" t="54036" r="31481" b="9850"/>
          <a:stretch>
            <a:fillRect/>
          </a:stretch>
        </p:blipFill>
        <p:spPr>
          <a:xfrm>
            <a:off x="1356995" y="1524000"/>
            <a:ext cx="6552565" cy="27527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19400" y="4572000"/>
            <a:ext cx="380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Image Segmentation using U-Net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05510"/>
            <a:ext cx="8229600" cy="5494020"/>
          </a:xfrm>
        </p:spPr>
        <p:txBody>
          <a:bodyPr/>
          <a:lstStyle/>
          <a:p>
            <a:pPr marL="0" indent="0" algn="ctr"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Variant of U-Net</a:t>
            </a:r>
          </a:p>
          <a:p>
            <a:r>
              <a:rPr lang="en-US" sz="2000" b="1" dirty="0"/>
              <a:t>3D U-Net</a:t>
            </a:r>
            <a:r>
              <a:rPr lang="en-US" sz="2000" dirty="0"/>
              <a:t>: Extends U-Net to 3D volumetric data, utilizing 3D convolutions for improved segmentation of volumetric images such as MRI scans.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29400" y="152400"/>
            <a:ext cx="2387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Description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DDB246-3ACB-484C-88C2-E3BC85CF72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3400" y="2723183"/>
            <a:ext cx="4457700" cy="26108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ACD529-F482-4AE0-BBD8-48AA3E45E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00" y="2863053"/>
            <a:ext cx="4143953" cy="23815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A798DBC-FE31-4BF0-A9DF-7B7DE7725459}"/>
              </a:ext>
            </a:extLst>
          </p:cNvPr>
          <p:cNvSpPr/>
          <p:nvPr/>
        </p:nvSpPr>
        <p:spPr>
          <a:xfrm>
            <a:off x="507626" y="5334000"/>
            <a:ext cx="850937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U-Net is widely used for volumetric segmentation tasks, such as brain tumor segmentation, organ segmentation in CT and MRI scans, and more.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05510"/>
            <a:ext cx="8229600" cy="5494020"/>
          </a:xfrm>
        </p:spPr>
        <p:txBody>
          <a:bodyPr/>
          <a:lstStyle/>
          <a:p>
            <a:r>
              <a:rPr lang="en-US" sz="2000" b="1" dirty="0" err="1"/>
              <a:t>ResUNet</a:t>
            </a:r>
            <a:r>
              <a:rPr lang="en-US" sz="2000" dirty="0"/>
              <a:t>: Combines U-Net with residual learning, facilitating the training of deeper networks and enhancing feature extraction and segmentation capabilities.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29400" y="152400"/>
            <a:ext cx="2387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Description </a:t>
            </a:r>
          </a:p>
        </p:txBody>
      </p:sp>
      <p:pic>
        <p:nvPicPr>
          <p:cNvPr id="7" name="Picture 6" descr="The architecture of the ResUNet.">
            <a:extLst>
              <a:ext uri="{FF2B5EF4-FFF2-40B4-BE49-F238E27FC236}">
                <a16:creationId xmlns:a16="http://schemas.microsoft.com/office/drawing/2014/main" id="{650BCBAF-7DE3-4BAF-BC1A-4159BBDA38E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38020"/>
            <a:ext cx="77724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57601A6-95D5-4FBE-88A6-8A2C1F03E273}"/>
              </a:ext>
            </a:extLst>
          </p:cNvPr>
          <p:cNvSpPr/>
          <p:nvPr/>
        </p:nvSpPr>
        <p:spPr>
          <a:xfrm>
            <a:off x="609600" y="5510156"/>
            <a:ext cx="8407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Ultrasound Imaging: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medical applications to enhance the segmentation quality of ultrasound images, providing more accurate diagnostics in fields like cardiology and radiology.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49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05510"/>
            <a:ext cx="8229600" cy="5494020"/>
          </a:xfrm>
        </p:spPr>
        <p:txBody>
          <a:bodyPr/>
          <a:lstStyle/>
          <a:p>
            <a:r>
              <a:rPr lang="en-US" sz="2000" b="1" dirty="0"/>
              <a:t>R2U-Net</a:t>
            </a:r>
            <a:r>
              <a:rPr lang="en-US" sz="2000" dirty="0"/>
              <a:t>: Integrates </a:t>
            </a:r>
            <a:r>
              <a:rPr lang="en-IN" sz="2000" dirty="0"/>
              <a:t>Recurrent</a:t>
            </a:r>
            <a:r>
              <a:rPr lang="en-US" sz="2000" dirty="0"/>
              <a:t> connections into U-Net, allowing for deeper network architectures and better performance on complex segmentation tasks.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29400" y="152400"/>
            <a:ext cx="2387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Description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3F9A1B-2D01-4882-AD46-643F4D5641E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9200" y="2189321"/>
            <a:ext cx="6934199" cy="2926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45ACAE-D725-4CDC-9A75-0912B5E48D96}"/>
              </a:ext>
            </a:extLst>
          </p:cNvPr>
          <p:cNvSpPr/>
          <p:nvPr/>
        </p:nvSpPr>
        <p:spPr>
          <a:xfrm>
            <a:off x="685800" y="5269389"/>
            <a:ext cx="74675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Image Segmentation: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Especially useful in scenarios with repetitive patterns and the need for capturing context, such as organ segmentation in noisy images.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4767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199" y="815220"/>
            <a:ext cx="8229600" cy="5494020"/>
          </a:xfrm>
        </p:spPr>
        <p:txBody>
          <a:bodyPr/>
          <a:lstStyle/>
          <a:p>
            <a:r>
              <a:rPr lang="en-US" sz="2000" b="1" dirty="0"/>
              <a:t>Attention U-Net</a:t>
            </a:r>
            <a:r>
              <a:rPr lang="en-US" sz="2000" dirty="0"/>
              <a:t>: Incorporates attention mechanisms to selectively focus on relevant features and suppress irrelevant ones, enhancing segmentation accuracy.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29400" y="152400"/>
            <a:ext cx="2387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Description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14DB20-C97E-45DF-BF18-21B25460DEC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16002" y="1773954"/>
            <a:ext cx="4877435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766F36-3CCA-47D6-8BE7-E0340F17C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588" y="4047448"/>
            <a:ext cx="5010849" cy="142894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400E6A9-92B9-440C-B0CD-9D5E3C920E8B}"/>
              </a:ext>
            </a:extLst>
          </p:cNvPr>
          <p:cNvSpPr/>
          <p:nvPr/>
        </p:nvSpPr>
        <p:spPr>
          <a:xfrm>
            <a:off x="824752" y="5476397"/>
            <a:ext cx="786204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Medicine: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scenarios requiring enhanced focus on important regions in medical images, such as pancreas segmentation, where precise identification of the organ is critical.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88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05510"/>
            <a:ext cx="8229600" cy="5494020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MIA-U-Net (Multi-scale Iterative Aggregation U-Net):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multi-scale and iterative aggregation strategies to improve feature representation and segmentation performance across various scales.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29400" y="152400"/>
            <a:ext cx="2387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Description </a:t>
            </a:r>
          </a:p>
        </p:txBody>
      </p:sp>
      <p:pic>
        <p:nvPicPr>
          <p:cNvPr id="10" name="Picture 9" descr="Brief Review — MDU-Net: Multi-scale Densely Connected U-Net for ...">
            <a:extLst>
              <a:ext uri="{FF2B5EF4-FFF2-40B4-BE49-F238E27FC236}">
                <a16:creationId xmlns:a16="http://schemas.microsoft.com/office/drawing/2014/main" id="{250DB0DF-D0D6-4D53-BF2B-D7F2ECA09C8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92985"/>
            <a:ext cx="5277485" cy="264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641F5AC-611F-463B-850B-A94430363886}"/>
              </a:ext>
            </a:extLst>
          </p:cNvPr>
          <p:cNvSpPr/>
          <p:nvPr/>
        </p:nvSpPr>
        <p:spPr>
          <a:xfrm>
            <a:off x="809942" y="5159226"/>
            <a:ext cx="8077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Multi-scale Analysis: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Effective for segmenting images where objects of interest vary significantly in size, such as different stages of disease or lesion growth.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51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905510"/>
            <a:ext cx="8229600" cy="5494020"/>
          </a:xfrm>
        </p:spPr>
        <p:txBody>
          <a:bodyPr/>
          <a:lstStyle/>
          <a:p>
            <a:r>
              <a:rPr lang="en-US" sz="2000" b="1" dirty="0"/>
              <a:t>U-Net++</a:t>
            </a:r>
            <a:r>
              <a:rPr lang="en-US" sz="2000" dirty="0"/>
              <a:t>: Introduces nested skip pathways and deep supervision, aiming to refine segmentation boundaries and improve overall accuracy.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629400" y="152400"/>
            <a:ext cx="2387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Description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39363-B196-4B45-AA8A-1F40BFF845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1676400"/>
            <a:ext cx="5029200" cy="3276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DFA472-F4D7-48FA-85EC-6A167C3E0D58}"/>
              </a:ext>
            </a:extLst>
          </p:cNvPr>
          <p:cNvSpPr/>
          <p:nvPr/>
        </p:nvSpPr>
        <p:spPr>
          <a:xfrm>
            <a:off x="914400" y="5071618"/>
            <a:ext cx="769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Imaging: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Suitable for complex segmentation tasks that require finer and more precise boundaries, such as detecting various stages of tumor growth.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05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109585" cy="5060315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part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Society for Biomedical Imaging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EM segmentation challenge aimed at advancing segmentation algorithms for electron microscopy images.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Details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Images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30 images.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Dimensions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Each image has a resolution of 512x512 pixels.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Imaging Modality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images are obtained using serial section transmission electron microscopy (TEM). TEM is a technique that provides high-resolution images by transmitting electrons through a thin sample.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05600" y="152400"/>
            <a:ext cx="2446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5.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</a:t>
            </a:r>
            <a:r>
              <a:rPr lang="en-US" alt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ataset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721208-A355-4492-8F90-9DA0B5A03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4495801"/>
            <a:ext cx="59436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6172200" cy="5334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  <a:r>
              <a:rPr lang="en-US" sz="3600" b="1" dirty="0">
                <a:solidFill>
                  <a:srgbClr val="CC66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Presentation Outline</a:t>
            </a:r>
            <a:br>
              <a:rPr lang="en-US" sz="2800" b="1" i="1" dirty="0">
                <a:solidFill>
                  <a:srgbClr val="CC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2756"/>
            <a:ext cx="8534400" cy="5715000"/>
          </a:xfrm>
        </p:spPr>
        <p:txBody>
          <a:bodyPr/>
          <a:lstStyle/>
          <a:p>
            <a:pPr>
              <a:spcBef>
                <a:spcPct val="50000"/>
              </a:spcBef>
              <a:spcAft>
                <a:spcPts val="600"/>
              </a:spcAft>
              <a:buFontTx/>
              <a:buAutoNum type="arabicPeriod"/>
            </a:pPr>
            <a:r>
              <a:rPr lang="en-US" sz="24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	Introduction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2.	Objectives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3.	Literature Survey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4.	Description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5.         Image Dataset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6.         Results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7.	Conclusion</a:t>
            </a:r>
          </a:p>
          <a:p>
            <a:pPr marL="0" indent="0">
              <a:spcBef>
                <a:spcPct val="50000"/>
              </a:spcBef>
              <a:spcAft>
                <a:spcPts val="600"/>
              </a:spcAft>
              <a:buNone/>
            </a:pPr>
            <a:r>
              <a:rPr lang="en-US" sz="24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90600"/>
            <a:ext cx="8109585" cy="5060315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Biological Context: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Subject: The images are of the Drosophila melanogaster (fruit fly) first instar larva, specifically focusing on the ventral nerve cord (VNC). The VNC is a crucial part of the nervous system in insects and serves as a model for studying neural structures and development.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Annotation: The images are fully annotated to distinguish between different biological structures. The annotations are provided as ground truth segmentation maps.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Annotation Details: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Segmentation: Cells are annotated in white.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Membranes: Cellular membranes are annotated in black.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Truth: These annotations serve as the reference standard for evaluating segmentation algorithms, allowing researchers to assess the accuracy and performance of their methods against a known truth.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705600" y="152400"/>
            <a:ext cx="2446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5.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</a:t>
            </a:r>
            <a:r>
              <a:rPr lang="en-US" alt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ataset</a:t>
            </a:r>
          </a:p>
        </p:txBody>
      </p:sp>
    </p:spTree>
    <p:extLst>
      <p:ext uri="{BB962C8B-B14F-4D97-AF65-F5344CB8AC3E}">
        <p14:creationId xmlns:p14="http://schemas.microsoft.com/office/powerpoint/2010/main" val="2540679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861377" y="1017017"/>
            <a:ext cx="7421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Performance Metrics for Original U-Net on ISBI 2012 EM Dataset</a:t>
            </a:r>
          </a:p>
          <a:p>
            <a:pPr algn="ctr"/>
            <a:endParaRPr lang="en-US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705600" y="152400"/>
            <a:ext cx="2446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6. Result</a:t>
            </a:r>
            <a:endParaRPr lang="en-US" altLang="en-IN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331CEA-3284-4835-B825-12399758B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787794"/>
              </p:ext>
            </p:extLst>
          </p:nvPr>
        </p:nvGraphicFramePr>
        <p:xfrm>
          <a:off x="1936431" y="1490622"/>
          <a:ext cx="5271135" cy="1102045"/>
        </p:xfrm>
        <a:graphic>
          <a:graphicData uri="http://schemas.openxmlformats.org/drawingml/2006/table">
            <a:tbl>
              <a:tblPr firstRow="1" firstCol="1" bandRow="1">
                <a:tableStyleId>{5202B0CA-FC54-4496-8BCA-5EF66A818D29}</a:tableStyleId>
              </a:tblPr>
              <a:tblGrid>
                <a:gridCol w="2635250">
                  <a:extLst>
                    <a:ext uri="{9D8B030D-6E8A-4147-A177-3AD203B41FA5}">
                      <a16:colId xmlns:a16="http://schemas.microsoft.com/office/drawing/2014/main" val="3764544626"/>
                    </a:ext>
                  </a:extLst>
                </a:gridCol>
                <a:gridCol w="2635885">
                  <a:extLst>
                    <a:ext uri="{9D8B030D-6E8A-4147-A177-3AD203B41FA5}">
                      <a16:colId xmlns:a16="http://schemas.microsoft.com/office/drawing/2014/main" val="625663899"/>
                    </a:ext>
                  </a:extLst>
                </a:gridCol>
              </a:tblGrid>
              <a:tr h="4156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Metric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Value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648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Dice Coefficient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0.88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544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Precision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0.85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1871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Recall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0.89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0034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IOU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0.81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0225605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F09FFE81-5405-41CE-A35F-DDFD26449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549" y="4972094"/>
            <a:ext cx="22313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EFDCDA0-D058-4C14-A0F5-2D1579E52E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189806"/>
              </p:ext>
            </p:extLst>
          </p:nvPr>
        </p:nvGraphicFramePr>
        <p:xfrm>
          <a:off x="1938337" y="3445922"/>
          <a:ext cx="5267325" cy="1244920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1338263">
                  <a:extLst>
                    <a:ext uri="{9D8B030D-6E8A-4147-A177-3AD203B41FA5}">
                      <a16:colId xmlns:a16="http://schemas.microsoft.com/office/drawing/2014/main" val="1979012327"/>
                    </a:ext>
                  </a:extLst>
                </a:gridCol>
                <a:gridCol w="905192">
                  <a:extLst>
                    <a:ext uri="{9D8B030D-6E8A-4147-A177-3AD203B41FA5}">
                      <a16:colId xmlns:a16="http://schemas.microsoft.com/office/drawing/2014/main" val="2443954229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395913174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994056903"/>
                    </a:ext>
                  </a:extLst>
                </a:gridCol>
                <a:gridCol w="1054735">
                  <a:extLst>
                    <a:ext uri="{9D8B030D-6E8A-4147-A177-3AD203B41FA5}">
                      <a16:colId xmlns:a16="http://schemas.microsoft.com/office/drawing/2014/main" val="3357945330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Method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Dice Coefficient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Precision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Recall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IOU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3884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Traditional CNN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0.78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0.75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0.80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0.72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537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FCN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0.80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0.78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0.82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0.76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1412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DeepLab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0.82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0.87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0.79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613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U-Net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0.88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0.85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>
                          <a:effectLst/>
                        </a:rPr>
                        <a:t>0.89</a:t>
                      </a:r>
                      <a:endParaRPr lang="en-IN" sz="11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18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IN" sz="1100" dirty="0">
                          <a:effectLst/>
                        </a:rPr>
                        <a:t>0.81</a:t>
                      </a:r>
                      <a:endParaRPr lang="en-IN" sz="1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1068005"/>
                  </a:ext>
                </a:extLst>
              </a:tr>
            </a:tbl>
          </a:graphicData>
        </a:graphic>
      </p:graphicFrame>
      <p:sp>
        <p:nvSpPr>
          <p:cNvPr id="17" name="Text Box 1">
            <a:extLst>
              <a:ext uri="{FF2B5EF4-FFF2-40B4-BE49-F238E27FC236}">
                <a16:creationId xmlns:a16="http://schemas.microsoft.com/office/drawing/2014/main" id="{2D8B8A50-EBF5-4A3C-B6CF-E8B63075A4B0}"/>
              </a:ext>
            </a:extLst>
          </p:cNvPr>
          <p:cNvSpPr txBox="1"/>
          <p:nvPr/>
        </p:nvSpPr>
        <p:spPr>
          <a:xfrm>
            <a:off x="2209800" y="2936677"/>
            <a:ext cx="74212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Comparison of U-Net with Traditional Methods</a:t>
            </a:r>
          </a:p>
          <a:p>
            <a:pPr algn="ctr"/>
            <a:endParaRPr lang="en-US" sz="20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419225"/>
            <a:ext cx="8229600" cy="4707255"/>
          </a:xfrm>
        </p:spPr>
        <p:txBody>
          <a:bodyPr/>
          <a:lstStyle/>
          <a:p>
            <a:pPr algn="just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Enhanced Segmentation Capabilities: Variants of U-Net, such as 3D U-Net and Attention U-Net, demonstrate significant improvements in segmentation performance by addressing specific challenges like volumetric data and feature relevance.</a:t>
            </a:r>
          </a:p>
          <a:p>
            <a:pPr algn="just"/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Adaptability and Innovation: The evolution of U-Net through models like U-Net++ and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</a:rPr>
              <a:t>ResUNet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 showcases the adaptability of the architecture to various domains and complexities, reflecting ongoing innovation in image segmentation.</a:t>
            </a:r>
          </a:p>
          <a:p>
            <a:pPr algn="just"/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Future Directions: Continued development and integration of advanced techniques, such as multi-scale aggregation and residual learning, promise further enhancements in segmentation accuracy and applicability to a broader range of tasks and data types.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705600" y="152400"/>
            <a:ext cx="2446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7. Conclusion</a:t>
            </a:r>
            <a:endParaRPr lang="en-US" altLang="en-IN" sz="2800" b="1" dirty="0">
              <a:solidFill>
                <a:srgbClr val="CC6600"/>
              </a:solidFill>
              <a:latin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5791200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1] </a:t>
            </a:r>
            <a:r>
              <a:rPr lang="en-IN" sz="2000" dirty="0" err="1">
                <a:latin typeface="Times New Roman" panose="02020603050405020304" charset="0"/>
                <a:cs typeface="Times New Roman" panose="02020603050405020304" charset="0"/>
              </a:rPr>
              <a:t>Ronneberger</a:t>
            </a: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, O., Fischer, P., &amp; </a:t>
            </a:r>
            <a:r>
              <a:rPr lang="en-IN" sz="2000" dirty="0" err="1">
                <a:latin typeface="Times New Roman" panose="02020603050405020304" charset="0"/>
                <a:cs typeface="Times New Roman" panose="02020603050405020304" charset="0"/>
              </a:rPr>
              <a:t>Brox</a:t>
            </a: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, T. (2015). U-Net: Convolutional Networks for Biomedical Image Segmentation. Medical Image Computing and Computer-Assisted Intervention (MICCAI), 234-241. doi:10.1007/978-3-319-24574-4_28.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[2]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Li, X., Qian, W., Xu, D., &amp; Liu, C. (2018). Image Segmentation Based on Improved U-Net. Proceedings of the 2018 IEEE International Conference on Image Processing (ICIP), 3703-3707. doi:10.1109/ICIP.2018.8451685.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[3] Gabriele, F., Zhang, Y., &amp; Xu, X. (2019). Attention U-Net: Enhancing the Segmentation Performance with Attention Mechanisms. Journal of Computational Vision and Image Understanding, 185, 102-115. doi:10.1016/j.cviu.2019.02.008.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[4] Zhang, J., Zhao, J., Wang, H., &amp; Liu, X. (2020). MS-U-Net: A Multi-Scale U-Net for Accurate Segmentation. IEEE Transactions on Image Processing, 29, 6342-6353. doi:10.1109/TIP.2020.2981748.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charset="0"/>
                <a:cs typeface="Times New Roman" panose="02020603050405020304" charset="0"/>
              </a:rPr>
              <a:t>[5] Zhang, Y., Shen, Y., Li, Q., &amp; Zhang, X. (2021). Transfer Learning and Domain Adaptation for U-Net in Medical Imaging. Medical Image Analysis, 66, 101825. doi:10.1016/j.media.2020.101825.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791200" cy="411162"/>
          </a:xfrm>
        </p:spPr>
        <p:txBody>
          <a:bodyPr/>
          <a:lstStyle/>
          <a:p>
            <a:pPr algn="r"/>
            <a:r>
              <a:rPr lang="en-US" sz="2400" b="1" i="1" dirty="0">
                <a:solidFill>
                  <a:srgbClr val="CC6600"/>
                </a:solidFill>
                <a:latin typeface="Courier New" panose="02070309020205020404" pitchFamily="49" charset="0"/>
              </a:rPr>
              <a:t>       </a:t>
            </a: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References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>
              <a:buNone/>
            </a:pPr>
            <a:r>
              <a:rPr lang="en-US" sz="3200" dirty="0"/>
              <a:t>   </a:t>
            </a: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Queries</a:t>
            </a:r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&amp;</a:t>
            </a:r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Suggestions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6">
              <a:buNone/>
            </a:pPr>
            <a:r>
              <a:rPr lang="en-US" sz="3600" dirty="0">
                <a:solidFill>
                  <a:srgbClr val="993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YOU…</a:t>
            </a:r>
            <a:endParaRPr lang="en-US" sz="2400" dirty="0">
              <a:solidFill>
                <a:srgbClr val="9933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86800" cy="381000"/>
          </a:xfrm>
        </p:spPr>
        <p:txBody>
          <a:bodyPr/>
          <a:lstStyle/>
          <a:p>
            <a:r>
              <a:rPr lang="en-US" sz="2800" b="1" i="1" dirty="0">
                <a:solidFill>
                  <a:srgbClr val="CC6600"/>
                </a:solidFill>
              </a:rPr>
              <a:t>		  		                  </a:t>
            </a: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Introduction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segmentation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crucial process in computer vision and image analysis that involves dividing a digital image into multiple segments or regions, each representing a different object or part of an object. The goal is to simplify or change the representation of an image into something more meaningful and easier to analyze.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is typically done by assigning a label to every pixel in an image so that pixels with the same label share certain visual characteristics, such as color, intensity, or texture. The output is often a set of segments that collectively cover the entire image, or a set of contours extracted from the image.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Image Segmentation: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Segmentation: Labels each pixel with a class from a predefined set, without differentiating between different instances of the same object.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 Segmentation: Not only labels each pixel with its class but also differentiates between different instances of the same object class.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Panoptic Segmentation: A combination of semantic and instance segmentation where each pixel is assigned a class label and instance label.</a:t>
            </a:r>
          </a:p>
          <a:p>
            <a:pPr algn="just" fontAlgn="t"/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 fontAlgn="t"/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 fontAlgn="t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86800" cy="381000"/>
          </a:xfrm>
        </p:spPr>
        <p:txBody>
          <a:bodyPr/>
          <a:lstStyle/>
          <a:p>
            <a:r>
              <a:rPr lang="en-US" sz="2800" b="1" i="1" dirty="0">
                <a:solidFill>
                  <a:srgbClr val="CC6600"/>
                </a:solidFill>
              </a:rPr>
              <a:t>		  		                  </a:t>
            </a: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Introduction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pPr algn="just" fontAlgn="t"/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just" fontAlgn="t"/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 fontAlgn="t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𝐒𝐞𝐦𝐚𝐧𝐭𝐢𝐜 𝐯𝐬 𝐈𝐧𝐬𝐭𝐚𝐧𝐜𝐞 𝐯𝐬 𝐏𝐚𝐧𝐨𝐩𝐭𝐢𝐜 𝐒𝐞𝐠𝐦𝐞𝐧𝐭𝐚𝐭𝐢𝐨𝐧">
            <a:extLst>
              <a:ext uri="{FF2B5EF4-FFF2-40B4-BE49-F238E27FC236}">
                <a16:creationId xmlns:a16="http://schemas.microsoft.com/office/drawing/2014/main" id="{6FAA3264-65E9-43C9-9271-BFF38F6FE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8839200" cy="499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3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686800" cy="381000"/>
          </a:xfrm>
        </p:spPr>
        <p:txBody>
          <a:bodyPr/>
          <a:lstStyle/>
          <a:p>
            <a:r>
              <a:rPr lang="en-US" sz="2800" b="1" i="1" dirty="0">
                <a:solidFill>
                  <a:srgbClr val="CC6600"/>
                </a:solidFill>
              </a:rPr>
              <a:t>		  		                  </a:t>
            </a: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 Introduction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486400"/>
          </a:xfrm>
        </p:spPr>
        <p:txBody>
          <a:bodyPr/>
          <a:lstStyle/>
          <a:p>
            <a:pPr algn="just" fontAlgn="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Importance of Image Segmentation in Various Fields: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 and Recognition: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Imaging: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Editing and Processing: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Robotics and Automation: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and Aerial Imaging: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U-Net’s Architecture and Functionality</a:t>
            </a:r>
          </a:p>
          <a:p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U-Net’s Contribution to Image Segmentation</a:t>
            </a:r>
          </a:p>
          <a:p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fontAlgn="t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8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28600"/>
            <a:ext cx="5791200" cy="411162"/>
          </a:xfrm>
        </p:spPr>
        <p:txBody>
          <a:bodyPr/>
          <a:lstStyle/>
          <a:p>
            <a:r>
              <a:rPr lang="en-US" sz="2400" b="1" i="1" dirty="0">
                <a:solidFill>
                  <a:srgbClr val="CC6600"/>
                </a:solidFill>
                <a:latin typeface="Courier New" panose="02070309020205020404" pitchFamily="49" charset="0"/>
              </a:rPr>
              <a:t>            </a:t>
            </a:r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Objectives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23655" cy="5562600"/>
          </a:xfrm>
        </p:spPr>
        <p:txBody>
          <a:bodyPr/>
          <a:lstStyle/>
          <a:p>
            <a:pPr algn="just">
              <a:buNone/>
            </a:pPr>
            <a:r>
              <a:rPr lang="en-US" sz="2500" b="1" dirty="0">
                <a:latin typeface="Times New Roman" panose="02020603050405020304" charset="0"/>
                <a:cs typeface="Times New Roman" panose="02020603050405020304" charset="0"/>
              </a:rPr>
              <a:t> Objectives of the work</a:t>
            </a:r>
          </a:p>
          <a:p>
            <a:pPr algn="just">
              <a:buNone/>
            </a:pPr>
            <a:endParaRPr lang="en-US" sz="25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Enhance Image Segmentation Accuracy Using U-Net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Evaluate U-Net’s Performance on Datasets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Compare U-Net with Traditional and Recent Methods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Assess Impact of U-Net Enhancements on Segmentation Tasks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Explore Real-World Applications of U-Net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 panose="02020603050405020304" charset="0"/>
                <a:cs typeface="Times New Roman" panose="02020603050405020304" charset="0"/>
              </a:rPr>
              <a:t>Identify Future Directions for U-Net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541532"/>
              </p:ext>
            </p:extLst>
          </p:nvPr>
        </p:nvGraphicFramePr>
        <p:xfrm>
          <a:off x="127075" y="866775"/>
          <a:ext cx="8846185" cy="561975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53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8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Authors and Title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Dataset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 of Study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Findings</a:t>
                      </a:r>
                      <a:endParaRPr lang="en-IN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endParaRPr lang="en-IN" sz="1600" kern="12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82691" y="6553200"/>
            <a:ext cx="2133600" cy="304800"/>
          </a:xfrm>
        </p:spPr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22738"/>
            <a:ext cx="8686800" cy="381000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Literature Review</a:t>
            </a: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54940" y="2895600"/>
            <a:ext cx="8843645" cy="165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154940" y="4648200"/>
            <a:ext cx="8843645" cy="165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179705" y="1324610"/>
            <a:ext cx="2487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“Olaf </a:t>
            </a:r>
            <a:r>
              <a:rPr lang="en-US" sz="1400" dirty="0" err="1">
                <a:latin typeface="Times New Roman" panose="02020603050405020304" charset="0"/>
                <a:cs typeface="Times New Roman" panose="02020603050405020304" charset="0"/>
              </a:rPr>
              <a:t>Ronneberger</a:t>
            </a:r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, Philipp Fischer, Thomas </a:t>
            </a:r>
            <a:r>
              <a:rPr lang="en-US" sz="1400" dirty="0" err="1">
                <a:latin typeface="Times New Roman" panose="02020603050405020304" charset="0"/>
                <a:cs typeface="Times New Roman" panose="02020603050405020304" charset="0"/>
              </a:rPr>
              <a:t>Brox</a:t>
            </a:r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, "U-Net: Convolutional Networks for Biomedical Image Segmentation” Year-2015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2755900" y="1320728"/>
            <a:ext cx="13804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Various biomedical datasets, including cell structures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206557" y="1327539"/>
            <a:ext cx="23031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To develop a network architecture specifically designed for image segmentation in biomedical applications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666865" y="1324610"/>
            <a:ext cx="2248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U-Net introduces a symmetric architecture with a contracting path for context capture and an expanding path for precise localization. 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214127" y="3099746"/>
            <a:ext cx="237934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US" sz="1400" dirty="0" err="1">
                <a:latin typeface="Times New Roman" panose="02020603050405020304" charset="0"/>
                <a:cs typeface="Times New Roman" panose="02020603050405020304" charset="0"/>
              </a:rPr>
              <a:t>Xiaojin</a:t>
            </a:r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 Li, </a:t>
            </a:r>
            <a:r>
              <a:rPr lang="en-US" sz="1400" dirty="0" err="1">
                <a:latin typeface="Times New Roman" panose="02020603050405020304" charset="0"/>
                <a:cs typeface="Times New Roman" panose="02020603050405020304" charset="0"/>
              </a:rPr>
              <a:t>Wenhua</a:t>
            </a:r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 Qian, Dan Xu, </a:t>
            </a:r>
            <a:r>
              <a:rPr lang="en-US" sz="1400" dirty="0" err="1">
                <a:latin typeface="Times New Roman" panose="02020603050405020304" charset="0"/>
                <a:cs typeface="Times New Roman" panose="02020603050405020304" charset="0"/>
              </a:rPr>
              <a:t>Chunyu</a:t>
            </a:r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 Liu, "Image Segmentation Based on Improved U-Net" </a:t>
            </a:r>
          </a:p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Year-2018</a:t>
            </a:r>
          </a:p>
        </p:txBody>
      </p:sp>
      <p:sp>
        <p:nvSpPr>
          <p:cNvPr id="13" name="Text Box 12"/>
          <p:cNvSpPr txBox="1"/>
          <p:nvPr/>
        </p:nvSpPr>
        <p:spPr>
          <a:xfrm>
            <a:off x="2716381" y="3019826"/>
            <a:ext cx="16419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Diverse medical imaging datasets, including images with varying contrast and resolution</a:t>
            </a:r>
          </a:p>
        </p:txBody>
      </p:sp>
      <p:sp>
        <p:nvSpPr>
          <p:cNvPr id="14" name="Text Box 13"/>
          <p:cNvSpPr txBox="1"/>
          <p:nvPr/>
        </p:nvSpPr>
        <p:spPr>
          <a:xfrm>
            <a:off x="4239260" y="3030855"/>
            <a:ext cx="22377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To extend U-Net’s capabilities for more complex segmentation tasks and improve its robustness and accuracy</a:t>
            </a:r>
          </a:p>
        </p:txBody>
      </p:sp>
      <p:sp>
        <p:nvSpPr>
          <p:cNvPr id="16" name="Text Box 15"/>
          <p:cNvSpPr txBox="1"/>
          <p:nvPr/>
        </p:nvSpPr>
        <p:spPr>
          <a:xfrm>
            <a:off x="6589078" y="2991165"/>
            <a:ext cx="24358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The improved U-Net integrates advanced network architectures and optimization techniques, addressing challenges such as noisy data and heterogeneous imaging conditions.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211455" y="4779645"/>
            <a:ext cx="23793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Gabriele F., et al., "Integrating Attention Mechanisms into U-Net for Improved Segmentation" Year-2019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2734310" y="4843780"/>
            <a:ext cx="13811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Various datasets with small or irregularly shaped structures</a:t>
            </a:r>
            <a:endParaRPr lang="en-US" sz="1400" dirty="0"/>
          </a:p>
        </p:txBody>
      </p:sp>
      <p:sp>
        <p:nvSpPr>
          <p:cNvPr id="19" name="Text Box 18"/>
          <p:cNvSpPr txBox="1"/>
          <p:nvPr/>
        </p:nvSpPr>
        <p:spPr>
          <a:xfrm>
            <a:off x="4260850" y="4801235"/>
            <a:ext cx="22161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To incorporate attention mechanisms into the U-Net framework to refine focus on relevant regions and improve segmentation performance</a:t>
            </a:r>
          </a:p>
        </p:txBody>
      </p:sp>
      <p:sp>
        <p:nvSpPr>
          <p:cNvPr id="20" name="Text Box 19"/>
          <p:cNvSpPr txBox="1"/>
          <p:nvPr/>
        </p:nvSpPr>
        <p:spPr>
          <a:xfrm>
            <a:off x="6514184" y="4648200"/>
            <a:ext cx="26669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charset="0"/>
                <a:cs typeface="Times New Roman" panose="02020603050405020304" charset="0"/>
              </a:rPr>
              <a:t>The attention-enhanced U-Net model significantly improves performance segmenting small irregular structures by focusing  on pertinent regions, demonstrating effectiveness of attention mechanisms in overcoming U-Net’s limitations.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/>
          </p:nvPr>
        </p:nvPicPr>
        <p:blipFill>
          <a:blip r:embed="rId2"/>
          <a:srcRect l="-461" r="461" b="13091"/>
          <a:stretch>
            <a:fillRect/>
          </a:stretch>
        </p:blipFill>
        <p:spPr>
          <a:xfrm>
            <a:off x="152400" y="1143000"/>
            <a:ext cx="8950325" cy="45770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676400" y="5755005"/>
            <a:ext cx="5942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charset="0"/>
                <a:cs typeface="Times New Roman" panose="02020603050405020304" charset="0"/>
              </a:rPr>
              <a:t>A light U-Net architecture Image segmentation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6781800" y="15240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4.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Description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52083"/>
            <a:ext cx="8229600" cy="1143000"/>
          </a:xfrm>
        </p:spPr>
        <p:txBody>
          <a:bodyPr/>
          <a:lstStyle/>
          <a:p>
            <a:pPr algn="r"/>
            <a:r>
              <a:rPr lang="en-US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IN" sz="2800" b="1" dirty="0">
                <a:solidFill>
                  <a:srgbClr val="CC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Description </a:t>
            </a:r>
            <a:br>
              <a:rPr lang="en-IN" sz="2800" kern="1200" dirty="0">
                <a:solidFill>
                  <a:schemeClr val="accent4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990600"/>
            <a:ext cx="8305800" cy="5333999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U-Net Architecture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Symmetric U-Shape Design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Balanced Architecture: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U-Net has a symmetric design, resembling a "U" shape, which ensures a balance between the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downsampling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and </a:t>
            </a:r>
            <a:r>
              <a:rPr lang="en-US" sz="2000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upsampling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processes.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Dual Pathway: </a:t>
            </a:r>
            <a:r>
              <a:rPr lang="en-US" sz="2000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network is structured into two main parts—the contracting path (encoder) and the expanding path (decoder), with an equal number of layers on both sides.</a:t>
            </a:r>
          </a:p>
          <a:p>
            <a:pPr marL="342900" lvl="1" indent="-342900" algn="just">
              <a:lnSpc>
                <a:spcPct val="90000"/>
              </a:lnSpc>
              <a:buNone/>
            </a:pPr>
            <a:endParaRPr lang="en-IN" sz="2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318</TotalTime>
  <Words>1899</Words>
  <Application>Microsoft Office PowerPoint</Application>
  <PresentationFormat>On-screen Show (4:3)</PresentationFormat>
  <Paragraphs>236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Times New Roman</vt:lpstr>
      <vt:lpstr>Theme1</vt:lpstr>
      <vt:lpstr>Image Segmentation using U-Net  </vt:lpstr>
      <vt:lpstr>                   Presentation Outline </vt:lpstr>
      <vt:lpstr>                        1. Introduction</vt:lpstr>
      <vt:lpstr>                        1. Introduction</vt:lpstr>
      <vt:lpstr>                        1. Introduction</vt:lpstr>
      <vt:lpstr>            2. Objectives</vt:lpstr>
      <vt:lpstr>3. Literature Review</vt:lpstr>
      <vt:lpstr>PowerPoint Presentation</vt:lpstr>
      <vt:lpstr>4. Description  </vt:lpstr>
      <vt:lpstr>4. Description  </vt:lpstr>
      <vt:lpstr>4. Description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References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OF A HIGH PERFORMANCE ARITHMETIC UNIT</dc:title>
  <dc:creator>vishnu</dc:creator>
  <cp:lastModifiedBy>MSIS</cp:lastModifiedBy>
  <cp:revision>1034</cp:revision>
  <dcterms:created xsi:type="dcterms:W3CDTF">2006-08-16T00:00:00Z</dcterms:created>
  <dcterms:modified xsi:type="dcterms:W3CDTF">2024-09-05T14:24:45Z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14B38B20180D4874B27DC4F8C7441D3D</vt:lpwstr>
  </property>
  <property fmtid="{D5CDD505-2E9C-101B-9397-08002B2CF9AE}" pid="3" name="KSOProductBuildVer">
    <vt:lpwstr>1033-12.2.0.13201</vt:lpwstr>
  </property>
</Properties>
</file>