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6" r:id="rId7"/>
    <p:sldId id="402" r:id="rId8"/>
    <p:sldId id="367" r:id="rId9"/>
    <p:sldId id="447" r:id="rId10"/>
    <p:sldId id="415" r:id="rId11"/>
    <p:sldId id="448" r:id="rId12"/>
    <p:sldId id="416" r:id="rId13"/>
    <p:sldId id="414" r:id="rId14"/>
    <p:sldId id="461" r:id="rId15"/>
    <p:sldId id="427" r:id="rId16"/>
    <p:sldId id="438" r:id="rId17"/>
    <p:sldId id="440" r:id="rId18"/>
    <p:sldId id="423" r:id="rId19"/>
    <p:sldId id="433" r:id="rId20"/>
    <p:sldId id="449" r:id="rId21"/>
    <p:sldId id="392" r:id="rId22"/>
    <p:sldId id="315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DATHESH GP" initials="RG" lastIdx="1" clrIdx="0"/>
  <p:cmAuthor id="2" name="Raghudathesh G P [MAHE-MSOIS]" initials="RGP[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C5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259" autoAdjust="0"/>
  </p:normalViewPr>
  <p:slideViewPr>
    <p:cSldViewPr showGuides="1">
      <p:cViewPr varScale="1">
        <p:scale>
          <a:sx n="68" d="100"/>
          <a:sy n="68" d="100"/>
        </p:scale>
        <p:origin x="1812" y="54"/>
      </p:cViewPr>
      <p:guideLst>
        <p:guide orient="horz" pos="2162"/>
        <p:guide pos="2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3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  <a:endParaRPr lang="en-US" sz="12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38201"/>
            <a:ext cx="8915400" cy="1066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Driver Fatigue Detection Method Based on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Eye States With Pupil and Iris Segmentation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1"/>
            <a:ext cx="8534400" cy="429669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sz="1400" i="1" dirty="0"/>
          </a:p>
          <a:p>
            <a:r>
              <a:rPr lang="en-US" sz="1800" b="1" dirty="0">
                <a:solidFill>
                  <a:srgbClr val="993300"/>
                </a:solidFill>
              </a:rPr>
              <a:t>Manthana H K </a:t>
            </a:r>
            <a:endParaRPr lang="en-US" sz="1800" b="1" dirty="0">
              <a:solidFill>
                <a:srgbClr val="993300"/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231058012</a:t>
            </a:r>
            <a:endParaRPr lang="en-US" sz="1800" dirty="0" smtClean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Analytics</a:t>
            </a:r>
            <a:endParaRPr lang="en-US" sz="1800" dirty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1807" y="224135"/>
            <a:ext cx="28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Seminar</a:t>
            </a:r>
            <a:endParaRPr lang="en-US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866926"/>
            <a:ext cx="28956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en-US" sz="1400" i="1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304800" y="4328652"/>
          <a:ext cx="8534400" cy="212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1:</a:t>
                      </a:r>
                      <a:endParaRPr lang="en-IN" sz="2000" b="1" kern="1200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2</a:t>
                      </a:r>
                      <a:r>
                        <a:rPr lang="en-IN" sz="2000" b="1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en-IN" sz="2000" b="1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Arockiaraj S</a:t>
                      </a:r>
                      <a:endParaRPr lang="en-IN" sz="2000" b="1" kern="1200" dirty="0" smtClean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Prathviraj N</a:t>
                      </a:r>
                      <a:endParaRPr lang="en-IN" sz="2000" b="1" kern="1200" dirty="0" smtClean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Assistant Professor </a:t>
                      </a:r>
                      <a:endParaRPr lang="en-US" sz="2000" kern="1200" dirty="0" smtClean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Associate Professor</a:t>
                      </a:r>
                      <a:endParaRPr lang="en-US" sz="2000" kern="1200" dirty="0" smtClean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78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787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MAHE, Manipal</a:t>
                      </a:r>
                      <a:endParaRPr lang="en-IN" sz="2000" kern="12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MAHE, Manipal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533400" y="914400"/>
            <a:ext cx="8053705" cy="49085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14600" y="5822950"/>
            <a:ext cx="436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Work Flow of the proposed Method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rcRect l="-461" r="461" b="13091"/>
          <a:stretch>
            <a:fillRect/>
          </a:stretch>
        </p:blipFill>
        <p:spPr>
          <a:xfrm>
            <a:off x="152400" y="1143000"/>
            <a:ext cx="8950325" cy="45770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6400" y="5755005"/>
            <a:ext cx="594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light U-Net architecture for pupil and iris segmentation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81800" y="15240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rcRect l="13889" t="54036" r="31481" b="9850"/>
          <a:stretch>
            <a:fillRect/>
          </a:stretch>
        </p:blipFill>
        <p:spPr>
          <a:xfrm>
            <a:off x="1356995" y="1524000"/>
            <a:ext cx="6552565" cy="2752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19400" y="457200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Segmentation using U-Net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9270" y="1066800"/>
            <a:ext cx="5157470" cy="539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Fatigue Parameter</a:t>
            </a: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Eye aspect ratio (EAR):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It is used to estimate eye openness.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For a fully opened eye, the eyeopenness level calculated by EAR is around 0.5 and 80% of the eyelid closure corresponds to EAR = 0.1.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PERCLOS calculates the proportion of time within a specified time duration that the eyelid covers over 80% of the pupil.   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rcRect l="16497" t="9364" r="14215" b="11042"/>
          <a:stretch>
            <a:fillRect/>
          </a:stretch>
        </p:blipFill>
        <p:spPr>
          <a:xfrm>
            <a:off x="6176645" y="2489200"/>
            <a:ext cx="2107565" cy="1494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533400" y="5257800"/>
                <a:ext cx="3881755" cy="1099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</a:t>
                </a:r>
                <a:r>
                  <a:rPr lang="en-US" sz="23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𝑝𝑒𝑟𝑐𝑙𝑜𝑠</m:t>
                        </m:r>
                      </m:sub>
                    </m:sSub>
                    <m:r>
                      <a:rPr lang="en-US" sz="23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𝑐𝑙𝑜𝑠𝑒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3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* 100%</a:t>
                </a:r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57800"/>
                <a:ext cx="3881755" cy="1099185"/>
              </a:xfrm>
              <a:prstGeom prst="rect">
                <a:avLst/>
              </a:prstGeom>
              <a:blipFill rotWithShape="1">
                <a:blip r:embed="rId2"/>
                <a:stretch>
                  <a:fillRect b="-248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6553200" y="15240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70" y="1024890"/>
            <a:ext cx="8452485" cy="5101590"/>
          </a:xfrm>
        </p:spPr>
        <p:txBody>
          <a:bodyPr/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Status of the eye: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Maps of the pupil and iris, as shown in Fig are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used to calculate the level of eye openness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through formula: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</a:t>
            </a:r>
            <a:r>
              <a:rPr lang="en-US" sz="171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71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en-US" sz="171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The production process of Eye Data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r="4630"/>
          <a:stretch>
            <a:fillRect/>
          </a:stretch>
        </p:blipFill>
        <p:spPr>
          <a:xfrm>
            <a:off x="5927090" y="1024890"/>
            <a:ext cx="2835910" cy="49911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5.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</a:t>
            </a:r>
            <a:r>
              <a:rPr lang="en-US" alt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ataset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4671695" cy="108775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88490"/>
            <a:ext cx="2796540" cy="8832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27725" y="6073140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Eye Image Segmentation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09585" cy="5060315"/>
          </a:xfrm>
        </p:spPr>
        <p:txBody>
          <a:bodyPr/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NTHU-DDD dataset was a dataset developed by National Tsing Hua University, which was used at the Asian Conference on Computer Vision Workshop on Driver Drowsiness Detection.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entire dataset contains 36 subjects of different ethnicities.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dataset contained a lot of normal, drowsy, talking, and yawn face data in various scenarios.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4 scenarios from the NTHU-DDD dataset: BareFace, Glass, Night-BareFace and Night-Glasses.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total number of videos is 213. Randomly divide the training set, validation set and test set according to the ratio of 4:1:4.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5.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</a:t>
            </a:r>
            <a:r>
              <a:rPr lang="en-US" alt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ataset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5920" y="914400"/>
            <a:ext cx="8408035" cy="48298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62175" y="5956300"/>
            <a:ext cx="5457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The experiment scene and PERCLOS curve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6. Result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rcRect r="21836"/>
          <a:stretch>
            <a:fillRect/>
          </a:stretch>
        </p:blipFill>
        <p:spPr>
          <a:xfrm>
            <a:off x="352425" y="1148080"/>
            <a:ext cx="8547735" cy="32010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62000" y="4748530"/>
            <a:ext cx="7421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Comparison of fatigue detection performance between different models on NHUT-DDD test set.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6. Result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419225"/>
            <a:ext cx="8229600" cy="4707255"/>
          </a:xfrm>
        </p:spPr>
        <p:txBody>
          <a:bodyPr/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novel fatigue detection method based on the measure of eye openness has been presented, which consists of the two steps including pupil/iris segmentation and fatigue classification.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This two-step model has better performances than an end-to-end fatigue detection because there are many features focusing on the pupil and iris.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PERCLOS value on the continuous detection of eye openness is computed to predict driver’s state, i.e., normal or fatigue driving state.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7. Conclusion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1] P. Viola and M. Jones, ‘‘Robust real-time object detection,’’ Int. J. Comput. Vis., vol. 4, no. 4, pp. 34–47, 2001.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[2] C. Sagonas, G. Tzimiropoulos, S. Zafeiriou, and M. Pantic, ‘‘300 faces inthe-Wild challenge: The fifirst facial landmark localization challenge,’’ in Proc. IEEE Int. Conf. Comput. Vis. Workshops, Dec. 2013, pp. 397–403.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[3] C. Sagonas, G. Tzimiropoulos, S. Zafeiriou, and M. Pantic, ‘‘A semiautomatic methodology for facial landmark annotation,’’ in Proc. IEEE Conf. Comput. Vis. Pattern Recognit. Workshops, Jun. 2013, pp. 896–903.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[4] C. Sagonas, E. Antonakos, G. Tzimiropoulos, S. Zafeiriou, and M. Pantic, ‘‘300 faces in the-wild challenge: Database and results,’’ Image Vis. Comput., vol. 47, pp. 3–18, Mar. 2016.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[5] B. Reddy, Y.-H. Kim, S. Yun, C. Seo, and J. Jang, ‘‘Real-time driver drowsiness detection for embedded system using model compression of deep neural networks,’’ in Proc. IEEE Conf. Comput. Vis. Pattern Recognit. Workshops (CVPRW), Jul. 2017, pp. 438–445.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/>
              <a:t>                   </a:t>
            </a:r>
            <a:r>
              <a:rPr lang="en-US" sz="36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  <a:br>
              <a:rPr lang="en-US" sz="2800" b="1" i="1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2756"/>
            <a:ext cx="8534400" cy="5715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	Introduction</a:t>
            </a:r>
            <a:endParaRPr lang="en-US" sz="24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	Objectives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3.	Literature Survey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4.	Description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5.         Image Dataset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6.         Results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7.	Conclusion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sz="24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endParaRPr lang="en-US" sz="36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  <a:endParaRPr lang="en-US" sz="36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US" sz="36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36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 marL="0" indent="0" algn="just" fontAlgn="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the 2018 Global Road Safety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Status Report, World Health Organization (WHO) noted that 1.35 million people died in road traffic accidents every year.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 fontAlgn="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 fontAlgn="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According to the different fatigue performances, there are the following three kinds of detection methods: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t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Fatigue detection method based on the physiological signals.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t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Fatigue detection method based on the vehicle behavior.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fontAlgn="t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Fatigue detection method based on the drivers’ facial features.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</a:endParaRPr>
          </a:p>
          <a:p>
            <a:pPr lvl="1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23655" cy="5562600"/>
          </a:xfrm>
        </p:spPr>
        <p:txBody>
          <a:bodyPr/>
          <a:lstStyle/>
          <a:p>
            <a:pPr algn="just">
              <a:buNone/>
            </a:pPr>
            <a:r>
              <a:rPr lang="en-US" sz="2500" b="1" dirty="0">
                <a:latin typeface="Times New Roman" panose="02020603050405020304" charset="0"/>
                <a:cs typeface="Times New Roman" panose="02020603050405020304" charset="0"/>
              </a:rPr>
              <a:t> Objectives of the work</a:t>
            </a: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None/>
            </a:pP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•  To obtain the eye image from the real time video.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•  To extract the iris and pupil features from the eye image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•  To calculate the Eye Aspect Ratio (EAR) for each of the eye image.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•  To calculate the PERCLOS for each of the eye image.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•  To classify the driver as fatigue and alerting the driver based on the real time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PERCLOS value.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ph idx="1"/>
          </p:nvPr>
        </p:nvGraphicFramePr>
        <p:xfrm>
          <a:off x="152400" y="848360"/>
          <a:ext cx="8846185" cy="56197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38730"/>
                <a:gridCol w="1487805"/>
                <a:gridCol w="2401570"/>
                <a:gridCol w="2418080"/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Authors and 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of Study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Findings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20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2738"/>
            <a:ext cx="8686800" cy="381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4940" y="2895600"/>
            <a:ext cx="8843645" cy="165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940" y="4648200"/>
            <a:ext cx="8843645" cy="165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79705" y="1324610"/>
            <a:ext cx="2487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“Real Time Driver Fatigue Detection System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Based on Multi-Task ConNN”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BURCU KIR SAVAŞ and YAŞAR BECERİKLİ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Year-2019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34310" y="1324610"/>
            <a:ext cx="1380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-YawDD      VIDEO DATASET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-NTHU-DDD DATASET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50055" y="1334770"/>
            <a:ext cx="2303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The Dlib algorithm is used to accurately identify the driver’s eye and mouth information.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666865" y="1324610"/>
            <a:ext cx="22485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The proposed system can model the interactive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relationship between eye, mouth and sub-states.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11455" y="2988310"/>
            <a:ext cx="23793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“Real-Time Driver-Drowsiness Detection System Using Facial Features”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WANGHUA DENG and RUOXUE WU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Year-2019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755265" y="3041650"/>
            <a:ext cx="13595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-CelebA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-YawDD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239260" y="3030855"/>
            <a:ext cx="2237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Proposed a non-contact method called DriCare to detect the level of the driver’s fatigue.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719570" y="2999105"/>
            <a:ext cx="2195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Proposed the MC-KCF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algorithm to track the driver’s face using CNN and MTCNN to improve the original KCF algorithm.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1455" y="4779645"/>
            <a:ext cx="23793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“Driver Fatigue Detection Method Based on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Eye States With Pupil and Iris Segmentation”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QIANYANG ZHUANG and ZHANG KEHUA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Year-2020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734310" y="4843780"/>
            <a:ext cx="13811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-NTHU-DDD  DATASET</a:t>
            </a:r>
            <a:endParaRPr lang="en-US" sz="1500"/>
          </a:p>
        </p:txBody>
      </p:sp>
      <p:sp>
        <p:nvSpPr>
          <p:cNvPr id="19" name="Text Box 18"/>
          <p:cNvSpPr txBox="1"/>
          <p:nvPr/>
        </p:nvSpPr>
        <p:spPr>
          <a:xfrm>
            <a:off x="4260850" y="4801235"/>
            <a:ext cx="2216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The degree of the eye openness is successfully estimated by the proposed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SESDM network.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698615" y="4779645"/>
            <a:ext cx="22167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Image Segmentation is used extract the features of Iris nad Pupil.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921250" cy="452628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PERCLOS :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(Percentage of Eyelid Closure Over Pupil)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is an effective indicator for fatigue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detection.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order to accurately calculate PERCLOS,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we must judge the eye status in real time.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00000"/>
              </a:lnSpc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Images are directly taken as the input, and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then the CNN is used to judge to the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eye status.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 algn="just">
              <a:lnSpc>
                <a:spcPct val="90000"/>
              </a:lnSpc>
              <a:buNone/>
            </a:pP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78425" y="1600200"/>
            <a:ext cx="3831590" cy="12261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78425" y="3131185"/>
            <a:ext cx="367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General framework for eye status detection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Fatigue Detection Framework</a:t>
            </a:r>
            <a:endParaRPr lang="en-US" sz="2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FIRST STAGE: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Selection of eye image, from DLIB package.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SECOND STAGE: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Degree of eye openesss is detected using SESDM.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THIRD STAGE: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Calculate the PERCLOS value based on the level of eye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openness. 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t="16092" r="57880" b="5850"/>
          <a:stretch>
            <a:fillRect/>
          </a:stretch>
        </p:blipFill>
        <p:spPr>
          <a:xfrm>
            <a:off x="1755140" y="990600"/>
            <a:ext cx="5552440" cy="21501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24585" y="6019800"/>
            <a:ext cx="666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Fatigue Detection Framework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3615" y="3418205"/>
            <a:ext cx="7176770" cy="246697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191000" y="3048000"/>
            <a:ext cx="1117600" cy="770890"/>
          </a:xfrm>
          <a:prstGeom prst="downArrow">
            <a:avLst>
              <a:gd name="adj1" fmla="val 50000"/>
              <a:gd name="adj2" fmla="val 51168"/>
            </a:avLst>
          </a:prstGeom>
          <a:solidFill>
            <a:srgbClr val="4373C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2045"/>
            <a:ext cx="8305800" cy="5004435"/>
          </a:xfrm>
        </p:spPr>
        <p:txBody>
          <a:bodyPr/>
          <a:p>
            <a:pPr marL="0" indent="0" algn="just">
              <a:buNone/>
            </a:pPr>
            <a:r>
              <a:rPr lang="en-US" sz="2500" b="1">
                <a:latin typeface="Times New Roman" panose="02020603050405020304" charset="0"/>
                <a:cs typeface="Times New Roman" panose="02020603050405020304" charset="0"/>
              </a:rPr>
              <a:t>SESDM</a:t>
            </a: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model consists of a segmentation network and a decision network.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segmentation network performs pixel-level classification of eye images, which can accurately extract pupil and iris features from the video’s images.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Then the prior features and the original images are input into the decision network, which determine the level of eye openness.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It not only improves the accuracy of the network, but also improves the generalization of the network.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  <a:endParaRPr 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6783</Words>
  <Application>WPS Presentation</Application>
  <PresentationFormat>On-screen Show (4:3)</PresentationFormat>
  <Paragraphs>302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Courier New</vt:lpstr>
      <vt:lpstr>Times New Roman</vt:lpstr>
      <vt:lpstr>Microsoft YaHei</vt:lpstr>
      <vt:lpstr>Arial Unicode MS</vt:lpstr>
      <vt:lpstr>Cambria Math</vt:lpstr>
      <vt:lpstr>Theme1</vt:lpstr>
      <vt:lpstr>Driver Fatigue Detection Method Based on Eye States With Pupil and Iris Segmentation  </vt:lpstr>
      <vt:lpstr>                   Presentation Outline </vt:lpstr>
      <vt:lpstr>		  		                  1. Introduction</vt:lpstr>
      <vt:lpstr>            2. Objectives</vt:lpstr>
      <vt:lpstr>3. Literature Review</vt:lpstr>
      <vt:lpstr>4. Description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HIGH PERFORMANCE ARITHMETIC UNIT</dc:title>
  <dc:creator>vishnu</dc:creator>
  <cp:lastModifiedBy>LENOVO-PC</cp:lastModifiedBy>
  <cp:revision>999</cp:revision>
  <dcterms:created xsi:type="dcterms:W3CDTF">2006-08-16T00:00:00Z</dcterms:created>
  <dcterms:modified xsi:type="dcterms:W3CDTF">2023-09-05T03:57:19Z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14B38B20180D4874B27DC4F8C7441D3D</vt:lpwstr>
  </property>
  <property fmtid="{D5CDD505-2E9C-101B-9397-08002B2CF9AE}" pid="3" name="KSOProductBuildVer">
    <vt:lpwstr>1033-12.2.0.13201</vt:lpwstr>
  </property>
</Properties>
</file>