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96" r:id="rId5"/>
    <p:sldId id="402" r:id="rId6"/>
    <p:sldId id="367" r:id="rId7"/>
    <p:sldId id="391" r:id="rId8"/>
    <p:sldId id="392" r:id="rId9"/>
    <p:sldId id="315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DATHESH GP" initials="RG" lastIdx="1" clrIdx="0">
    <p:extLst>
      <p:ext uri="{19B8F6BF-5375-455C-9EA6-DF929625EA0E}">
        <p15:presenceInfo xmlns:p15="http://schemas.microsoft.com/office/powerpoint/2012/main" userId="a74d4e0bcc64dd72" providerId="Windows Live"/>
      </p:ext>
    </p:extLst>
  </p:cmAuthor>
  <p:cmAuthor id="2" name="Raghudathesh G P [MAHE-MSOIS]" initials="RGP[" lastIdx="1" clrIdx="1">
    <p:extLst>
      <p:ext uri="{19B8F6BF-5375-455C-9EA6-DF929625EA0E}">
        <p15:presenceInfo xmlns:p15="http://schemas.microsoft.com/office/powerpoint/2012/main" userId="Raghudathesh G P [MAHE-MSOIS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259" autoAdjust="0"/>
  </p:normalViewPr>
  <p:slideViewPr>
    <p:cSldViewPr>
      <p:cViewPr varScale="1">
        <p:scale>
          <a:sx n="68" d="100"/>
          <a:sy n="68" d="100"/>
        </p:scale>
        <p:origin x="181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5AF6-C55D-4B29-88D9-0C48D54F3BEF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9E24-26C9-4028-974C-D1109146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endPara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6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0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7225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dirty="0"/>
              <a:t>Manipal School</a:t>
            </a:r>
            <a:r>
              <a:rPr lang="en-US" sz="1200" baseline="0" dirty="0"/>
              <a:t> of</a:t>
            </a:r>
            <a:r>
              <a:rPr lang="en-US" sz="1200" dirty="0"/>
              <a:t> Information Sciences, MAHE, Manipal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A picture containing drawing, food, table&#10;&#10;Description automatically generated">
            <a:extLst>
              <a:ext uri="{FF2B5EF4-FFF2-40B4-BE49-F238E27FC236}">
                <a16:creationId xmlns:a16="http://schemas.microsoft.com/office/drawing/2014/main" id="{383AD160-C921-418A-A434-8575746F34D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15789"/>
            <a:ext cx="595661" cy="6619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838201"/>
            <a:ext cx="8915400" cy="1066800"/>
          </a:xfrm>
        </p:spPr>
        <p:txBody>
          <a:bodyPr/>
          <a:lstStyle/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Seminar Title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1"/>
            <a:ext cx="8534400" cy="4296696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sz="1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endParaRPr lang="en-US" sz="1400" i="1" dirty="0"/>
          </a:p>
          <a:p>
            <a:r>
              <a:rPr lang="en-US" sz="1800" b="1" dirty="0" smtClean="0">
                <a:solidFill>
                  <a:srgbClr val="993300"/>
                </a:solidFill>
              </a:rPr>
              <a:t>Your Name</a:t>
            </a:r>
            <a:endParaRPr lang="en-US" sz="1800" b="1" dirty="0">
              <a:solidFill>
                <a:srgbClr val="993300"/>
              </a:solidFill>
            </a:endParaRPr>
          </a:p>
          <a:p>
            <a:r>
              <a:rPr lang="en-US" sz="18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 Number</a:t>
            </a:r>
          </a:p>
          <a:p>
            <a:r>
              <a:rPr lang="en-US" sz="18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Name</a:t>
            </a:r>
            <a:endParaRPr lang="en-US" sz="1800" dirty="0">
              <a:solidFill>
                <a:schemeClr val="accent4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1807" y="224135"/>
            <a:ext cx="2862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Seminar</a:t>
            </a:r>
            <a:endParaRPr lang="en-US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FD56-EEE4-4CB7-B4A6-60E5600032EF}"/>
              </a:ext>
            </a:extLst>
          </p:cNvPr>
          <p:cNvSpPr/>
          <p:nvPr/>
        </p:nvSpPr>
        <p:spPr>
          <a:xfrm>
            <a:off x="3124200" y="3866926"/>
            <a:ext cx="28956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Under the guidance of</a:t>
            </a:r>
          </a:p>
          <a:p>
            <a:pPr>
              <a:spcBef>
                <a:spcPct val="50000"/>
              </a:spcBef>
            </a:pPr>
            <a:endParaRPr lang="en-US" sz="1400" i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5D8DCD4-2622-4F79-81B1-3DBD7577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34677"/>
              </p:ext>
            </p:extLst>
          </p:nvPr>
        </p:nvGraphicFramePr>
        <p:xfrm>
          <a:off x="304800" y="4328652"/>
          <a:ext cx="8534400" cy="212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38058675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026407157"/>
                    </a:ext>
                  </a:extLst>
                </a:gridCol>
              </a:tblGrid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Panel Member 1:</a:t>
                      </a:r>
                      <a:endParaRPr lang="en-IN" sz="2000" b="1" kern="1200" dirty="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Panel Member 2</a:t>
                      </a:r>
                      <a:r>
                        <a:rPr lang="en-IN" sz="2000" b="1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en-IN" sz="2000" b="1" dirty="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10741"/>
                  </a:ext>
                </a:extLst>
              </a:tr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en-IN" sz="2000" b="1" kern="1200" dirty="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smtClean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en-IN" sz="2000" b="1" kern="1200" dirty="0">
                        <a:solidFill>
                          <a:srgbClr val="993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874261"/>
                  </a:ext>
                </a:extLst>
              </a:tr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Designation</a:t>
                      </a:r>
                      <a:endParaRPr lang="en-IN" sz="2000" kern="12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kern="1200" dirty="0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Designation</a:t>
                      </a:r>
                      <a:endParaRPr lang="en-IN" sz="2000" kern="12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773260"/>
                  </a:ext>
                </a:extLst>
              </a:tr>
              <a:tr h="4678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Manipal School of Information Sciences</a:t>
                      </a:r>
                      <a:endParaRPr lang="en-IN" sz="20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Manipal School of Information Sciences</a:t>
                      </a:r>
                      <a:endParaRPr lang="en-IN" sz="20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0231"/>
                  </a:ext>
                </a:extLst>
              </a:tr>
              <a:tr h="467870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kern="12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MAHE, Manipal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MAHE, Manipal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3946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YOU…</a:t>
            </a:r>
            <a:endParaRPr lang="en-US" sz="2400" dirty="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172200" cy="533400"/>
          </a:xfrm>
        </p:spPr>
        <p:txBody>
          <a:bodyPr/>
          <a:lstStyle/>
          <a:p>
            <a:r>
              <a:rPr lang="en-US" sz="2400" dirty="0"/>
              <a:t>                   </a:t>
            </a:r>
            <a:r>
              <a:rPr lang="en-US" sz="36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Outline</a:t>
            </a:r>
            <a:r>
              <a:rPr lang="en-US" sz="2800" b="1" i="1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i="1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48751"/>
            <a:ext cx="8534400" cy="5715000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600"/>
              </a:spcAft>
              <a:buFontTx/>
              <a:buAutoNum type="arabicPeriod"/>
            </a:pPr>
            <a:r>
              <a:rPr lang="en-US" sz="20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000" kern="1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2000" kern="1200" dirty="0" smtClean="0">
              <a:solidFill>
                <a:schemeClr val="accent4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381000"/>
          </a:xfrm>
        </p:spPr>
        <p:txBody>
          <a:bodyPr/>
          <a:lstStyle/>
          <a:p>
            <a:r>
              <a:rPr lang="en-US" sz="2800" b="1" i="1" dirty="0">
                <a:solidFill>
                  <a:srgbClr val="CC6600"/>
                </a:solidFill>
              </a:rPr>
              <a:t>		  		                  </a:t>
            </a:r>
            <a:r>
              <a:rPr lang="en-US" sz="36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pPr algn="just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ea typeface="+mn-ea"/>
              <a:cs typeface="+mn-cs"/>
            </a:endParaRPr>
          </a:p>
          <a:p>
            <a:pPr lvl="1">
              <a:lnSpc>
                <a:spcPct val="80000"/>
              </a:lnSpc>
            </a:pPr>
            <a:endParaRPr lang="en-US" sz="1100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/>
          <a:lstStyle/>
          <a:p>
            <a:r>
              <a:rPr lang="en-US" sz="2400" b="1" i="1" dirty="0">
                <a:solidFill>
                  <a:srgbClr val="CC6600"/>
                </a:solidFill>
                <a:latin typeface="Courier New" pitchFamily="49" charset="0"/>
              </a:rPr>
              <a:t>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 marL="457200" lvl="1" indent="0" algn="just">
              <a:buNone/>
            </a:pP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D2BC8FF-371F-43DC-A6ED-687E62CBB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468314"/>
              </p:ext>
            </p:extLst>
          </p:nvPr>
        </p:nvGraphicFramePr>
        <p:xfrm>
          <a:off x="4264" y="983148"/>
          <a:ext cx="9116290" cy="51906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12737">
                  <a:extLst>
                    <a:ext uri="{9D8B030D-6E8A-4147-A177-3AD203B41FA5}">
                      <a16:colId xmlns:a16="http://schemas.microsoft.com/office/drawing/2014/main" val="3569427547"/>
                    </a:ext>
                  </a:extLst>
                </a:gridCol>
                <a:gridCol w="2002063">
                  <a:extLst>
                    <a:ext uri="{9D8B030D-6E8A-4147-A177-3AD203B41FA5}">
                      <a16:colId xmlns:a16="http://schemas.microsoft.com/office/drawing/2014/main" val="342967607"/>
                    </a:ext>
                  </a:extLst>
                </a:gridCol>
                <a:gridCol w="2454215">
                  <a:extLst>
                    <a:ext uri="{9D8B030D-6E8A-4147-A177-3AD203B41FA5}">
                      <a16:colId xmlns:a16="http://schemas.microsoft.com/office/drawing/2014/main" val="3841975426"/>
                    </a:ext>
                  </a:extLst>
                </a:gridCol>
                <a:gridCol w="2547275">
                  <a:extLst>
                    <a:ext uri="{9D8B030D-6E8A-4147-A177-3AD203B41FA5}">
                      <a16:colId xmlns:a16="http://schemas.microsoft.com/office/drawing/2014/main" val="114943616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Authors and Title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 of Study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Findings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702146"/>
                  </a:ext>
                </a:extLst>
              </a:tr>
              <a:tr h="4809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319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738"/>
            <a:ext cx="8686800" cy="381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BA9B-D17D-4FAF-88E0-446F6CA31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8E5D56-C3E6-4F36-A154-E62F5E3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59091" cy="5334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715000"/>
          </a:xfrm>
        </p:spPr>
        <p:txBody>
          <a:bodyPr/>
          <a:lstStyle/>
          <a:p>
            <a:pPr lvl="1"/>
            <a:endParaRPr lang="en-IN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2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/>
          <a:lstStyle/>
          <a:p>
            <a:pPr algn="r"/>
            <a:r>
              <a:rPr lang="en-US" sz="2400" b="1" i="1" dirty="0">
                <a:solidFill>
                  <a:srgbClr val="CC6600"/>
                </a:solidFill>
                <a:latin typeface="Courier New" pitchFamily="49" charset="0"/>
              </a:rPr>
              <a:t>       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Conclusion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[1]	A. P.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Kandagal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V.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Udayashankara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“Speech Corpus Development for Speaker Independent Speech Recognition for Indian Languages,”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Grenze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Int. J.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Comput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Theory Eng. , no. special issue, pp. 146–151, 2017, [Online]. Available: https://www.researchgate.net/publication/321053455_Speech_Corpus_Development_for_Speaker_Independent_Speech_Recognition_for_Indian_Languages.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[2]	S.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Hegde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K. K.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Achary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and S. Shetty, “Statistical analysis of features and classification of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alphasyllabary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sounds in Kannada language,” Int. J. Speech Technol., vol. 18, no. 1, pp. 65–75, Mar. 2015,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10.1007/s10772-014-9250-8.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	N. Pasha and S.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Roopa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“Continuous Kannada Noisy Speech Recognition,” 2018 Int. Conf. Recent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Innov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Electr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Electron.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Commun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Eng. ICRIEECE 2018, no. 1, pp. 857–861, 2018,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10.1109/ICRIEECE44171.2018.9009108.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4]	J.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Basu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M. S.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Bepari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R. Roy, and S. Khan, “Real time challenges to handle the telephonic speech recognition system,” in Lecture Notes in Electrical Engineering, 2013, vol. 222 LNEE, no. VOL. 2, pp. 395–408,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10.1007/978-81-322-1000-9_38.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[5]	L.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Rabiner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B.-H.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Juang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“Signal Processing and Analysis Methods for Speech Recognition,”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Fundam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speech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Recognit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., 1993,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10.1016/B978-0-12-802398-3.00002-7.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[6]	C. K. Un and K. Y. Choi, “IMPROVING LPC ANALYSIS OF NOISY SPEECH BY AUTOCORRELATION SUBTRACTION METHOD.,” ICASSP, IEEE Int. Conf.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Acoust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Speech Signal Process. - Proc., 1981,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10.1109/icassp.1981.1171183.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7]	J.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Sohn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“A statistical model-based voice activity detection,” IEEE Signal Process. Lett., 1999,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10.1109/97.736233.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[8]	R. Yao, Z. Q. Zeng, and P. Zhu, “A priori SNR estimation and noise estimation for speech enhancement,” EURASIP J. Adv. Signal Process., vol. 2016, no. 1, 2016,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10.1186/s13634-016-0398-z.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[9]	M.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Kalamani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S.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Valarmathy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and M.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Krishnamoorthi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“Speech Enhancement Using Modified Modulation Magnitude Estimation-Based Spectral Subtraction Algorithm,” Arab. J. Sci. Eng., vol. 39, no. 12, pp. 8965–8978, 2014,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10.1007/s13369-014-1446-3.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[10]	M. F. Othman and K.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Shazali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“Wireless Sensor Network Applications: A Study in Environment Monitoring System,” Procedia Eng., vol. 41, pp. 1204–1210, 2012,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10.1016/j.proeng.2012.07.302.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/>
          <a:lstStyle/>
          <a:p>
            <a:pPr algn="r"/>
            <a:r>
              <a:rPr lang="en-US" sz="2400" b="1" i="1" dirty="0">
                <a:solidFill>
                  <a:srgbClr val="CC6600"/>
                </a:solidFill>
                <a:latin typeface="Courier New" pitchFamily="49" charset="0"/>
              </a:rPr>
              <a:t>       </a:t>
            </a:r>
            <a:r>
              <a:rPr lang="en-US" sz="2800" b="1" dirty="0" smtClean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References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200" dirty="0"/>
              <a:t>   </a:t>
            </a: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&amp;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61612</TotalTime>
  <Words>97</Words>
  <Application>Microsoft Office PowerPoint</Application>
  <PresentationFormat>On-screen Show (4:3)</PresentationFormat>
  <Paragraphs>77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Theme1</vt:lpstr>
      <vt:lpstr>Seminar Title  </vt:lpstr>
      <vt:lpstr>                   Presentation Outline </vt:lpstr>
      <vt:lpstr>                        1. Introduction</vt:lpstr>
      <vt:lpstr>       2. Objectives</vt:lpstr>
      <vt:lpstr>3. Literature Review</vt:lpstr>
      <vt:lpstr>4. Description  </vt:lpstr>
      <vt:lpstr>        Conclusion</vt:lpstr>
      <vt:lpstr>       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HIGH PERFORMANCE ARITHMETIC UNIT</dc:title>
  <dc:creator>vishnu</dc:creator>
  <cp:lastModifiedBy>MAHE-MIT-00</cp:lastModifiedBy>
  <cp:revision>947</cp:revision>
  <dcterms:created xsi:type="dcterms:W3CDTF">2006-08-16T00:00:00Z</dcterms:created>
  <dcterms:modified xsi:type="dcterms:W3CDTF">2022-09-10T12:10:38Z</dcterms:modified>
</cp:coreProperties>
</file>