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FCEB-8520-4E46-9567-5EC3E09B3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4CCCEC-FD37-4F25-93FB-47D870626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197B9-A8D2-46CA-BA5E-079E56836D97}"/>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5" name="Footer Placeholder 4">
            <a:extLst>
              <a:ext uri="{FF2B5EF4-FFF2-40B4-BE49-F238E27FC236}">
                <a16:creationId xmlns:a16="http://schemas.microsoft.com/office/drawing/2014/main" id="{F84C938E-C213-46F1-929A-9E0FA875A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9F667-F05D-4A3B-9770-B00C7C34697E}"/>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405429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58B5-BD27-4FF5-9461-EF2ED3C959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B6F59-F1D1-40A5-97E9-3EFBF3DE540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53B78-B7B6-4C30-857C-3C2DDAFF50DE}"/>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5" name="Footer Placeholder 4">
            <a:extLst>
              <a:ext uri="{FF2B5EF4-FFF2-40B4-BE49-F238E27FC236}">
                <a16:creationId xmlns:a16="http://schemas.microsoft.com/office/drawing/2014/main" id="{443F6705-0273-47C5-B1B2-C47BC5B31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8AF47-99E2-4A91-925D-263A96CEBD6E}"/>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268709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0709BB-A17F-4B79-A6DB-C9EC4E147A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7D43A-42F6-4C34-AAF6-6A40BD644A4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5916A-A8CA-40FB-A0DF-791FB24DC7E9}"/>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5" name="Footer Placeholder 4">
            <a:extLst>
              <a:ext uri="{FF2B5EF4-FFF2-40B4-BE49-F238E27FC236}">
                <a16:creationId xmlns:a16="http://schemas.microsoft.com/office/drawing/2014/main" id="{B97B413F-DD40-4FF3-9683-BE5728741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CB383-F0CD-439C-93FF-550EEF87E383}"/>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119231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A999-28A4-418A-8FB3-6F1D4F96C0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B6653A-3861-4E7C-95FB-2C695B6AE0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27B7F3-D78B-4A92-832F-78BDD16C4AB2}"/>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5" name="Footer Placeholder 4">
            <a:extLst>
              <a:ext uri="{FF2B5EF4-FFF2-40B4-BE49-F238E27FC236}">
                <a16:creationId xmlns:a16="http://schemas.microsoft.com/office/drawing/2014/main" id="{E341F190-0372-4EFD-80AC-14312BC89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65414-96ED-4787-830C-01B115B792FF}"/>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687291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28C9-048C-4905-A1A1-9A3CE0DD9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FE010B-DF81-4F66-9E95-96915EEA6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50BB8-3722-4842-B71C-534BBBE0E591}"/>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5" name="Footer Placeholder 4">
            <a:extLst>
              <a:ext uri="{FF2B5EF4-FFF2-40B4-BE49-F238E27FC236}">
                <a16:creationId xmlns:a16="http://schemas.microsoft.com/office/drawing/2014/main" id="{29F9ECA0-813C-4191-A0A9-97DD87C1F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E687A-1221-4C64-A836-8C8F0E55381F}"/>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311339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B2F8-60EC-4F6F-A6B2-9597FB686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BD4DE2-2A77-4743-A120-ECB5C88BB64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8B462F-357C-40D7-9AF6-B234B1828AD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CC9EB5-F469-4E0F-84D3-3CA914F16C6A}"/>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6" name="Footer Placeholder 5">
            <a:extLst>
              <a:ext uri="{FF2B5EF4-FFF2-40B4-BE49-F238E27FC236}">
                <a16:creationId xmlns:a16="http://schemas.microsoft.com/office/drawing/2014/main" id="{76116967-EC91-4510-ADF7-F3EDB0F21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E5BA2-1258-4885-B80A-EC23EC5B6A8B}"/>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57528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65B77-5A7D-4CFF-8D61-854C5DB2CE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2B9E21-45D1-4BB5-BD1E-AB202FFDC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946282-C5D0-4B72-A0CC-FD43B0E43B9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D0FA42-B9B7-44A1-9A1C-81D0626E2C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BD63B2-B869-48E8-9C5D-4E5B389470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B98518A-8EF8-448B-9D43-3D1C023FD304}"/>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8" name="Footer Placeholder 7">
            <a:extLst>
              <a:ext uri="{FF2B5EF4-FFF2-40B4-BE49-F238E27FC236}">
                <a16:creationId xmlns:a16="http://schemas.microsoft.com/office/drawing/2014/main" id="{F5DD8742-22A7-4A31-890E-DDB2B926AA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1720E7-706F-4455-A628-C951F989B8CD}"/>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3320392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A455-6D42-4FA5-A7A7-429F25F08D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7B142E-19E1-432D-89C2-C33F7877E0A3}"/>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4" name="Footer Placeholder 3">
            <a:extLst>
              <a:ext uri="{FF2B5EF4-FFF2-40B4-BE49-F238E27FC236}">
                <a16:creationId xmlns:a16="http://schemas.microsoft.com/office/drawing/2014/main" id="{CDC3C787-04B2-476E-AD6F-24FF4C378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76D130-F8EA-4C48-B0D5-5DC1AAFEF930}"/>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175310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4F404-A352-4C32-8F01-1FE0C35EDE8B}"/>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3" name="Footer Placeholder 2">
            <a:extLst>
              <a:ext uri="{FF2B5EF4-FFF2-40B4-BE49-F238E27FC236}">
                <a16:creationId xmlns:a16="http://schemas.microsoft.com/office/drawing/2014/main" id="{697EF12B-5BDA-4685-941C-BC9426F3B6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D0937E-34A4-45C9-B7F2-6CD2C0071263}"/>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124388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44B2-544E-419F-A397-F082E2C6C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A67A79-657A-41FD-8B0C-98C41670C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28B49E-3BFA-4A61-91BD-C0412FBA58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2AA12E-344E-4BE0-9C21-7AE7FCE3C281}"/>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6" name="Footer Placeholder 5">
            <a:extLst>
              <a:ext uri="{FF2B5EF4-FFF2-40B4-BE49-F238E27FC236}">
                <a16:creationId xmlns:a16="http://schemas.microsoft.com/office/drawing/2014/main" id="{0899E514-6589-40EB-954E-A9D43D3B8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9FDC06-0173-45C6-825C-2C5290F79FCC}"/>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282353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DB45-5A20-47E3-B325-26A641167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4D8187-7819-42B8-8BF8-CD7B68A7C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ED3E65-050B-4691-AB3D-7C9B920AD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5F01AA-8808-4C6E-B0A7-4EAB1AD43A8A}"/>
              </a:ext>
            </a:extLst>
          </p:cNvPr>
          <p:cNvSpPr>
            <a:spLocks noGrp="1"/>
          </p:cNvSpPr>
          <p:nvPr>
            <p:ph type="dt" sz="half" idx="10"/>
          </p:nvPr>
        </p:nvSpPr>
        <p:spPr/>
        <p:txBody>
          <a:bodyPr/>
          <a:lstStyle/>
          <a:p>
            <a:fld id="{E5F357CE-F442-4C3A-976A-6DA26773E30A}" type="datetimeFigureOut">
              <a:rPr lang="en-IN" smtClean="0"/>
              <a:t>04-11-2024</a:t>
            </a:fld>
            <a:endParaRPr lang="en-IN"/>
          </a:p>
        </p:txBody>
      </p:sp>
      <p:sp>
        <p:nvSpPr>
          <p:cNvPr id="6" name="Footer Placeholder 5">
            <a:extLst>
              <a:ext uri="{FF2B5EF4-FFF2-40B4-BE49-F238E27FC236}">
                <a16:creationId xmlns:a16="http://schemas.microsoft.com/office/drawing/2014/main" id="{DE7D99A9-FD27-4445-AF13-8D9258BF6B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BDF922-AB27-4240-A4BD-2911193AE2FD}"/>
              </a:ext>
            </a:extLst>
          </p:cNvPr>
          <p:cNvSpPr>
            <a:spLocks noGrp="1"/>
          </p:cNvSpPr>
          <p:nvPr>
            <p:ph type="sldNum" sz="quarter" idx="12"/>
          </p:nvPr>
        </p:nvSpPr>
        <p:spPr/>
        <p:txBody>
          <a:bodyPr/>
          <a:lstStyle/>
          <a:p>
            <a:fld id="{64A7BF71-A38F-46C0-BA49-EC9811C904B3}" type="slidenum">
              <a:rPr lang="en-IN" smtClean="0"/>
              <a:t>‹#›</a:t>
            </a:fld>
            <a:endParaRPr lang="en-IN"/>
          </a:p>
        </p:txBody>
      </p:sp>
    </p:spTree>
    <p:extLst>
      <p:ext uri="{BB962C8B-B14F-4D97-AF65-F5344CB8AC3E}">
        <p14:creationId xmlns:p14="http://schemas.microsoft.com/office/powerpoint/2010/main" val="78268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483BBE-5DD1-408E-9108-1BF11EA5D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11851C-DC30-44B6-956E-F279BE84E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91CE88-8564-4BB2-BC34-50C2780868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357CE-F442-4C3A-976A-6DA26773E30A}" type="datetimeFigureOut">
              <a:rPr lang="en-IN" smtClean="0"/>
              <a:t>04-11-2024</a:t>
            </a:fld>
            <a:endParaRPr lang="en-IN"/>
          </a:p>
        </p:txBody>
      </p:sp>
      <p:sp>
        <p:nvSpPr>
          <p:cNvPr id="5" name="Footer Placeholder 4">
            <a:extLst>
              <a:ext uri="{FF2B5EF4-FFF2-40B4-BE49-F238E27FC236}">
                <a16:creationId xmlns:a16="http://schemas.microsoft.com/office/drawing/2014/main" id="{C26B1680-36B3-45BE-B3E2-F8723D29A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DDF24C-6E97-4089-AE3C-289B6AA55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7BF71-A38F-46C0-BA49-EC9811C904B3}" type="slidenum">
              <a:rPr lang="en-IN" smtClean="0"/>
              <a:t>‹#›</a:t>
            </a:fld>
            <a:endParaRPr lang="en-IN"/>
          </a:p>
        </p:txBody>
      </p:sp>
    </p:spTree>
    <p:extLst>
      <p:ext uri="{BB962C8B-B14F-4D97-AF65-F5344CB8AC3E}">
        <p14:creationId xmlns:p14="http://schemas.microsoft.com/office/powerpoint/2010/main" val="4121601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F991D23-CD45-4422-BA81-0070262F6DC7}"/>
              </a:ext>
            </a:extLst>
          </p:cNvPr>
          <p:cNvSpPr>
            <a:spLocks noChangeArrowheads="1"/>
          </p:cNvSpPr>
          <p:nvPr/>
        </p:nvSpPr>
        <p:spPr bwMode="auto">
          <a:xfrm>
            <a:off x="-1" y="197223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a:ln>
                <a:noFill/>
              </a:ln>
              <a:solidFill>
                <a:schemeClr val="tx1"/>
              </a:solidFill>
              <a:effectLst/>
              <a:latin typeface="Open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28E3B18-C039-49F0-BBD1-06631E98E314}"/>
              </a:ext>
            </a:extLst>
          </p:cNvPr>
          <p:cNvSpPr/>
          <p:nvPr/>
        </p:nvSpPr>
        <p:spPr>
          <a:xfrm>
            <a:off x="2626842" y="2801634"/>
            <a:ext cx="7081747" cy="707886"/>
          </a:xfrm>
          <a:prstGeom prst="rect">
            <a:avLst/>
          </a:prstGeom>
        </p:spPr>
        <p:txBody>
          <a:bodyPr wrap="none">
            <a:spAutoFit/>
          </a:bodyPr>
          <a:lstStyle/>
          <a:p>
            <a:r>
              <a:rPr lang="en-US" sz="4000" dirty="0"/>
              <a:t>LLM pre-training and scaling laws</a:t>
            </a:r>
            <a:endParaRPr lang="en-IN" sz="4000" dirty="0"/>
          </a:p>
        </p:txBody>
      </p:sp>
      <p:sp>
        <p:nvSpPr>
          <p:cNvPr id="6" name="Rectangle 5">
            <a:extLst>
              <a:ext uri="{FF2B5EF4-FFF2-40B4-BE49-F238E27FC236}">
                <a16:creationId xmlns:a16="http://schemas.microsoft.com/office/drawing/2014/main" id="{B0BA9FA9-9C60-452A-B3AC-FC85DFFFC078}"/>
              </a:ext>
            </a:extLst>
          </p:cNvPr>
          <p:cNvSpPr/>
          <p:nvPr/>
        </p:nvSpPr>
        <p:spPr>
          <a:xfrm>
            <a:off x="623046" y="1492949"/>
            <a:ext cx="11089340" cy="707886"/>
          </a:xfrm>
          <a:prstGeom prst="rect">
            <a:avLst/>
          </a:prstGeom>
        </p:spPr>
        <p:txBody>
          <a:bodyPr wrap="square">
            <a:spAutoFit/>
          </a:bodyPr>
          <a:lstStyle/>
          <a:p>
            <a:r>
              <a:rPr lang="en-US" sz="4000" dirty="0"/>
              <a:t>Generative AI with Large Language Models - Week 1</a:t>
            </a:r>
          </a:p>
        </p:txBody>
      </p:sp>
      <p:sp>
        <p:nvSpPr>
          <p:cNvPr id="7" name="Rectangle 6">
            <a:extLst>
              <a:ext uri="{FF2B5EF4-FFF2-40B4-BE49-F238E27FC236}">
                <a16:creationId xmlns:a16="http://schemas.microsoft.com/office/drawing/2014/main" id="{A9AFDFE5-2D73-4C5B-9615-14448B609A75}"/>
              </a:ext>
            </a:extLst>
          </p:cNvPr>
          <p:cNvSpPr/>
          <p:nvPr/>
        </p:nvSpPr>
        <p:spPr>
          <a:xfrm>
            <a:off x="623046" y="4041612"/>
            <a:ext cx="10977283" cy="1323439"/>
          </a:xfrm>
          <a:prstGeom prst="rect">
            <a:avLst/>
          </a:prstGeom>
        </p:spPr>
        <p:txBody>
          <a:bodyPr wrap="square">
            <a:spAutoFit/>
          </a:bodyPr>
          <a:lstStyle/>
          <a:p>
            <a:r>
              <a:rPr lang="en-US" sz="4000" dirty="0"/>
              <a:t>Machine-learning models are just big statistical calculators and they work with numbers, not words. </a:t>
            </a:r>
            <a:endParaRPr lang="en-IN" sz="4000" dirty="0"/>
          </a:p>
        </p:txBody>
      </p:sp>
    </p:spTree>
    <p:extLst>
      <p:ext uri="{BB962C8B-B14F-4D97-AF65-F5344CB8AC3E}">
        <p14:creationId xmlns:p14="http://schemas.microsoft.com/office/powerpoint/2010/main" val="244876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9E23A-E0EF-441D-8960-61DCC77FC713}"/>
              </a:ext>
            </a:extLst>
          </p:cNvPr>
          <p:cNvPicPr>
            <a:picLocks noChangeAspect="1"/>
          </p:cNvPicPr>
          <p:nvPr/>
        </p:nvPicPr>
        <p:blipFill>
          <a:blip r:embed="rId2"/>
          <a:stretch>
            <a:fillRect/>
          </a:stretch>
        </p:blipFill>
        <p:spPr>
          <a:xfrm>
            <a:off x="1" y="1"/>
            <a:ext cx="6096000" cy="3429000"/>
          </a:xfrm>
          <a:prstGeom prst="rect">
            <a:avLst/>
          </a:prstGeom>
        </p:spPr>
      </p:pic>
      <p:pic>
        <p:nvPicPr>
          <p:cNvPr id="5" name="Picture 4">
            <a:extLst>
              <a:ext uri="{FF2B5EF4-FFF2-40B4-BE49-F238E27FC236}">
                <a16:creationId xmlns:a16="http://schemas.microsoft.com/office/drawing/2014/main" id="{D19D9B7E-92A3-452C-BD17-3380AF18F20A}"/>
              </a:ext>
            </a:extLst>
          </p:cNvPr>
          <p:cNvPicPr>
            <a:picLocks noChangeAspect="1"/>
          </p:cNvPicPr>
          <p:nvPr/>
        </p:nvPicPr>
        <p:blipFill>
          <a:blip r:embed="rId3"/>
          <a:stretch>
            <a:fillRect/>
          </a:stretch>
        </p:blipFill>
        <p:spPr>
          <a:xfrm>
            <a:off x="6095998" y="1"/>
            <a:ext cx="6096000" cy="3429000"/>
          </a:xfrm>
          <a:prstGeom prst="rect">
            <a:avLst/>
          </a:prstGeom>
        </p:spPr>
      </p:pic>
      <p:pic>
        <p:nvPicPr>
          <p:cNvPr id="6" name="Picture 5">
            <a:extLst>
              <a:ext uri="{FF2B5EF4-FFF2-40B4-BE49-F238E27FC236}">
                <a16:creationId xmlns:a16="http://schemas.microsoft.com/office/drawing/2014/main" id="{AAB92F49-5485-4FF8-BF36-922F1510FD91}"/>
              </a:ext>
            </a:extLst>
          </p:cNvPr>
          <p:cNvPicPr>
            <a:picLocks noChangeAspect="1"/>
          </p:cNvPicPr>
          <p:nvPr/>
        </p:nvPicPr>
        <p:blipFill>
          <a:blip r:embed="rId4"/>
          <a:stretch>
            <a:fillRect/>
          </a:stretch>
        </p:blipFill>
        <p:spPr>
          <a:xfrm>
            <a:off x="6096002" y="3429000"/>
            <a:ext cx="6095998" cy="3429000"/>
          </a:xfrm>
          <a:prstGeom prst="rect">
            <a:avLst/>
          </a:prstGeom>
        </p:spPr>
      </p:pic>
      <p:pic>
        <p:nvPicPr>
          <p:cNvPr id="7" name="Picture 6">
            <a:extLst>
              <a:ext uri="{FF2B5EF4-FFF2-40B4-BE49-F238E27FC236}">
                <a16:creationId xmlns:a16="http://schemas.microsoft.com/office/drawing/2014/main" id="{3E7581BD-9E76-4B9B-B113-9746A078BF61}"/>
              </a:ext>
            </a:extLst>
          </p:cNvPr>
          <p:cNvPicPr>
            <a:picLocks noChangeAspect="1"/>
          </p:cNvPicPr>
          <p:nvPr/>
        </p:nvPicPr>
        <p:blipFill>
          <a:blip r:embed="rId5"/>
          <a:stretch>
            <a:fillRect/>
          </a:stretch>
        </p:blipFill>
        <p:spPr>
          <a:xfrm>
            <a:off x="1" y="3428998"/>
            <a:ext cx="6095996" cy="3429001"/>
          </a:xfrm>
          <a:prstGeom prst="rect">
            <a:avLst/>
          </a:prstGeom>
        </p:spPr>
      </p:pic>
    </p:spTree>
    <p:extLst>
      <p:ext uri="{BB962C8B-B14F-4D97-AF65-F5344CB8AC3E}">
        <p14:creationId xmlns:p14="http://schemas.microsoft.com/office/powerpoint/2010/main" val="88479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065C07-7A5A-4E8F-BE08-2363BBF5DCCB}"/>
              </a:ext>
            </a:extLst>
          </p:cNvPr>
          <p:cNvPicPr>
            <a:picLocks noChangeAspect="1"/>
          </p:cNvPicPr>
          <p:nvPr/>
        </p:nvPicPr>
        <p:blipFill>
          <a:blip r:embed="rId2"/>
          <a:stretch>
            <a:fillRect/>
          </a:stretch>
        </p:blipFill>
        <p:spPr>
          <a:xfrm>
            <a:off x="0" y="0"/>
            <a:ext cx="6096000" cy="3429000"/>
          </a:xfrm>
          <a:prstGeom prst="rect">
            <a:avLst/>
          </a:prstGeom>
        </p:spPr>
      </p:pic>
      <p:pic>
        <p:nvPicPr>
          <p:cNvPr id="5" name="Picture 4">
            <a:extLst>
              <a:ext uri="{FF2B5EF4-FFF2-40B4-BE49-F238E27FC236}">
                <a16:creationId xmlns:a16="http://schemas.microsoft.com/office/drawing/2014/main" id="{765222B4-8A2A-44CD-B904-72169AEA9AB5}"/>
              </a:ext>
            </a:extLst>
          </p:cNvPr>
          <p:cNvPicPr>
            <a:picLocks noChangeAspect="1"/>
          </p:cNvPicPr>
          <p:nvPr/>
        </p:nvPicPr>
        <p:blipFill>
          <a:blip r:embed="rId3"/>
          <a:stretch>
            <a:fillRect/>
          </a:stretch>
        </p:blipFill>
        <p:spPr>
          <a:xfrm>
            <a:off x="6096000" y="-1"/>
            <a:ext cx="5925377" cy="3428999"/>
          </a:xfrm>
          <a:prstGeom prst="rect">
            <a:avLst/>
          </a:prstGeom>
        </p:spPr>
      </p:pic>
      <p:pic>
        <p:nvPicPr>
          <p:cNvPr id="6" name="Picture 5">
            <a:extLst>
              <a:ext uri="{FF2B5EF4-FFF2-40B4-BE49-F238E27FC236}">
                <a16:creationId xmlns:a16="http://schemas.microsoft.com/office/drawing/2014/main" id="{5AFA85FA-5660-4B3E-9FEE-62D667636CB7}"/>
              </a:ext>
            </a:extLst>
          </p:cNvPr>
          <p:cNvPicPr>
            <a:picLocks noChangeAspect="1"/>
          </p:cNvPicPr>
          <p:nvPr/>
        </p:nvPicPr>
        <p:blipFill>
          <a:blip r:embed="rId4"/>
          <a:stretch>
            <a:fillRect/>
          </a:stretch>
        </p:blipFill>
        <p:spPr>
          <a:xfrm>
            <a:off x="7530352" y="485726"/>
            <a:ext cx="4413599" cy="491137"/>
          </a:xfrm>
          <a:prstGeom prst="rect">
            <a:avLst/>
          </a:prstGeom>
        </p:spPr>
      </p:pic>
      <p:pic>
        <p:nvPicPr>
          <p:cNvPr id="7" name="Picture 6">
            <a:extLst>
              <a:ext uri="{FF2B5EF4-FFF2-40B4-BE49-F238E27FC236}">
                <a16:creationId xmlns:a16="http://schemas.microsoft.com/office/drawing/2014/main" id="{05D67AB6-071B-49F9-A67B-7BDABDC12E30}"/>
              </a:ext>
            </a:extLst>
          </p:cNvPr>
          <p:cNvPicPr>
            <a:picLocks noChangeAspect="1"/>
          </p:cNvPicPr>
          <p:nvPr/>
        </p:nvPicPr>
        <p:blipFill>
          <a:blip r:embed="rId5"/>
          <a:stretch>
            <a:fillRect/>
          </a:stretch>
        </p:blipFill>
        <p:spPr>
          <a:xfrm>
            <a:off x="0" y="3428998"/>
            <a:ext cx="6100989" cy="3429002"/>
          </a:xfrm>
          <a:prstGeom prst="rect">
            <a:avLst/>
          </a:prstGeom>
        </p:spPr>
      </p:pic>
      <p:pic>
        <p:nvPicPr>
          <p:cNvPr id="8" name="Picture 7">
            <a:extLst>
              <a:ext uri="{FF2B5EF4-FFF2-40B4-BE49-F238E27FC236}">
                <a16:creationId xmlns:a16="http://schemas.microsoft.com/office/drawing/2014/main" id="{E5556A64-BBA3-4F99-A4FE-33D6EC4DE2D5}"/>
              </a:ext>
            </a:extLst>
          </p:cNvPr>
          <p:cNvPicPr>
            <a:picLocks noChangeAspect="1"/>
          </p:cNvPicPr>
          <p:nvPr/>
        </p:nvPicPr>
        <p:blipFill>
          <a:blip r:embed="rId6"/>
          <a:stretch>
            <a:fillRect/>
          </a:stretch>
        </p:blipFill>
        <p:spPr>
          <a:xfrm>
            <a:off x="6096000" y="3428998"/>
            <a:ext cx="6100989" cy="3428998"/>
          </a:xfrm>
          <a:prstGeom prst="rect">
            <a:avLst/>
          </a:prstGeom>
        </p:spPr>
      </p:pic>
    </p:spTree>
    <p:extLst>
      <p:ext uri="{BB962C8B-B14F-4D97-AF65-F5344CB8AC3E}">
        <p14:creationId xmlns:p14="http://schemas.microsoft.com/office/powerpoint/2010/main" val="3186296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DC930B-D383-489F-8B7E-476992D00EE7}"/>
              </a:ext>
            </a:extLst>
          </p:cNvPr>
          <p:cNvPicPr>
            <a:picLocks noChangeAspect="1"/>
          </p:cNvPicPr>
          <p:nvPr/>
        </p:nvPicPr>
        <p:blipFill>
          <a:blip r:embed="rId2"/>
          <a:stretch>
            <a:fillRect/>
          </a:stretch>
        </p:blipFill>
        <p:spPr>
          <a:xfrm>
            <a:off x="1" y="1"/>
            <a:ext cx="6095999" cy="3429000"/>
          </a:xfrm>
          <a:prstGeom prst="rect">
            <a:avLst/>
          </a:prstGeom>
        </p:spPr>
      </p:pic>
      <p:pic>
        <p:nvPicPr>
          <p:cNvPr id="5" name="Picture 4">
            <a:extLst>
              <a:ext uri="{FF2B5EF4-FFF2-40B4-BE49-F238E27FC236}">
                <a16:creationId xmlns:a16="http://schemas.microsoft.com/office/drawing/2014/main" id="{CFF44153-B3B8-4814-9E79-172C53E0F3AE}"/>
              </a:ext>
            </a:extLst>
          </p:cNvPr>
          <p:cNvPicPr>
            <a:picLocks noChangeAspect="1"/>
          </p:cNvPicPr>
          <p:nvPr/>
        </p:nvPicPr>
        <p:blipFill>
          <a:blip r:embed="rId3"/>
          <a:stretch>
            <a:fillRect/>
          </a:stretch>
        </p:blipFill>
        <p:spPr>
          <a:xfrm>
            <a:off x="-1" y="3429000"/>
            <a:ext cx="6095999" cy="3429000"/>
          </a:xfrm>
          <a:prstGeom prst="rect">
            <a:avLst/>
          </a:prstGeom>
        </p:spPr>
      </p:pic>
      <p:pic>
        <p:nvPicPr>
          <p:cNvPr id="6" name="Picture 5">
            <a:extLst>
              <a:ext uri="{FF2B5EF4-FFF2-40B4-BE49-F238E27FC236}">
                <a16:creationId xmlns:a16="http://schemas.microsoft.com/office/drawing/2014/main" id="{987E2B8E-3640-4B57-ACC5-055300A93452}"/>
              </a:ext>
            </a:extLst>
          </p:cNvPr>
          <p:cNvPicPr>
            <a:picLocks noChangeAspect="1"/>
          </p:cNvPicPr>
          <p:nvPr/>
        </p:nvPicPr>
        <p:blipFill>
          <a:blip r:embed="rId4"/>
          <a:stretch>
            <a:fillRect/>
          </a:stretch>
        </p:blipFill>
        <p:spPr>
          <a:xfrm>
            <a:off x="6095998" y="3429000"/>
            <a:ext cx="6095998" cy="3429001"/>
          </a:xfrm>
          <a:prstGeom prst="rect">
            <a:avLst/>
          </a:prstGeom>
        </p:spPr>
      </p:pic>
      <p:pic>
        <p:nvPicPr>
          <p:cNvPr id="8" name="Picture 7">
            <a:extLst>
              <a:ext uri="{FF2B5EF4-FFF2-40B4-BE49-F238E27FC236}">
                <a16:creationId xmlns:a16="http://schemas.microsoft.com/office/drawing/2014/main" id="{81FB89BD-6495-4A2F-B91A-AAD6C8E38B69}"/>
              </a:ext>
            </a:extLst>
          </p:cNvPr>
          <p:cNvPicPr>
            <a:picLocks noChangeAspect="1"/>
          </p:cNvPicPr>
          <p:nvPr/>
        </p:nvPicPr>
        <p:blipFill>
          <a:blip r:embed="rId5"/>
          <a:stretch>
            <a:fillRect/>
          </a:stretch>
        </p:blipFill>
        <p:spPr>
          <a:xfrm>
            <a:off x="6095204" y="0"/>
            <a:ext cx="6096792" cy="3428999"/>
          </a:xfrm>
          <a:prstGeom prst="rect">
            <a:avLst/>
          </a:prstGeom>
        </p:spPr>
      </p:pic>
    </p:spTree>
    <p:extLst>
      <p:ext uri="{BB962C8B-B14F-4D97-AF65-F5344CB8AC3E}">
        <p14:creationId xmlns:p14="http://schemas.microsoft.com/office/powerpoint/2010/main" val="216821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A6AF36-476C-4477-9E74-D47E02ED7719}"/>
              </a:ext>
            </a:extLst>
          </p:cNvPr>
          <p:cNvPicPr>
            <a:picLocks noChangeAspect="1"/>
          </p:cNvPicPr>
          <p:nvPr/>
        </p:nvPicPr>
        <p:blipFill>
          <a:blip r:embed="rId2"/>
          <a:stretch>
            <a:fillRect/>
          </a:stretch>
        </p:blipFill>
        <p:spPr>
          <a:xfrm>
            <a:off x="6096001" y="0"/>
            <a:ext cx="6095999" cy="3429000"/>
          </a:xfrm>
          <a:prstGeom prst="rect">
            <a:avLst/>
          </a:prstGeom>
        </p:spPr>
      </p:pic>
      <p:pic>
        <p:nvPicPr>
          <p:cNvPr id="5" name="Picture 4">
            <a:extLst>
              <a:ext uri="{FF2B5EF4-FFF2-40B4-BE49-F238E27FC236}">
                <a16:creationId xmlns:a16="http://schemas.microsoft.com/office/drawing/2014/main" id="{CFA2CCFF-CF46-4D7E-B87D-40C25B191B47}"/>
              </a:ext>
            </a:extLst>
          </p:cNvPr>
          <p:cNvPicPr>
            <a:picLocks noChangeAspect="1"/>
          </p:cNvPicPr>
          <p:nvPr/>
        </p:nvPicPr>
        <p:blipFill>
          <a:blip r:embed="rId2"/>
          <a:stretch>
            <a:fillRect/>
          </a:stretch>
        </p:blipFill>
        <p:spPr>
          <a:xfrm>
            <a:off x="0" y="3429001"/>
            <a:ext cx="6089844" cy="3428999"/>
          </a:xfrm>
          <a:prstGeom prst="rect">
            <a:avLst/>
          </a:prstGeom>
        </p:spPr>
      </p:pic>
      <p:pic>
        <p:nvPicPr>
          <p:cNvPr id="6" name="Picture 5">
            <a:extLst>
              <a:ext uri="{FF2B5EF4-FFF2-40B4-BE49-F238E27FC236}">
                <a16:creationId xmlns:a16="http://schemas.microsoft.com/office/drawing/2014/main" id="{7D9496A6-668C-4B44-B656-0CFCF4B9A1A4}"/>
              </a:ext>
            </a:extLst>
          </p:cNvPr>
          <p:cNvPicPr>
            <a:picLocks noChangeAspect="1"/>
          </p:cNvPicPr>
          <p:nvPr/>
        </p:nvPicPr>
        <p:blipFill>
          <a:blip r:embed="rId3"/>
          <a:stretch>
            <a:fillRect/>
          </a:stretch>
        </p:blipFill>
        <p:spPr>
          <a:xfrm>
            <a:off x="6092292" y="3429000"/>
            <a:ext cx="6098118" cy="3429000"/>
          </a:xfrm>
          <a:prstGeom prst="rect">
            <a:avLst/>
          </a:prstGeom>
        </p:spPr>
      </p:pic>
      <p:pic>
        <p:nvPicPr>
          <p:cNvPr id="7" name="Picture 6">
            <a:extLst>
              <a:ext uri="{FF2B5EF4-FFF2-40B4-BE49-F238E27FC236}">
                <a16:creationId xmlns:a16="http://schemas.microsoft.com/office/drawing/2014/main" id="{0D86540B-6214-450B-99A6-141B743C6481}"/>
              </a:ext>
            </a:extLst>
          </p:cNvPr>
          <p:cNvPicPr>
            <a:picLocks noChangeAspect="1"/>
          </p:cNvPicPr>
          <p:nvPr/>
        </p:nvPicPr>
        <p:blipFill>
          <a:blip r:embed="rId4"/>
          <a:stretch>
            <a:fillRect/>
          </a:stretch>
        </p:blipFill>
        <p:spPr>
          <a:xfrm>
            <a:off x="0" y="-3346"/>
            <a:ext cx="6096528" cy="3432345"/>
          </a:xfrm>
          <a:prstGeom prst="rect">
            <a:avLst/>
          </a:prstGeom>
        </p:spPr>
      </p:pic>
    </p:spTree>
    <p:extLst>
      <p:ext uri="{BB962C8B-B14F-4D97-AF65-F5344CB8AC3E}">
        <p14:creationId xmlns:p14="http://schemas.microsoft.com/office/powerpoint/2010/main" val="231369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9C9E79A-85B7-4570-BCF7-B234C0AF159D}"/>
              </a:ext>
            </a:extLst>
          </p:cNvPr>
          <p:cNvPicPr>
            <a:picLocks noChangeAspect="1"/>
          </p:cNvPicPr>
          <p:nvPr/>
        </p:nvPicPr>
        <p:blipFill>
          <a:blip r:embed="rId2"/>
          <a:stretch>
            <a:fillRect/>
          </a:stretch>
        </p:blipFill>
        <p:spPr>
          <a:xfrm>
            <a:off x="0" y="0"/>
            <a:ext cx="12192000" cy="5585410"/>
          </a:xfrm>
          <a:prstGeom prst="rect">
            <a:avLst/>
          </a:prstGeom>
        </p:spPr>
      </p:pic>
    </p:spTree>
    <p:extLst>
      <p:ext uri="{BB962C8B-B14F-4D97-AF65-F5344CB8AC3E}">
        <p14:creationId xmlns:p14="http://schemas.microsoft.com/office/powerpoint/2010/main" val="239032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AB7EFA-F732-478F-B6FF-81F572C9F98F}"/>
              </a:ext>
            </a:extLst>
          </p:cNvPr>
          <p:cNvPicPr>
            <a:picLocks noChangeAspect="1"/>
          </p:cNvPicPr>
          <p:nvPr/>
        </p:nvPicPr>
        <p:blipFill>
          <a:blip r:embed="rId2"/>
          <a:stretch>
            <a:fillRect/>
          </a:stretch>
        </p:blipFill>
        <p:spPr>
          <a:xfrm>
            <a:off x="0" y="0"/>
            <a:ext cx="12192000" cy="2864221"/>
          </a:xfrm>
          <a:prstGeom prst="rect">
            <a:avLst/>
          </a:prstGeom>
        </p:spPr>
      </p:pic>
      <p:pic>
        <p:nvPicPr>
          <p:cNvPr id="5" name="Picture 4">
            <a:extLst>
              <a:ext uri="{FF2B5EF4-FFF2-40B4-BE49-F238E27FC236}">
                <a16:creationId xmlns:a16="http://schemas.microsoft.com/office/drawing/2014/main" id="{07179439-E893-49E2-AB2A-37DEBC1DA73A}"/>
              </a:ext>
            </a:extLst>
          </p:cNvPr>
          <p:cNvPicPr>
            <a:picLocks noChangeAspect="1"/>
          </p:cNvPicPr>
          <p:nvPr/>
        </p:nvPicPr>
        <p:blipFill>
          <a:blip r:embed="rId3"/>
          <a:stretch>
            <a:fillRect/>
          </a:stretch>
        </p:blipFill>
        <p:spPr>
          <a:xfrm>
            <a:off x="0" y="2864222"/>
            <a:ext cx="6096000" cy="3993777"/>
          </a:xfrm>
          <a:prstGeom prst="rect">
            <a:avLst/>
          </a:prstGeom>
        </p:spPr>
      </p:pic>
      <p:pic>
        <p:nvPicPr>
          <p:cNvPr id="6" name="Picture 5">
            <a:extLst>
              <a:ext uri="{FF2B5EF4-FFF2-40B4-BE49-F238E27FC236}">
                <a16:creationId xmlns:a16="http://schemas.microsoft.com/office/drawing/2014/main" id="{188FA174-B34B-4341-8FF2-1C21743D028A}"/>
              </a:ext>
            </a:extLst>
          </p:cNvPr>
          <p:cNvPicPr>
            <a:picLocks noChangeAspect="1"/>
          </p:cNvPicPr>
          <p:nvPr/>
        </p:nvPicPr>
        <p:blipFill>
          <a:blip r:embed="rId4"/>
          <a:stretch>
            <a:fillRect/>
          </a:stretch>
        </p:blipFill>
        <p:spPr>
          <a:xfrm>
            <a:off x="6095998" y="2864222"/>
            <a:ext cx="6096001" cy="3993778"/>
          </a:xfrm>
          <a:prstGeom prst="rect">
            <a:avLst/>
          </a:prstGeom>
        </p:spPr>
      </p:pic>
    </p:spTree>
    <p:extLst>
      <p:ext uri="{BB962C8B-B14F-4D97-AF65-F5344CB8AC3E}">
        <p14:creationId xmlns:p14="http://schemas.microsoft.com/office/powerpoint/2010/main" val="1036449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C7B35C-8B26-4FD0-A419-08584D77D47C}"/>
              </a:ext>
            </a:extLst>
          </p:cNvPr>
          <p:cNvPicPr>
            <a:picLocks noChangeAspect="1"/>
          </p:cNvPicPr>
          <p:nvPr/>
        </p:nvPicPr>
        <p:blipFill>
          <a:blip r:embed="rId2"/>
          <a:stretch>
            <a:fillRect/>
          </a:stretch>
        </p:blipFill>
        <p:spPr>
          <a:xfrm>
            <a:off x="0" y="1"/>
            <a:ext cx="12192000" cy="3429000"/>
          </a:xfrm>
          <a:prstGeom prst="rect">
            <a:avLst/>
          </a:prstGeom>
        </p:spPr>
      </p:pic>
      <p:pic>
        <p:nvPicPr>
          <p:cNvPr id="5" name="Picture 4">
            <a:extLst>
              <a:ext uri="{FF2B5EF4-FFF2-40B4-BE49-F238E27FC236}">
                <a16:creationId xmlns:a16="http://schemas.microsoft.com/office/drawing/2014/main" id="{F301A30D-B9F6-4267-BC87-157B4CCCF30A}"/>
              </a:ext>
            </a:extLst>
          </p:cNvPr>
          <p:cNvPicPr>
            <a:picLocks noChangeAspect="1"/>
          </p:cNvPicPr>
          <p:nvPr/>
        </p:nvPicPr>
        <p:blipFill>
          <a:blip r:embed="rId3"/>
          <a:stretch>
            <a:fillRect/>
          </a:stretch>
        </p:blipFill>
        <p:spPr>
          <a:xfrm>
            <a:off x="0" y="3429000"/>
            <a:ext cx="6096000" cy="3032528"/>
          </a:xfrm>
          <a:prstGeom prst="rect">
            <a:avLst/>
          </a:prstGeom>
        </p:spPr>
      </p:pic>
      <p:pic>
        <p:nvPicPr>
          <p:cNvPr id="6" name="Picture 5">
            <a:extLst>
              <a:ext uri="{FF2B5EF4-FFF2-40B4-BE49-F238E27FC236}">
                <a16:creationId xmlns:a16="http://schemas.microsoft.com/office/drawing/2014/main" id="{22609FBA-2FAA-4AC9-B702-C4DF89C200BA}"/>
              </a:ext>
            </a:extLst>
          </p:cNvPr>
          <p:cNvPicPr>
            <a:picLocks noChangeAspect="1"/>
          </p:cNvPicPr>
          <p:nvPr/>
        </p:nvPicPr>
        <p:blipFill>
          <a:blip r:embed="rId4"/>
          <a:stretch>
            <a:fillRect/>
          </a:stretch>
        </p:blipFill>
        <p:spPr>
          <a:xfrm>
            <a:off x="6095998" y="3428999"/>
            <a:ext cx="6096001" cy="2963703"/>
          </a:xfrm>
          <a:prstGeom prst="rect">
            <a:avLst/>
          </a:prstGeom>
        </p:spPr>
      </p:pic>
    </p:spTree>
    <p:extLst>
      <p:ext uri="{BB962C8B-B14F-4D97-AF65-F5344CB8AC3E}">
        <p14:creationId xmlns:p14="http://schemas.microsoft.com/office/powerpoint/2010/main" val="423801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6AE4B3-D9F1-4DD4-A4D0-BBCC066AFDBA}"/>
              </a:ext>
            </a:extLst>
          </p:cNvPr>
          <p:cNvPicPr>
            <a:picLocks noChangeAspect="1"/>
          </p:cNvPicPr>
          <p:nvPr/>
        </p:nvPicPr>
        <p:blipFill>
          <a:blip r:embed="rId2"/>
          <a:stretch>
            <a:fillRect/>
          </a:stretch>
        </p:blipFill>
        <p:spPr>
          <a:xfrm>
            <a:off x="0" y="0"/>
            <a:ext cx="4993341" cy="3429000"/>
          </a:xfrm>
          <a:prstGeom prst="rect">
            <a:avLst/>
          </a:prstGeom>
        </p:spPr>
      </p:pic>
      <p:sp>
        <p:nvSpPr>
          <p:cNvPr id="7" name="Rectangle 6">
            <a:extLst>
              <a:ext uri="{FF2B5EF4-FFF2-40B4-BE49-F238E27FC236}">
                <a16:creationId xmlns:a16="http://schemas.microsoft.com/office/drawing/2014/main" id="{6DA45F37-E1F3-471C-AC7B-AE6881D435A4}"/>
              </a:ext>
            </a:extLst>
          </p:cNvPr>
          <p:cNvSpPr/>
          <p:nvPr/>
        </p:nvSpPr>
        <p:spPr>
          <a:xfrm>
            <a:off x="4993341" y="0"/>
            <a:ext cx="7197654" cy="2031325"/>
          </a:xfrm>
          <a:prstGeom prst="rect">
            <a:avLst/>
          </a:prstGeom>
        </p:spPr>
        <p:txBody>
          <a:bodyPr wrap="square">
            <a:spAutoFit/>
          </a:bodyPr>
          <a:lstStyle/>
          <a:p>
            <a:pPr algn="just"/>
            <a:r>
              <a:rPr lang="en-US" dirty="0"/>
              <a:t>Many open-source models are available for members of the AI community like you to use in your application. The developers of some of the major frameworks for building generative AI applications like Hugging Face and </a:t>
            </a:r>
            <a:r>
              <a:rPr lang="en-US" dirty="0" err="1"/>
              <a:t>PyTorch</a:t>
            </a:r>
            <a:r>
              <a:rPr lang="en-US" dirty="0"/>
              <a:t>, have curated hubs where you can browse these models. A really useful feature of these hubs is the inclusion of model cards, that describe important details including the best use cases for each model, how it was trained, and known limitations.</a:t>
            </a:r>
            <a:endParaRPr lang="en-IN" dirty="0"/>
          </a:p>
        </p:txBody>
      </p:sp>
      <p:pic>
        <p:nvPicPr>
          <p:cNvPr id="8" name="Picture 7">
            <a:extLst>
              <a:ext uri="{FF2B5EF4-FFF2-40B4-BE49-F238E27FC236}">
                <a16:creationId xmlns:a16="http://schemas.microsoft.com/office/drawing/2014/main" id="{8EE8DECF-6EBD-44DA-B488-48D1F578C521}"/>
              </a:ext>
            </a:extLst>
          </p:cNvPr>
          <p:cNvPicPr>
            <a:picLocks noChangeAspect="1"/>
          </p:cNvPicPr>
          <p:nvPr/>
        </p:nvPicPr>
        <p:blipFill>
          <a:blip r:embed="rId3"/>
          <a:stretch>
            <a:fillRect/>
          </a:stretch>
        </p:blipFill>
        <p:spPr>
          <a:xfrm>
            <a:off x="1006" y="3429000"/>
            <a:ext cx="4992336" cy="3028049"/>
          </a:xfrm>
          <a:prstGeom prst="rect">
            <a:avLst/>
          </a:prstGeom>
        </p:spPr>
      </p:pic>
      <p:sp>
        <p:nvSpPr>
          <p:cNvPr id="9" name="Rectangle 8">
            <a:extLst>
              <a:ext uri="{FF2B5EF4-FFF2-40B4-BE49-F238E27FC236}">
                <a16:creationId xmlns:a16="http://schemas.microsoft.com/office/drawing/2014/main" id="{58DC5367-E639-46FC-82AA-20334991E836}"/>
              </a:ext>
            </a:extLst>
          </p:cNvPr>
          <p:cNvSpPr/>
          <p:nvPr/>
        </p:nvSpPr>
        <p:spPr>
          <a:xfrm>
            <a:off x="4993340" y="2031325"/>
            <a:ext cx="7197654" cy="5078313"/>
          </a:xfrm>
          <a:prstGeom prst="rect">
            <a:avLst/>
          </a:prstGeom>
        </p:spPr>
        <p:txBody>
          <a:bodyPr wrap="square">
            <a:spAutoFit/>
          </a:bodyPr>
          <a:lstStyle/>
          <a:p>
            <a:r>
              <a:rPr lang="en-US" b="0" i="0" dirty="0">
                <a:solidFill>
                  <a:srgbClr val="333333"/>
                </a:solidFill>
                <a:effectLst/>
                <a:latin typeface="OpenSans"/>
              </a:rPr>
              <a:t>the models pre-training phase when the model learns from vast amounts of unstructured textual data. This can be gigabytes, terabytes, and even petabytes of text. This data is pulled from many sources, including scrapes off the Internet and corpora of texts that have been assembled specifically for training language models. In this self-supervised learning step, the model internalizes the patterns and structures present in the language. These patterns then enable the model to complete its training objective, which depends on the architecture of the model </a:t>
            </a:r>
            <a:r>
              <a:rPr lang="en-US" dirty="0"/>
              <a:t> During pre-training, the model weights get updated to minimize the loss of the training objective. The encoder generates an embedding or vector representation for each token. Pre-training also requires a large amount of compute and the use of GPUs. “when you scrape training data from public sites such as the Internet, you often need to process the data to increase quality, address bias, and remove other harmful content.” As a result of this data quality curation, often only 1-3% of tokens are used for pre-training. You should consider this when you estimate how much data you need to collect if you decide to pre-train your own model.</a:t>
            </a:r>
          </a:p>
          <a:p>
            <a:endParaRPr lang="en-US" b="0" i="0" dirty="0">
              <a:solidFill>
                <a:srgbClr val="333333"/>
              </a:solidFill>
              <a:effectLst/>
              <a:latin typeface="OpenSans"/>
            </a:endParaRPr>
          </a:p>
        </p:txBody>
      </p:sp>
    </p:spTree>
    <p:extLst>
      <p:ext uri="{BB962C8B-B14F-4D97-AF65-F5344CB8AC3E}">
        <p14:creationId xmlns:p14="http://schemas.microsoft.com/office/powerpoint/2010/main" val="111208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9CABD-B537-408E-99CD-DAA28961222E}"/>
              </a:ext>
            </a:extLst>
          </p:cNvPr>
          <p:cNvPicPr>
            <a:picLocks noChangeAspect="1"/>
          </p:cNvPicPr>
          <p:nvPr/>
        </p:nvPicPr>
        <p:blipFill>
          <a:blip r:embed="rId2"/>
          <a:stretch>
            <a:fillRect/>
          </a:stretch>
        </p:blipFill>
        <p:spPr>
          <a:xfrm>
            <a:off x="0" y="0"/>
            <a:ext cx="4114800" cy="2054414"/>
          </a:xfrm>
          <a:prstGeom prst="rect">
            <a:avLst/>
          </a:prstGeom>
        </p:spPr>
      </p:pic>
      <p:pic>
        <p:nvPicPr>
          <p:cNvPr id="5" name="Picture 4">
            <a:extLst>
              <a:ext uri="{FF2B5EF4-FFF2-40B4-BE49-F238E27FC236}">
                <a16:creationId xmlns:a16="http://schemas.microsoft.com/office/drawing/2014/main" id="{3B54CFCB-C673-4A8A-BF50-1D2CC79D686E}"/>
              </a:ext>
            </a:extLst>
          </p:cNvPr>
          <p:cNvPicPr>
            <a:picLocks noChangeAspect="1"/>
          </p:cNvPicPr>
          <p:nvPr/>
        </p:nvPicPr>
        <p:blipFill>
          <a:blip r:embed="rId3"/>
          <a:stretch>
            <a:fillRect/>
          </a:stretch>
        </p:blipFill>
        <p:spPr>
          <a:xfrm>
            <a:off x="0" y="2379895"/>
            <a:ext cx="4114800" cy="2054414"/>
          </a:xfrm>
          <a:prstGeom prst="rect">
            <a:avLst/>
          </a:prstGeom>
        </p:spPr>
      </p:pic>
      <p:pic>
        <p:nvPicPr>
          <p:cNvPr id="6" name="Picture 5">
            <a:extLst>
              <a:ext uri="{FF2B5EF4-FFF2-40B4-BE49-F238E27FC236}">
                <a16:creationId xmlns:a16="http://schemas.microsoft.com/office/drawing/2014/main" id="{5B64D444-4211-4AE2-A62B-43EE1FAE3ADC}"/>
              </a:ext>
            </a:extLst>
          </p:cNvPr>
          <p:cNvPicPr>
            <a:picLocks noChangeAspect="1"/>
          </p:cNvPicPr>
          <p:nvPr/>
        </p:nvPicPr>
        <p:blipFill>
          <a:blip r:embed="rId4"/>
          <a:stretch>
            <a:fillRect/>
          </a:stretch>
        </p:blipFill>
        <p:spPr>
          <a:xfrm>
            <a:off x="0" y="4759790"/>
            <a:ext cx="4252043" cy="2098210"/>
          </a:xfrm>
          <a:prstGeom prst="rect">
            <a:avLst/>
          </a:prstGeom>
        </p:spPr>
      </p:pic>
      <p:sp>
        <p:nvSpPr>
          <p:cNvPr id="7" name="Rectangle 6">
            <a:extLst>
              <a:ext uri="{FF2B5EF4-FFF2-40B4-BE49-F238E27FC236}">
                <a16:creationId xmlns:a16="http://schemas.microsoft.com/office/drawing/2014/main" id="{2835F657-9B38-410B-94C2-5D6B22DA9656}"/>
              </a:ext>
            </a:extLst>
          </p:cNvPr>
          <p:cNvSpPr/>
          <p:nvPr/>
        </p:nvSpPr>
        <p:spPr>
          <a:xfrm>
            <a:off x="4146176" y="530827"/>
            <a:ext cx="8077200" cy="1290097"/>
          </a:xfrm>
          <a:prstGeom prst="rect">
            <a:avLst/>
          </a:prstGeom>
        </p:spPr>
        <p:txBody>
          <a:bodyPr wrap="square">
            <a:spAutoFit/>
          </a:bodyPr>
          <a:lstStyle/>
          <a:p>
            <a:pPr marL="154940" algn="just">
              <a:lnSpc>
                <a:spcPct val="100000"/>
              </a:lnSpc>
              <a:spcBef>
                <a:spcPts val="819"/>
              </a:spcBef>
            </a:pPr>
            <a:r>
              <a:rPr lang="en-US" dirty="0">
                <a:solidFill>
                  <a:srgbClr val="333333"/>
                </a:solidFill>
                <a:latin typeface="OpenSans"/>
              </a:rPr>
              <a:t>Encoder-only models are also known as Autoencoding models Good use cases:</a:t>
            </a:r>
          </a:p>
          <a:p>
            <a:pPr marL="107950" algn="just">
              <a:lnSpc>
                <a:spcPct val="100000"/>
              </a:lnSpc>
              <a:spcBef>
                <a:spcPts val="720"/>
              </a:spcBef>
              <a:buSzPct val="90000"/>
              <a:tabLst>
                <a:tab pos="612140" algn="l"/>
              </a:tabLst>
            </a:pPr>
            <a:r>
              <a:rPr lang="en-US" dirty="0">
                <a:solidFill>
                  <a:srgbClr val="333333"/>
                </a:solidFill>
                <a:latin typeface="OpenSans"/>
              </a:rPr>
              <a:t> Sentiment analysis, Named entity recognition, Word classification</a:t>
            </a:r>
          </a:p>
          <a:p>
            <a:pPr marL="59690" algn="just">
              <a:lnSpc>
                <a:spcPct val="100000"/>
              </a:lnSpc>
            </a:pPr>
            <a:r>
              <a:rPr lang="en-US" dirty="0">
                <a:solidFill>
                  <a:srgbClr val="333333"/>
                </a:solidFill>
                <a:latin typeface="OpenSans"/>
              </a:rPr>
              <a:t>  Example models: BERT - </a:t>
            </a:r>
            <a:r>
              <a:rPr lang="en-IN" dirty="0"/>
              <a:t>Bidirectional Encoder Representations from Transformers </a:t>
            </a:r>
          </a:p>
          <a:p>
            <a:pPr marL="59690" algn="just">
              <a:lnSpc>
                <a:spcPct val="100000"/>
              </a:lnSpc>
            </a:pPr>
            <a:r>
              <a:rPr lang="en-IN" dirty="0"/>
              <a:t>  </a:t>
            </a:r>
            <a:r>
              <a:rPr lang="en-US" dirty="0">
                <a:solidFill>
                  <a:srgbClr val="333333"/>
                </a:solidFill>
                <a:latin typeface="OpenSans"/>
              </a:rPr>
              <a:t>ROBERTA - </a:t>
            </a:r>
            <a:r>
              <a:rPr lang="en-US" dirty="0"/>
              <a:t>A Robustly Optimized BERT Pretraining Approach</a:t>
            </a:r>
            <a:endParaRPr lang="en-US" b="0" i="0" dirty="0">
              <a:solidFill>
                <a:srgbClr val="333333"/>
              </a:solidFill>
              <a:effectLst/>
              <a:latin typeface="OpenSans"/>
            </a:endParaRPr>
          </a:p>
        </p:txBody>
      </p:sp>
      <p:sp>
        <p:nvSpPr>
          <p:cNvPr id="8" name="Rectangle 7">
            <a:extLst>
              <a:ext uri="{FF2B5EF4-FFF2-40B4-BE49-F238E27FC236}">
                <a16:creationId xmlns:a16="http://schemas.microsoft.com/office/drawing/2014/main" id="{29ACDCF4-4035-4903-8559-9260E0866293}"/>
              </a:ext>
            </a:extLst>
          </p:cNvPr>
          <p:cNvSpPr/>
          <p:nvPr/>
        </p:nvSpPr>
        <p:spPr>
          <a:xfrm>
            <a:off x="4146176" y="2910899"/>
            <a:ext cx="8014447" cy="1200329"/>
          </a:xfrm>
          <a:prstGeom prst="rect">
            <a:avLst/>
          </a:prstGeom>
        </p:spPr>
        <p:txBody>
          <a:bodyPr wrap="square">
            <a:spAutoFit/>
          </a:bodyPr>
          <a:lstStyle/>
          <a:p>
            <a:pPr marL="59690" algn="just">
              <a:lnSpc>
                <a:spcPct val="100000"/>
              </a:lnSpc>
              <a:spcBef>
                <a:spcPts val="819"/>
              </a:spcBef>
            </a:pPr>
            <a:r>
              <a:rPr lang="en-US" dirty="0">
                <a:solidFill>
                  <a:srgbClr val="333333"/>
                </a:solidFill>
                <a:latin typeface="OpenSans"/>
              </a:rPr>
              <a:t>D</a:t>
            </a:r>
            <a:r>
              <a:rPr lang="en-US" b="0" i="0" dirty="0">
                <a:solidFill>
                  <a:srgbClr val="333333"/>
                </a:solidFill>
                <a:effectLst/>
                <a:latin typeface="OpenSans"/>
              </a:rPr>
              <a:t>ecoder-only or autoregressive models, </a:t>
            </a:r>
            <a:r>
              <a:rPr lang="en-US" dirty="0">
                <a:solidFill>
                  <a:srgbClr val="333333"/>
                </a:solidFill>
                <a:latin typeface="OpenSans"/>
              </a:rPr>
              <a:t>Good use cases: Text generation.</a:t>
            </a:r>
          </a:p>
          <a:p>
            <a:pPr marL="59690" algn="just">
              <a:lnSpc>
                <a:spcPct val="100000"/>
              </a:lnSpc>
            </a:pPr>
            <a:r>
              <a:rPr lang="en-US" dirty="0">
                <a:solidFill>
                  <a:srgbClr val="333333"/>
                </a:solidFill>
                <a:latin typeface="OpenSans"/>
              </a:rPr>
              <a:t>Example models: GPT - </a:t>
            </a:r>
            <a:r>
              <a:rPr lang="en-IN" dirty="0"/>
              <a:t>Generative Pre-trained Transformer</a:t>
            </a:r>
            <a:endParaRPr lang="en-US" dirty="0">
              <a:solidFill>
                <a:srgbClr val="333333"/>
              </a:solidFill>
              <a:latin typeface="OpenSans"/>
            </a:endParaRPr>
          </a:p>
          <a:p>
            <a:pPr marL="59690" algn="just">
              <a:lnSpc>
                <a:spcPct val="100000"/>
              </a:lnSpc>
            </a:pPr>
            <a:r>
              <a:rPr lang="en-US" dirty="0">
                <a:solidFill>
                  <a:srgbClr val="333333"/>
                </a:solidFill>
                <a:latin typeface="OpenSans"/>
              </a:rPr>
              <a:t>BLOOM - </a:t>
            </a:r>
            <a:r>
              <a:rPr lang="en-US" dirty="0" err="1"/>
              <a:t>BigScience</a:t>
            </a:r>
            <a:r>
              <a:rPr lang="en-US" dirty="0"/>
              <a:t> Large Open-science Open-access Multilingual Language Model</a:t>
            </a:r>
            <a:endParaRPr lang="en-US" dirty="0">
              <a:solidFill>
                <a:srgbClr val="333333"/>
              </a:solidFill>
              <a:latin typeface="OpenSans"/>
            </a:endParaRPr>
          </a:p>
          <a:p>
            <a:endParaRPr lang="en-US" b="0" i="0" dirty="0">
              <a:solidFill>
                <a:srgbClr val="333333"/>
              </a:solidFill>
              <a:effectLst/>
              <a:latin typeface="OpenSans"/>
            </a:endParaRPr>
          </a:p>
        </p:txBody>
      </p:sp>
      <p:sp>
        <p:nvSpPr>
          <p:cNvPr id="9" name="Rectangle 8">
            <a:extLst>
              <a:ext uri="{FF2B5EF4-FFF2-40B4-BE49-F238E27FC236}">
                <a16:creationId xmlns:a16="http://schemas.microsoft.com/office/drawing/2014/main" id="{9AC729B1-EA08-4B67-9EF2-8B53B63C58EC}"/>
              </a:ext>
            </a:extLst>
          </p:cNvPr>
          <p:cNvSpPr/>
          <p:nvPr/>
        </p:nvSpPr>
        <p:spPr>
          <a:xfrm>
            <a:off x="4252043" y="4959685"/>
            <a:ext cx="7939957" cy="1856919"/>
          </a:xfrm>
          <a:prstGeom prst="rect">
            <a:avLst/>
          </a:prstGeom>
        </p:spPr>
        <p:txBody>
          <a:bodyPr wrap="square">
            <a:spAutoFit/>
          </a:bodyPr>
          <a:lstStyle/>
          <a:p>
            <a:pPr marL="59690" algn="just">
              <a:lnSpc>
                <a:spcPct val="100000"/>
              </a:lnSpc>
              <a:spcBef>
                <a:spcPts val="819"/>
              </a:spcBef>
            </a:pPr>
            <a:r>
              <a:rPr lang="en-US" dirty="0">
                <a:solidFill>
                  <a:srgbClr val="333333"/>
                </a:solidFill>
                <a:latin typeface="OpenSans"/>
              </a:rPr>
              <a:t>Sequence-to-sequence models use both the encoder and decoder part off the original transformer architecture. </a:t>
            </a:r>
          </a:p>
          <a:p>
            <a:pPr marL="59690" algn="just">
              <a:lnSpc>
                <a:spcPct val="100000"/>
              </a:lnSpc>
              <a:spcBef>
                <a:spcPts val="819"/>
              </a:spcBef>
            </a:pPr>
            <a:r>
              <a:rPr lang="en-US" dirty="0">
                <a:solidFill>
                  <a:srgbClr val="333333"/>
                </a:solidFill>
                <a:latin typeface="OpenSans"/>
              </a:rPr>
              <a:t>Good use cases: Translation, Text summarization, Question answering</a:t>
            </a:r>
          </a:p>
          <a:p>
            <a:pPr marL="59690" algn="just">
              <a:lnSpc>
                <a:spcPct val="100000"/>
              </a:lnSpc>
            </a:pPr>
            <a:r>
              <a:rPr lang="en-US" dirty="0">
                <a:solidFill>
                  <a:srgbClr val="333333"/>
                </a:solidFill>
                <a:latin typeface="OpenSans"/>
              </a:rPr>
              <a:t>Example models: T5 - </a:t>
            </a:r>
            <a:r>
              <a:rPr lang="en-IN" dirty="0"/>
              <a:t>Text-to-Text Transfer Transformer</a:t>
            </a:r>
            <a:endParaRPr lang="en-US" dirty="0">
              <a:solidFill>
                <a:srgbClr val="333333"/>
              </a:solidFill>
              <a:latin typeface="OpenSans"/>
            </a:endParaRPr>
          </a:p>
          <a:p>
            <a:pPr marL="59690" algn="just">
              <a:lnSpc>
                <a:spcPct val="100000"/>
              </a:lnSpc>
            </a:pPr>
            <a:r>
              <a:rPr lang="en-US" dirty="0">
                <a:solidFill>
                  <a:srgbClr val="333333"/>
                </a:solidFill>
                <a:latin typeface="OpenSans"/>
              </a:rPr>
              <a:t>BART - </a:t>
            </a:r>
            <a:r>
              <a:rPr lang="en-IN" dirty="0"/>
              <a:t>Bidirectional and Auto-Regressive Transformers</a:t>
            </a:r>
            <a:endParaRPr lang="en-US" dirty="0">
              <a:solidFill>
                <a:srgbClr val="333333"/>
              </a:solidFill>
              <a:latin typeface="OpenSans"/>
            </a:endParaRPr>
          </a:p>
          <a:p>
            <a:pPr marL="59690"/>
            <a:endParaRPr lang="en-IN" dirty="0">
              <a:solidFill>
                <a:srgbClr val="333333"/>
              </a:solidFill>
              <a:latin typeface="OpenSans"/>
            </a:endParaRPr>
          </a:p>
        </p:txBody>
      </p:sp>
    </p:spTree>
    <p:extLst>
      <p:ext uri="{BB962C8B-B14F-4D97-AF65-F5344CB8AC3E}">
        <p14:creationId xmlns:p14="http://schemas.microsoft.com/office/powerpoint/2010/main" val="373779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38BD0D-CF82-4D3A-BF49-CFADC7D643E7}"/>
              </a:ext>
            </a:extLst>
          </p:cNvPr>
          <p:cNvPicPr>
            <a:picLocks noChangeAspect="1"/>
          </p:cNvPicPr>
          <p:nvPr/>
        </p:nvPicPr>
        <p:blipFill>
          <a:blip r:embed="rId2"/>
          <a:stretch>
            <a:fillRect/>
          </a:stretch>
        </p:blipFill>
        <p:spPr>
          <a:xfrm>
            <a:off x="1" y="0"/>
            <a:ext cx="4231340" cy="2321859"/>
          </a:xfrm>
          <a:prstGeom prst="rect">
            <a:avLst/>
          </a:prstGeom>
        </p:spPr>
      </p:pic>
      <p:pic>
        <p:nvPicPr>
          <p:cNvPr id="5" name="Picture 4">
            <a:extLst>
              <a:ext uri="{FF2B5EF4-FFF2-40B4-BE49-F238E27FC236}">
                <a16:creationId xmlns:a16="http://schemas.microsoft.com/office/drawing/2014/main" id="{5A5EFDD1-170C-4817-91F8-94F039FB8FC7}"/>
              </a:ext>
            </a:extLst>
          </p:cNvPr>
          <p:cNvPicPr>
            <a:picLocks noChangeAspect="1"/>
          </p:cNvPicPr>
          <p:nvPr/>
        </p:nvPicPr>
        <p:blipFill>
          <a:blip r:embed="rId3"/>
          <a:stretch>
            <a:fillRect/>
          </a:stretch>
        </p:blipFill>
        <p:spPr>
          <a:xfrm>
            <a:off x="4231342" y="0"/>
            <a:ext cx="4231340" cy="2321859"/>
          </a:xfrm>
          <a:prstGeom prst="rect">
            <a:avLst/>
          </a:prstGeom>
        </p:spPr>
      </p:pic>
      <p:pic>
        <p:nvPicPr>
          <p:cNvPr id="6" name="Picture 5">
            <a:extLst>
              <a:ext uri="{FF2B5EF4-FFF2-40B4-BE49-F238E27FC236}">
                <a16:creationId xmlns:a16="http://schemas.microsoft.com/office/drawing/2014/main" id="{5E0C6482-4268-463C-891D-66D8942B5057}"/>
              </a:ext>
            </a:extLst>
          </p:cNvPr>
          <p:cNvPicPr>
            <a:picLocks noChangeAspect="1"/>
          </p:cNvPicPr>
          <p:nvPr/>
        </p:nvPicPr>
        <p:blipFill>
          <a:blip r:embed="rId4"/>
          <a:stretch>
            <a:fillRect/>
          </a:stretch>
        </p:blipFill>
        <p:spPr>
          <a:xfrm>
            <a:off x="8462682" y="1"/>
            <a:ext cx="3729318" cy="2321858"/>
          </a:xfrm>
          <a:prstGeom prst="rect">
            <a:avLst/>
          </a:prstGeom>
        </p:spPr>
      </p:pic>
      <p:sp>
        <p:nvSpPr>
          <p:cNvPr id="7" name="Rectangle 6">
            <a:extLst>
              <a:ext uri="{FF2B5EF4-FFF2-40B4-BE49-F238E27FC236}">
                <a16:creationId xmlns:a16="http://schemas.microsoft.com/office/drawing/2014/main" id="{5F2D00FF-2D47-4FCA-8FC2-8F5F005780DD}"/>
              </a:ext>
            </a:extLst>
          </p:cNvPr>
          <p:cNvSpPr/>
          <p:nvPr/>
        </p:nvSpPr>
        <p:spPr>
          <a:xfrm>
            <a:off x="0" y="2441645"/>
            <a:ext cx="5522259" cy="4247317"/>
          </a:xfrm>
          <a:prstGeom prst="rect">
            <a:avLst/>
          </a:prstGeom>
        </p:spPr>
        <p:txBody>
          <a:bodyPr wrap="square">
            <a:spAutoFit/>
          </a:bodyPr>
          <a:lstStyle/>
          <a:p>
            <a:pPr algn="just"/>
            <a:r>
              <a:rPr lang="en-US" b="0" i="0" dirty="0">
                <a:solidFill>
                  <a:srgbClr val="333333"/>
                </a:solidFill>
                <a:effectLst/>
                <a:latin typeface="OpenSans"/>
              </a:rPr>
              <a:t>keep in mind is that larger models of any architecture are typically more capable of carrying out their tasks well. Researchers have found that the larger a model, the more likely it is to work as you needed to without additional in-context learning or further training. This observed trend of increased model capability with size has driven the development of larger and larger models in recent years. This growth has been fueled by inflection points and research, such as the introduction of the highly scalable transformer architecture, access to massive amounts of data for training, and the development of more powerful compute resources. This steady increase in model size actually led some researchers to hypothesize the existence of a new Moore's law for LLMs</a:t>
            </a:r>
          </a:p>
        </p:txBody>
      </p:sp>
      <p:pic>
        <p:nvPicPr>
          <p:cNvPr id="9" name="Picture 8">
            <a:extLst>
              <a:ext uri="{FF2B5EF4-FFF2-40B4-BE49-F238E27FC236}">
                <a16:creationId xmlns:a16="http://schemas.microsoft.com/office/drawing/2014/main" id="{03850AB1-ADF0-41BD-A92E-941D225A3874}"/>
              </a:ext>
            </a:extLst>
          </p:cNvPr>
          <p:cNvPicPr>
            <a:picLocks noChangeAspect="1"/>
          </p:cNvPicPr>
          <p:nvPr/>
        </p:nvPicPr>
        <p:blipFill>
          <a:blip r:embed="rId5"/>
          <a:stretch>
            <a:fillRect/>
          </a:stretch>
        </p:blipFill>
        <p:spPr>
          <a:xfrm>
            <a:off x="7131281" y="3330388"/>
            <a:ext cx="3290331" cy="1070059"/>
          </a:xfrm>
          <a:prstGeom prst="rect">
            <a:avLst/>
          </a:prstGeom>
        </p:spPr>
      </p:pic>
      <p:sp>
        <p:nvSpPr>
          <p:cNvPr id="10" name="Rectangle 9">
            <a:extLst>
              <a:ext uri="{FF2B5EF4-FFF2-40B4-BE49-F238E27FC236}">
                <a16:creationId xmlns:a16="http://schemas.microsoft.com/office/drawing/2014/main" id="{131F67BC-8747-42E8-9BF4-CFF4B757D4FC}"/>
              </a:ext>
            </a:extLst>
          </p:cNvPr>
          <p:cNvSpPr/>
          <p:nvPr/>
        </p:nvSpPr>
        <p:spPr>
          <a:xfrm>
            <a:off x="5666965" y="4729037"/>
            <a:ext cx="6525035" cy="1754326"/>
          </a:xfrm>
          <a:prstGeom prst="rect">
            <a:avLst/>
          </a:prstGeom>
        </p:spPr>
        <p:txBody>
          <a:bodyPr wrap="square">
            <a:spAutoFit/>
          </a:bodyPr>
          <a:lstStyle/>
          <a:p>
            <a:r>
              <a:rPr lang="en-US" b="0" i="0" dirty="0">
                <a:solidFill>
                  <a:srgbClr val="333333"/>
                </a:solidFill>
                <a:effectLst/>
                <a:latin typeface="OpenSans"/>
              </a:rPr>
              <a:t>CUDA, short for Compute Unified Device Architecture, is a collection of libraries and tools developed for Nvidia GPUs. Libraries such as </a:t>
            </a:r>
            <a:r>
              <a:rPr lang="en-US" b="0" i="0" dirty="0" err="1">
                <a:solidFill>
                  <a:srgbClr val="333333"/>
                </a:solidFill>
                <a:effectLst/>
                <a:latin typeface="OpenSans"/>
              </a:rPr>
              <a:t>PyTorch</a:t>
            </a:r>
            <a:r>
              <a:rPr lang="en-US" b="0" i="0" dirty="0">
                <a:solidFill>
                  <a:srgbClr val="333333"/>
                </a:solidFill>
                <a:effectLst/>
                <a:latin typeface="OpenSans"/>
              </a:rPr>
              <a:t> and TensorFlow use CUDA to boost performance on metrics multiplication and other operations common to deep learning.</a:t>
            </a:r>
          </a:p>
          <a:p>
            <a:endParaRPr lang="en-US" dirty="0">
              <a:solidFill>
                <a:srgbClr val="333333"/>
              </a:solidFill>
              <a:latin typeface="OpenSans"/>
            </a:endParaRPr>
          </a:p>
          <a:p>
            <a:pPr algn="ctr"/>
            <a:r>
              <a:rPr lang="en-IN" dirty="0"/>
              <a:t>NVIDIA A100 = 10 CPU, NVIDIA V100 = 5 CPU</a:t>
            </a:r>
            <a:endParaRPr lang="en-US" b="0" i="0" dirty="0">
              <a:solidFill>
                <a:srgbClr val="333333"/>
              </a:solidFill>
              <a:effectLst/>
              <a:latin typeface="OpenSans"/>
            </a:endParaRPr>
          </a:p>
        </p:txBody>
      </p:sp>
    </p:spTree>
    <p:extLst>
      <p:ext uri="{BB962C8B-B14F-4D97-AF65-F5344CB8AC3E}">
        <p14:creationId xmlns:p14="http://schemas.microsoft.com/office/powerpoint/2010/main" val="381462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6AB9BC-6E87-4926-ACC8-C8D229E5CF70}"/>
              </a:ext>
            </a:extLst>
          </p:cNvPr>
          <p:cNvPicPr>
            <a:picLocks noChangeAspect="1"/>
          </p:cNvPicPr>
          <p:nvPr/>
        </p:nvPicPr>
        <p:blipFill>
          <a:blip r:embed="rId2"/>
          <a:stretch>
            <a:fillRect/>
          </a:stretch>
        </p:blipFill>
        <p:spPr>
          <a:xfrm>
            <a:off x="-1" y="322728"/>
            <a:ext cx="3332329" cy="2321859"/>
          </a:xfrm>
          <a:prstGeom prst="rect">
            <a:avLst/>
          </a:prstGeom>
        </p:spPr>
      </p:pic>
      <p:pic>
        <p:nvPicPr>
          <p:cNvPr id="7" name="Picture 6">
            <a:extLst>
              <a:ext uri="{FF2B5EF4-FFF2-40B4-BE49-F238E27FC236}">
                <a16:creationId xmlns:a16="http://schemas.microsoft.com/office/drawing/2014/main" id="{D115F50D-39CE-4999-A1A0-0661D68EAE7E}"/>
              </a:ext>
            </a:extLst>
          </p:cNvPr>
          <p:cNvPicPr>
            <a:picLocks noChangeAspect="1"/>
          </p:cNvPicPr>
          <p:nvPr/>
        </p:nvPicPr>
        <p:blipFill>
          <a:blip r:embed="rId3"/>
          <a:stretch>
            <a:fillRect/>
          </a:stretch>
        </p:blipFill>
        <p:spPr>
          <a:xfrm>
            <a:off x="-1" y="3765175"/>
            <a:ext cx="4303059" cy="2968037"/>
          </a:xfrm>
          <a:prstGeom prst="rect">
            <a:avLst/>
          </a:prstGeom>
        </p:spPr>
      </p:pic>
      <p:pic>
        <p:nvPicPr>
          <p:cNvPr id="8" name="Picture 7">
            <a:extLst>
              <a:ext uri="{FF2B5EF4-FFF2-40B4-BE49-F238E27FC236}">
                <a16:creationId xmlns:a16="http://schemas.microsoft.com/office/drawing/2014/main" id="{64034D5B-C886-4759-8BDD-138992A32587}"/>
              </a:ext>
            </a:extLst>
          </p:cNvPr>
          <p:cNvPicPr>
            <a:picLocks noChangeAspect="1"/>
          </p:cNvPicPr>
          <p:nvPr/>
        </p:nvPicPr>
        <p:blipFill>
          <a:blip r:embed="rId4"/>
          <a:stretch>
            <a:fillRect/>
          </a:stretch>
        </p:blipFill>
        <p:spPr>
          <a:xfrm>
            <a:off x="4303059" y="3890681"/>
            <a:ext cx="3984138" cy="2589339"/>
          </a:xfrm>
          <a:prstGeom prst="rect">
            <a:avLst/>
          </a:prstGeom>
        </p:spPr>
      </p:pic>
      <p:pic>
        <p:nvPicPr>
          <p:cNvPr id="9" name="Picture 8">
            <a:extLst>
              <a:ext uri="{FF2B5EF4-FFF2-40B4-BE49-F238E27FC236}">
                <a16:creationId xmlns:a16="http://schemas.microsoft.com/office/drawing/2014/main" id="{D8315BF2-DDDC-444B-822E-A1FE32A19096}"/>
              </a:ext>
            </a:extLst>
          </p:cNvPr>
          <p:cNvPicPr>
            <a:picLocks noChangeAspect="1"/>
          </p:cNvPicPr>
          <p:nvPr/>
        </p:nvPicPr>
        <p:blipFill>
          <a:blip r:embed="rId5"/>
          <a:stretch>
            <a:fillRect/>
          </a:stretch>
        </p:blipFill>
        <p:spPr>
          <a:xfrm>
            <a:off x="8287197" y="3958373"/>
            <a:ext cx="3899020" cy="2581639"/>
          </a:xfrm>
          <a:prstGeom prst="rect">
            <a:avLst/>
          </a:prstGeom>
        </p:spPr>
      </p:pic>
      <p:sp>
        <p:nvSpPr>
          <p:cNvPr id="10" name="Rectangle 9">
            <a:extLst>
              <a:ext uri="{FF2B5EF4-FFF2-40B4-BE49-F238E27FC236}">
                <a16:creationId xmlns:a16="http://schemas.microsoft.com/office/drawing/2014/main" id="{EA6DC18A-D872-4940-A589-7011A152CA24}"/>
              </a:ext>
            </a:extLst>
          </p:cNvPr>
          <p:cNvSpPr/>
          <p:nvPr/>
        </p:nvSpPr>
        <p:spPr>
          <a:xfrm>
            <a:off x="252141" y="2714159"/>
            <a:ext cx="11687718" cy="923330"/>
          </a:xfrm>
          <a:prstGeom prst="rect">
            <a:avLst/>
          </a:prstGeom>
        </p:spPr>
        <p:txBody>
          <a:bodyPr wrap="square">
            <a:spAutoFit/>
          </a:bodyPr>
          <a:lstStyle/>
          <a:p>
            <a:r>
              <a:rPr lang="en-US" b="0" i="0" dirty="0">
                <a:solidFill>
                  <a:srgbClr val="333333"/>
                </a:solidFill>
                <a:effectLst/>
                <a:latin typeface="OpenSans"/>
              </a:rPr>
              <a:t>One technique that you can use to reduce the memory is called quantization. The main idea here is that you reduce the memory required to store the weights of your model by reducing their precision from 32-bit floating point numbers </a:t>
            </a:r>
          </a:p>
          <a:p>
            <a:r>
              <a:rPr lang="en-US" b="0" i="0" dirty="0">
                <a:solidFill>
                  <a:srgbClr val="333333"/>
                </a:solidFill>
                <a:effectLst/>
                <a:latin typeface="OpenSans"/>
              </a:rPr>
              <a:t>to 16-bit floating point numbers, or eight-bit integer numbers. </a:t>
            </a:r>
          </a:p>
        </p:txBody>
      </p:sp>
      <p:pic>
        <p:nvPicPr>
          <p:cNvPr id="11" name="Picture 10">
            <a:extLst>
              <a:ext uri="{FF2B5EF4-FFF2-40B4-BE49-F238E27FC236}">
                <a16:creationId xmlns:a16="http://schemas.microsoft.com/office/drawing/2014/main" id="{F2B0D117-43D5-41D9-8437-1FD61292863D}"/>
              </a:ext>
            </a:extLst>
          </p:cNvPr>
          <p:cNvPicPr>
            <a:picLocks noChangeAspect="1"/>
          </p:cNvPicPr>
          <p:nvPr/>
        </p:nvPicPr>
        <p:blipFill>
          <a:blip r:embed="rId6"/>
          <a:stretch>
            <a:fillRect/>
          </a:stretch>
        </p:blipFill>
        <p:spPr>
          <a:xfrm>
            <a:off x="8570544" y="328301"/>
            <a:ext cx="3486986" cy="2338698"/>
          </a:xfrm>
          <a:prstGeom prst="rect">
            <a:avLst/>
          </a:prstGeom>
        </p:spPr>
      </p:pic>
      <p:pic>
        <p:nvPicPr>
          <p:cNvPr id="12" name="Picture 11">
            <a:extLst>
              <a:ext uri="{FF2B5EF4-FFF2-40B4-BE49-F238E27FC236}">
                <a16:creationId xmlns:a16="http://schemas.microsoft.com/office/drawing/2014/main" id="{60151DEC-D8AB-490C-897B-AEF5825E1D5E}"/>
              </a:ext>
            </a:extLst>
          </p:cNvPr>
          <p:cNvPicPr>
            <a:picLocks noChangeAspect="1"/>
          </p:cNvPicPr>
          <p:nvPr/>
        </p:nvPicPr>
        <p:blipFill>
          <a:blip r:embed="rId7"/>
          <a:stretch>
            <a:fillRect/>
          </a:stretch>
        </p:blipFill>
        <p:spPr>
          <a:xfrm>
            <a:off x="3332328" y="345140"/>
            <a:ext cx="5238215" cy="2321859"/>
          </a:xfrm>
          <a:prstGeom prst="rect">
            <a:avLst/>
          </a:prstGeom>
        </p:spPr>
      </p:pic>
    </p:spTree>
    <p:extLst>
      <p:ext uri="{BB962C8B-B14F-4D97-AF65-F5344CB8AC3E}">
        <p14:creationId xmlns:p14="http://schemas.microsoft.com/office/powerpoint/2010/main" val="26157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766153-E0D0-4680-B5A0-6F161588F582}"/>
              </a:ext>
            </a:extLst>
          </p:cNvPr>
          <p:cNvPicPr>
            <a:picLocks noChangeAspect="1"/>
          </p:cNvPicPr>
          <p:nvPr/>
        </p:nvPicPr>
        <p:blipFill>
          <a:blip r:embed="rId2"/>
          <a:stretch>
            <a:fillRect/>
          </a:stretch>
        </p:blipFill>
        <p:spPr>
          <a:xfrm>
            <a:off x="0" y="0"/>
            <a:ext cx="5679236" cy="2913529"/>
          </a:xfrm>
          <a:prstGeom prst="rect">
            <a:avLst/>
          </a:prstGeom>
        </p:spPr>
      </p:pic>
      <p:pic>
        <p:nvPicPr>
          <p:cNvPr id="5" name="Picture 4">
            <a:extLst>
              <a:ext uri="{FF2B5EF4-FFF2-40B4-BE49-F238E27FC236}">
                <a16:creationId xmlns:a16="http://schemas.microsoft.com/office/drawing/2014/main" id="{BE730199-9CE6-4E39-A455-149BB2A3BACC}"/>
              </a:ext>
            </a:extLst>
          </p:cNvPr>
          <p:cNvPicPr>
            <a:picLocks noChangeAspect="1"/>
          </p:cNvPicPr>
          <p:nvPr/>
        </p:nvPicPr>
        <p:blipFill>
          <a:blip r:embed="rId3"/>
          <a:stretch>
            <a:fillRect/>
          </a:stretch>
        </p:blipFill>
        <p:spPr>
          <a:xfrm>
            <a:off x="5679236" y="0"/>
            <a:ext cx="6512764" cy="2989631"/>
          </a:xfrm>
          <a:prstGeom prst="rect">
            <a:avLst/>
          </a:prstGeom>
        </p:spPr>
      </p:pic>
      <p:pic>
        <p:nvPicPr>
          <p:cNvPr id="6" name="Picture 5">
            <a:extLst>
              <a:ext uri="{FF2B5EF4-FFF2-40B4-BE49-F238E27FC236}">
                <a16:creationId xmlns:a16="http://schemas.microsoft.com/office/drawing/2014/main" id="{B3C6C92C-7AAB-4B0A-90CB-9405A397A0A0}"/>
              </a:ext>
            </a:extLst>
          </p:cNvPr>
          <p:cNvPicPr>
            <a:picLocks noChangeAspect="1"/>
          </p:cNvPicPr>
          <p:nvPr/>
        </p:nvPicPr>
        <p:blipFill>
          <a:blip r:embed="rId4"/>
          <a:stretch>
            <a:fillRect/>
          </a:stretch>
        </p:blipFill>
        <p:spPr>
          <a:xfrm>
            <a:off x="80683" y="3429000"/>
            <a:ext cx="6015317" cy="3426176"/>
          </a:xfrm>
          <a:prstGeom prst="rect">
            <a:avLst/>
          </a:prstGeom>
        </p:spPr>
      </p:pic>
      <p:pic>
        <p:nvPicPr>
          <p:cNvPr id="7" name="Picture 6">
            <a:extLst>
              <a:ext uri="{FF2B5EF4-FFF2-40B4-BE49-F238E27FC236}">
                <a16:creationId xmlns:a16="http://schemas.microsoft.com/office/drawing/2014/main" id="{12B0ED0B-8B97-45D7-B286-4028ADBEED8E}"/>
              </a:ext>
            </a:extLst>
          </p:cNvPr>
          <p:cNvPicPr>
            <a:picLocks noChangeAspect="1"/>
          </p:cNvPicPr>
          <p:nvPr/>
        </p:nvPicPr>
        <p:blipFill>
          <a:blip r:embed="rId5"/>
          <a:stretch>
            <a:fillRect/>
          </a:stretch>
        </p:blipFill>
        <p:spPr>
          <a:xfrm>
            <a:off x="6336523" y="3767909"/>
            <a:ext cx="5774794" cy="2748357"/>
          </a:xfrm>
          <a:prstGeom prst="rect">
            <a:avLst/>
          </a:prstGeom>
        </p:spPr>
      </p:pic>
    </p:spTree>
    <p:extLst>
      <p:ext uri="{BB962C8B-B14F-4D97-AF65-F5344CB8AC3E}">
        <p14:creationId xmlns:p14="http://schemas.microsoft.com/office/powerpoint/2010/main" val="72282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742</Words>
  <Application>Microsoft Office PowerPoint</Application>
  <PresentationFormat>Widescreen</PresentationFormat>
  <Paragraphs>22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MSIS</dc:creator>
  <cp:lastModifiedBy>MSIS</cp:lastModifiedBy>
  <cp:revision>21</cp:revision>
  <dcterms:created xsi:type="dcterms:W3CDTF">2024-11-04T12:12:54Z</dcterms:created>
  <dcterms:modified xsi:type="dcterms:W3CDTF">2024-11-04T18:31:16Z</dcterms:modified>
</cp:coreProperties>
</file>