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4" r:id="rId3"/>
    <p:sldId id="283" r:id="rId4"/>
    <p:sldId id="285" r:id="rId5"/>
    <p:sldId id="257" r:id="rId6"/>
    <p:sldId id="258" r:id="rId7"/>
    <p:sldId id="259" r:id="rId8"/>
    <p:sldId id="260" r:id="rId9"/>
    <p:sldId id="282" r:id="rId10"/>
    <p:sldId id="286" r:id="rId11"/>
    <p:sldId id="287" r:id="rId12"/>
    <p:sldId id="288" r:id="rId13"/>
    <p:sldId id="289" r:id="rId14"/>
    <p:sldId id="290" r:id="rId15"/>
    <p:sldId id="262" r:id="rId16"/>
    <p:sldId id="263" r:id="rId17"/>
    <p:sldId id="270" r:id="rId18"/>
    <p:sldId id="26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65" r:id="rId27"/>
    <p:sldId id="291" r:id="rId28"/>
    <p:sldId id="292" r:id="rId29"/>
    <p:sldId id="293" r:id="rId30"/>
    <p:sldId id="294" r:id="rId31"/>
    <p:sldId id="295" r:id="rId32"/>
    <p:sldId id="278" r:id="rId33"/>
    <p:sldId id="266" r:id="rId34"/>
    <p:sldId id="296" r:id="rId35"/>
    <p:sldId id="267" r:id="rId36"/>
    <p:sldId id="279" r:id="rId37"/>
    <p:sldId id="298" r:id="rId38"/>
    <p:sldId id="297" r:id="rId39"/>
    <p:sldId id="280" r:id="rId40"/>
    <p:sldId id="281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8E9DF-FD15-4910-98BB-91F02592A197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5D95-5CBC-415D-A4FA-30D161BAE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7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06E8-67DA-4BF8-A050-5F3347A15A1C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150A-8087-4D10-A860-D93D927A7425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F034-D012-4626-BEB2-AFECA89B8519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819731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790941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400"/>
            </a:lvl1pPr>
            <a:lvl2pPr algn="just">
              <a:lnSpc>
                <a:spcPct val="150000"/>
              </a:lnSpc>
              <a:defRPr sz="2400"/>
            </a:lvl2pPr>
            <a:lvl3pPr algn="just">
              <a:lnSpc>
                <a:spcPct val="150000"/>
              </a:lnSpc>
              <a:defRPr sz="2400"/>
            </a:lvl3pPr>
            <a:lvl4pPr algn="just">
              <a:lnSpc>
                <a:spcPct val="150000"/>
              </a:lnSpc>
              <a:defRPr sz="2400"/>
            </a:lvl4pPr>
            <a:lvl5pPr algn="just">
              <a:lnSpc>
                <a:spcPct val="150000"/>
              </a:lnSpc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B27E-9E79-4248-881E-656A63AA3512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6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50A7-3A40-4FF1-8EAF-203332DCADE0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6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D8F8F-16A7-4BDC-8682-5539B8B82C01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2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B5F6-BFC7-4FA3-BB17-5F9DB5DBB331}" type="datetime1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DF8B-DFC0-4B3C-8B27-7CEF1D06DF01}" type="datetime1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7589-4127-4C16-9403-9466946900E1}" type="datetime1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31817" y="6356350"/>
            <a:ext cx="2743200" cy="365125"/>
          </a:xfrm>
        </p:spPr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4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489D-7A84-48BA-A883-75A06323E56D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3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C6BD-D11D-4522-AB90-32B5213997DA}" type="datetime1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C53BF-C85A-4F3F-AB7D-C7506F02DC20}" type="datetime1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5A945-13D2-4DC8-969A-0EE9EBEE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Lambda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16" y="1162594"/>
            <a:ext cx="9095547" cy="350084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67543" y="1537845"/>
            <a:ext cx="1580606" cy="1414361"/>
            <a:chOff x="1567543" y="1537845"/>
            <a:chExt cx="1580606" cy="1414361"/>
          </a:xfrm>
        </p:grpSpPr>
        <p:sp>
          <p:nvSpPr>
            <p:cNvPr id="2" name="Rectangle 1"/>
            <p:cNvSpPr/>
            <p:nvPr/>
          </p:nvSpPr>
          <p:spPr>
            <a:xfrm>
              <a:off x="1567543" y="1907177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37360" y="153784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67543" y="3778515"/>
            <a:ext cx="1580606" cy="1363896"/>
            <a:chOff x="1567543" y="3778515"/>
            <a:chExt cx="1580606" cy="1363896"/>
          </a:xfrm>
        </p:grpSpPr>
        <p:sp>
          <p:nvSpPr>
            <p:cNvPr id="3" name="Rectangle 2"/>
            <p:cNvSpPr/>
            <p:nvPr/>
          </p:nvSpPr>
          <p:spPr>
            <a:xfrm>
              <a:off x="1567543" y="4097382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37359" y="377851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2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2403" y="543281"/>
            <a:ext cx="1875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Before Partition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782491" y="1537845"/>
            <a:ext cx="1580606" cy="1414361"/>
            <a:chOff x="1567543" y="1537845"/>
            <a:chExt cx="1580606" cy="1414361"/>
          </a:xfrm>
        </p:grpSpPr>
        <p:sp>
          <p:nvSpPr>
            <p:cNvPr id="10" name="Rectangle 9"/>
            <p:cNvSpPr/>
            <p:nvPr/>
          </p:nvSpPr>
          <p:spPr>
            <a:xfrm>
              <a:off x="1567543" y="1907177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37360" y="153784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82491" y="3778515"/>
            <a:ext cx="1580606" cy="1363896"/>
            <a:chOff x="1567543" y="3778515"/>
            <a:chExt cx="1580606" cy="1363896"/>
          </a:xfrm>
        </p:grpSpPr>
        <p:sp>
          <p:nvSpPr>
            <p:cNvPr id="13" name="Rectangle 12"/>
            <p:cNvSpPr/>
            <p:nvPr/>
          </p:nvSpPr>
          <p:spPr>
            <a:xfrm>
              <a:off x="1567543" y="4097382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37359" y="377851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2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27351" y="543281"/>
            <a:ext cx="171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After Partition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376952" y="1537845"/>
            <a:ext cx="1580606" cy="1414361"/>
            <a:chOff x="1567543" y="1537845"/>
            <a:chExt cx="1580606" cy="1414361"/>
          </a:xfrm>
        </p:grpSpPr>
        <p:sp>
          <p:nvSpPr>
            <p:cNvPr id="17" name="Rectangle 16"/>
            <p:cNvSpPr/>
            <p:nvPr/>
          </p:nvSpPr>
          <p:spPr>
            <a:xfrm>
              <a:off x="1567543" y="1907177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37360" y="153784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376952" y="3778515"/>
            <a:ext cx="1580606" cy="1363896"/>
            <a:chOff x="1567543" y="3778515"/>
            <a:chExt cx="1580606" cy="1363896"/>
          </a:xfrm>
        </p:grpSpPr>
        <p:sp>
          <p:nvSpPr>
            <p:cNvPr id="20" name="Rectangle 19"/>
            <p:cNvSpPr/>
            <p:nvPr/>
          </p:nvSpPr>
          <p:spPr>
            <a:xfrm>
              <a:off x="1567543" y="4097382"/>
              <a:ext cx="1580606" cy="1045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7359" y="3778515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Replica 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121812" y="543281"/>
            <a:ext cx="159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Correct value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70833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Query = function (all data)</a:t>
            </a:r>
          </a:p>
          <a:p>
            <a:pPr marL="0" indent="0" algn="l">
              <a:buNone/>
            </a:pPr>
            <a:r>
              <a:rPr lang="en-US" dirty="0"/>
              <a:t>Precomputed batch view</a:t>
            </a:r>
          </a:p>
          <a:p>
            <a:pPr marL="0" indent="0" algn="ctr">
              <a:buNone/>
            </a:pPr>
            <a:r>
              <a:rPr lang="en-US" dirty="0"/>
              <a:t>Batch view = function (all data)</a:t>
            </a:r>
          </a:p>
          <a:p>
            <a:pPr marL="0" indent="0" algn="ctr">
              <a:buNone/>
            </a:pPr>
            <a:r>
              <a:rPr lang="en-US" dirty="0"/>
              <a:t>Query = function (batch view)</a:t>
            </a:r>
          </a:p>
          <a:p>
            <a:pPr marL="0" indent="0" algn="l">
              <a:buNone/>
            </a:pPr>
            <a:r>
              <a:rPr lang="en-US" dirty="0"/>
              <a:t>Real time view</a:t>
            </a:r>
          </a:p>
          <a:p>
            <a:pPr marL="0" indent="0" algn="ctr">
              <a:buNone/>
            </a:pPr>
            <a:r>
              <a:rPr lang="en-US" dirty="0"/>
              <a:t>Real time view = function (real time view , new data)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2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8" y="1227910"/>
            <a:ext cx="10515600" cy="3500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Lambda Architecture in summary</a:t>
            </a:r>
          </a:p>
          <a:p>
            <a:pPr marL="0" indent="0" algn="ctr">
              <a:buNone/>
            </a:pPr>
            <a:r>
              <a:rPr lang="en-US" dirty="0"/>
              <a:t>Batch view = function (all data)</a:t>
            </a:r>
          </a:p>
          <a:p>
            <a:pPr marL="0" indent="0" algn="ctr">
              <a:buNone/>
            </a:pPr>
            <a:r>
              <a:rPr lang="en-US" dirty="0"/>
              <a:t>Real time view = function (real time view , new data)</a:t>
            </a:r>
          </a:p>
          <a:p>
            <a:pPr marL="0" indent="0" algn="ctr">
              <a:buNone/>
            </a:pPr>
            <a:r>
              <a:rPr lang="en-US" dirty="0"/>
              <a:t>Query = function (Batch view, Real time view)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45" y="667072"/>
            <a:ext cx="7662455" cy="54773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6389"/>
            <a:ext cx="10515600" cy="560819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processing data to answer questions, the lambda architecture advocates a two-prong approach </a:t>
            </a:r>
          </a:p>
          <a:p>
            <a:pPr marL="0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dirty="0"/>
              <a:t>• For large data sets, where the processing can take a significant amount of time (hours) =&gt; the batch layer using techniques like </a:t>
            </a:r>
            <a:r>
              <a:rPr lang="en-US" dirty="0" err="1"/>
              <a:t>MapReduce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• For more recent generated data, process it as it arrives =&gt; the speed layer using techniques like stream processing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1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blocks (layers)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950" y="1819596"/>
            <a:ext cx="2616173" cy="29091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batch layer stores the master copy of the dataset and precomputes batch views on that master dataset</a:t>
            </a:r>
          </a:p>
          <a:p>
            <a:r>
              <a:rPr lang="en-US" dirty="0"/>
              <a:t> The master dataset can be thought of as a very large list of records</a:t>
            </a:r>
          </a:p>
          <a:p>
            <a:r>
              <a:rPr lang="en-US" dirty="0"/>
              <a:t>The batch layer needs to be able to do two things: </a:t>
            </a:r>
          </a:p>
          <a:p>
            <a:pPr lvl="1"/>
            <a:r>
              <a:rPr lang="en-US" dirty="0"/>
              <a:t>store an immutable, constantly growing master dataset</a:t>
            </a:r>
          </a:p>
          <a:p>
            <a:pPr lvl="1"/>
            <a:r>
              <a:rPr lang="en-US" dirty="0"/>
              <a:t> compute arbitrary functions on that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Layer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156" y="2599509"/>
            <a:ext cx="6978610" cy="3958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3600" y="1129941"/>
            <a:ext cx="7376160" cy="57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batch view </a:t>
            </a:r>
            <a:r>
              <a:rPr lang="en-US" sz="2400" dirty="0">
                <a:latin typeface="Times-Roman"/>
              </a:rPr>
              <a:t>= </a:t>
            </a:r>
            <a:r>
              <a:rPr lang="en-US" sz="2400" dirty="0" err="1">
                <a:latin typeface="TimesNewRoman"/>
              </a:rPr>
              <a:t>function</a:t>
            </a:r>
            <a:r>
              <a:rPr lang="en-US" sz="2400" dirty="0" err="1">
                <a:latin typeface="Symbol" panose="05050102010706020507" pitchFamily="18" charset="2"/>
              </a:rPr>
              <a:t></a:t>
            </a:r>
            <a:r>
              <a:rPr lang="en-US" sz="2400" dirty="0" err="1">
                <a:latin typeface="TimesNewRoman"/>
              </a:rPr>
              <a:t>all</a:t>
            </a:r>
            <a:r>
              <a:rPr lang="en-US" sz="2400" dirty="0">
                <a:latin typeface="TimesNewRoman"/>
              </a:rPr>
              <a:t> data</a:t>
            </a:r>
            <a:r>
              <a:rPr lang="en-US" sz="2400" dirty="0">
                <a:latin typeface="Symbol" panose="05050102010706020507" pitchFamily="18" charset="2"/>
              </a:rPr>
              <a:t>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requirements for master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immutable</a:t>
            </a:r>
          </a:p>
          <a:p>
            <a:r>
              <a:rPr lang="en-US" dirty="0"/>
              <a:t>Reading lots of data a once – random access to individual pieces of data </a:t>
            </a:r>
            <a:r>
              <a:rPr lang="en-US" b="1" dirty="0"/>
              <a:t>not required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WORM – Write Once, bulk Read Many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92763"/>
              </p:ext>
            </p:extLst>
          </p:nvPr>
        </p:nvGraphicFramePr>
        <p:xfrm>
          <a:off x="1332413" y="905148"/>
          <a:ext cx="9274628" cy="5156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711">
                  <a:extLst>
                    <a:ext uri="{9D8B030D-6E8A-4147-A177-3AD203B41FA5}">
                      <a16:colId xmlns:a16="http://schemas.microsoft.com/office/drawing/2014/main" val="1025569396"/>
                    </a:ext>
                  </a:extLst>
                </a:gridCol>
                <a:gridCol w="993711">
                  <a:extLst>
                    <a:ext uri="{9D8B030D-6E8A-4147-A177-3AD203B41FA5}">
                      <a16:colId xmlns:a16="http://schemas.microsoft.com/office/drawing/2014/main" val="3121946356"/>
                    </a:ext>
                  </a:extLst>
                </a:gridCol>
                <a:gridCol w="3747116">
                  <a:extLst>
                    <a:ext uri="{9D8B030D-6E8A-4147-A177-3AD203B41FA5}">
                      <a16:colId xmlns:a16="http://schemas.microsoft.com/office/drawing/2014/main" val="1863584281"/>
                    </a:ext>
                  </a:extLst>
                </a:gridCol>
                <a:gridCol w="1933358">
                  <a:extLst>
                    <a:ext uri="{9D8B030D-6E8A-4147-A177-3AD203B41FA5}">
                      <a16:colId xmlns:a16="http://schemas.microsoft.com/office/drawing/2014/main" val="206722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9219890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4021208542"/>
                    </a:ext>
                  </a:extLst>
                </a:gridCol>
              </a:tblGrid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User ID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URL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Date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……..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663739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https://www.amazon.in/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8-10-2020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806326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https://www.flipkart.com/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8-10-2020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344515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https://www.amazon.in/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8-10-2018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329834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https://www.amazon.in/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23-7-2015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170766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https://www.kaggle.com/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17-4-2014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77479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https://www.flipkart.com/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15-12-2017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4706768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https://www.kaggle.com/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26-10-2020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410139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https://www.flipkart.com/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14-10-2020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4023537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https://www.kaggle.com/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21-10-2020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268837"/>
                  </a:ext>
                </a:extLst>
              </a:tr>
              <a:tr h="468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https://stackoverflow.com/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25-10-2020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33975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67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28" y="1274244"/>
            <a:ext cx="7754311" cy="537113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176" y="1629719"/>
            <a:ext cx="9647624" cy="46796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391251"/>
            <a:ext cx="10515600" cy="82359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Computing on the Batch Layer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99" y="2195577"/>
            <a:ext cx="5309499" cy="245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50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on the Batch Layer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85" y="1415300"/>
            <a:ext cx="8152665" cy="477649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computation algorithm vs Increment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64" y="1246023"/>
            <a:ext cx="6458530" cy="2275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264" y="4154397"/>
            <a:ext cx="7187216" cy="21941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33305"/>
            <a:ext cx="10515600" cy="819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/>
              <a:t>Re computation algorithm vs Increment algorithm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12" y="1645978"/>
            <a:ext cx="9855688" cy="36575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Serving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The batch layer emits batch views as the result of its functions</a:t>
            </a:r>
          </a:p>
          <a:p>
            <a:pPr>
              <a:lnSpc>
                <a:spcPct val="300000"/>
              </a:lnSpc>
            </a:pPr>
            <a:r>
              <a:rPr lang="en-US" dirty="0"/>
              <a:t>The serving layer is a specialized distributed database that loads in a batch view and makes it possible to do random reads on it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7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273584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Performance metrics for the serving layer</a:t>
            </a:r>
          </a:p>
          <a:p>
            <a:pPr>
              <a:lnSpc>
                <a:spcPct val="200000"/>
              </a:lnSpc>
            </a:pPr>
            <a:r>
              <a:rPr lang="en-US" dirty="0"/>
              <a:t>Normalization vs de normalization problem</a:t>
            </a:r>
          </a:p>
          <a:p>
            <a:pPr>
              <a:lnSpc>
                <a:spcPct val="200000"/>
              </a:lnSpc>
            </a:pPr>
            <a:r>
              <a:rPr lang="en-US" dirty="0"/>
              <a:t>Requirements for serving layer database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metrics for the serving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2775029"/>
          </a:xfrm>
        </p:spPr>
        <p:txBody>
          <a:bodyPr/>
          <a:lstStyle/>
          <a:p>
            <a:r>
              <a:rPr lang="en-US" dirty="0"/>
              <a:t>Indexes of serving layer are also distributed</a:t>
            </a:r>
          </a:p>
          <a:p>
            <a:pPr lvl="1"/>
            <a:r>
              <a:rPr lang="en-US" dirty="0"/>
              <a:t>Latency: time required to answer single query</a:t>
            </a:r>
          </a:p>
          <a:p>
            <a:pPr lvl="1"/>
            <a:r>
              <a:rPr lang="en-US" dirty="0"/>
              <a:t>Throughput: number of queries that can be served within a given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39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3645"/>
            <a:ext cx="9076509" cy="90704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Assume that 1 query needs to perform on an average 20 seeks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220686"/>
            <a:ext cx="9808029" cy="907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4pPr>
            <a:lvl5pPr marL="20574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60000"/>
              </a:lnSpc>
            </a:pPr>
            <a:r>
              <a:rPr lang="en-US" dirty="0"/>
              <a:t>Let as assume 1 cluster has 100 disks. Each disk perform 500 seeks / second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354487"/>
            <a:ext cx="7299960" cy="90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seeks allowed in single cluster is 50,000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88288"/>
            <a:ext cx="7299960" cy="907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Total queries handled by one cluster per second is 2,500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03407"/>
              </p:ext>
            </p:extLst>
          </p:nvPr>
        </p:nvGraphicFramePr>
        <p:xfrm>
          <a:off x="2390501" y="1254030"/>
          <a:ext cx="6975567" cy="43107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477">
                  <a:extLst>
                    <a:ext uri="{9D8B030D-6E8A-4147-A177-3AD203B41FA5}">
                      <a16:colId xmlns:a16="http://schemas.microsoft.com/office/drawing/2014/main" val="1410171414"/>
                    </a:ext>
                  </a:extLst>
                </a:gridCol>
                <a:gridCol w="1002477">
                  <a:extLst>
                    <a:ext uri="{9D8B030D-6E8A-4147-A177-3AD203B41FA5}">
                      <a16:colId xmlns:a16="http://schemas.microsoft.com/office/drawing/2014/main" val="792811461"/>
                    </a:ext>
                  </a:extLst>
                </a:gridCol>
                <a:gridCol w="3780172">
                  <a:extLst>
                    <a:ext uri="{9D8B030D-6E8A-4147-A177-3AD203B41FA5}">
                      <a16:colId xmlns:a16="http://schemas.microsoft.com/office/drawing/2014/main" val="3680440800"/>
                    </a:ext>
                  </a:extLst>
                </a:gridCol>
                <a:gridCol w="1190441">
                  <a:extLst>
                    <a:ext uri="{9D8B030D-6E8A-4147-A177-3AD203B41FA5}">
                      <a16:colId xmlns:a16="http://schemas.microsoft.com/office/drawing/2014/main" val="601567830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User 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URL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139975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https://www.amazon.in/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540255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https://www.flipkart.com/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976712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https://www.amazon.in/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234818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https://www.amazon.in/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042168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https://www.kaggle.com/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731475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https://www.flipkart.com/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60066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456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https://www.kaggle.com/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75631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https://www.flipkart.com/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878794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https://www.kaggle.com/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37310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789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https://stackoverflow.com/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463745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3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6"/>
            <a:ext cx="10515600" cy="12336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Place “</a:t>
            </a:r>
            <a:r>
              <a:rPr lang="en-US" dirty="0" err="1"/>
              <a:t>PageView</a:t>
            </a:r>
            <a:r>
              <a:rPr lang="en-US" dirty="0"/>
              <a:t>” information for a single URL on the same partition and store it sequentially.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907867"/>
            <a:ext cx="10515600" cy="77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en-US" dirty="0" err="1"/>
              <a:t>PageView</a:t>
            </a:r>
            <a:r>
              <a:rPr lang="en-US" dirty="0"/>
              <a:t>” information require single seek and scans depending upon time range.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199" y="4044335"/>
            <a:ext cx="11244943" cy="775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en-US" dirty="0" err="1"/>
              <a:t>PageView</a:t>
            </a:r>
            <a:r>
              <a:rPr lang="en-US" dirty="0"/>
              <a:t>” information for single URL is present in single server, no question of variance issues.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Serving layer solution to the normalization / de normalization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batch layer master dataset is normalized</a:t>
            </a:r>
          </a:p>
          <a:p>
            <a:r>
              <a:rPr lang="en-US" dirty="0"/>
              <a:t>Serving layer data is tailored to attain maximum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7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 serving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Batch writable</a:t>
            </a:r>
          </a:p>
          <a:p>
            <a:pPr>
              <a:lnSpc>
                <a:spcPct val="200000"/>
              </a:lnSpc>
            </a:pPr>
            <a:r>
              <a:rPr lang="en-US" dirty="0"/>
              <a:t>Scalable</a:t>
            </a:r>
          </a:p>
          <a:p>
            <a:pPr>
              <a:lnSpc>
                <a:spcPct val="200000"/>
              </a:lnSpc>
            </a:pPr>
            <a:r>
              <a:rPr lang="en-US" dirty="0"/>
              <a:t>Random reads</a:t>
            </a:r>
          </a:p>
          <a:p>
            <a:pPr>
              <a:lnSpc>
                <a:spcPct val="200000"/>
              </a:lnSpc>
            </a:pPr>
            <a:r>
              <a:rPr lang="en-US" dirty="0"/>
              <a:t>Fault-tolerant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1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Speed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serving layer updates whenever the batch layer finishes precomputing a batch view</a:t>
            </a:r>
          </a:p>
          <a:p>
            <a:r>
              <a:rPr lang="en-US" dirty="0"/>
              <a:t>Goal is to ensure new data is represented in query functions as quickly as needed for the application requirements</a:t>
            </a:r>
          </a:p>
          <a:p>
            <a:r>
              <a:rPr lang="en-US" dirty="0"/>
              <a:t>Lower the latency of updates</a:t>
            </a:r>
          </a:p>
          <a:p>
            <a:r>
              <a:rPr lang="en-US" dirty="0"/>
              <a:t>Based on incremental computation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3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2616"/>
            <a:ext cx="10515600" cy="1510937"/>
          </a:xfrm>
        </p:spPr>
        <p:txBody>
          <a:bodyPr>
            <a:normAutofit/>
          </a:bodyPr>
          <a:lstStyle/>
          <a:p>
            <a:r>
              <a:rPr lang="en-US" dirty="0"/>
              <a:t>Responsible for data yet to be included in serving layer – gives greater design flexibility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637989"/>
            <a:ext cx="10515600" cy="1658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Incremental approach – complex and error prone but errors are short-lived as data is absorbed into batch layer and after re-computation available  in serving layer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8051" y="2759942"/>
            <a:ext cx="10515600" cy="1381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Speed layer views are transient – once data is absorbed into serving layer views, discarded from speed layer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46190"/>
            <a:ext cx="2743200" cy="365125"/>
          </a:xfrm>
        </p:spPr>
        <p:txBody>
          <a:bodyPr/>
          <a:lstStyle/>
          <a:p>
            <a:fld id="{E345A945-13D2-4DC8-969A-0EE9EBEEF3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5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5544355"/>
          </a:xfrm>
        </p:spPr>
        <p:txBody>
          <a:bodyPr>
            <a:normAutofit/>
          </a:bodyPr>
          <a:lstStyle/>
          <a:p>
            <a:r>
              <a:rPr lang="en-US" dirty="0"/>
              <a:t>big difference is that the speed layer only looks at recent data, whereas the batch layer looks at all the data at once</a:t>
            </a:r>
          </a:p>
          <a:p>
            <a:r>
              <a:rPr lang="en-US" dirty="0"/>
              <a:t>in order to achieve the smallest latencies possible, the speed layer doesn’t look at all the new data at once</a:t>
            </a:r>
          </a:p>
          <a:p>
            <a:r>
              <a:rPr lang="en-US" dirty="0"/>
              <a:t>Instead, it updates the real time views as it receives new data instead of re computing the views from scratch like the batch layer does</a:t>
            </a:r>
          </a:p>
          <a:p>
            <a:r>
              <a:rPr lang="en-US" dirty="0"/>
              <a:t>The speed layer does incremental computation instead of the re computation done in the batch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4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9655"/>
          </a:xfrm>
        </p:spPr>
        <p:txBody>
          <a:bodyPr/>
          <a:lstStyle/>
          <a:p>
            <a:r>
              <a:rPr lang="en-US" dirty="0"/>
              <a:t>Computing real time views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689656"/>
            <a:ext cx="10515600" cy="11652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Views only represent recent data and that must be updated very shortly after new data arrives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67" y="2952182"/>
            <a:ext cx="5305047" cy="23539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857030" y="802868"/>
            <a:ext cx="10515600" cy="92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System receives 32 GB of new data every day</a:t>
            </a:r>
          </a:p>
          <a:p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57030" y="1724298"/>
            <a:ext cx="10515600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gets into serving layer for every 6 hours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7030" y="2843349"/>
            <a:ext cx="10515600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Speed layer is responsible for at most 6 hours of data  - 8 GB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7030" y="3777842"/>
            <a:ext cx="10515600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 as assume average size of new piece of data is 100 bytes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7030" y="4747170"/>
            <a:ext cx="10515600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 GB of recent data equates to approximately 86 million data units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7030" y="5646828"/>
            <a:ext cx="10515600" cy="1211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keep </a:t>
            </a:r>
            <a:r>
              <a:rPr lang="en-US" dirty="0" err="1"/>
              <a:t>realtime</a:t>
            </a:r>
            <a:r>
              <a:rPr lang="en-US" dirty="0"/>
              <a:t> view up to date, we require approximately 86,000,000 x ≈8GB worth of processing every 6 hours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68" y="172810"/>
            <a:ext cx="7830927" cy="4506710"/>
          </a:xfrm>
          <a:prstGeom prst="rect">
            <a:avLst/>
          </a:prstGeom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1275041" y="4913143"/>
            <a:ext cx="10515600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the </a:t>
            </a:r>
            <a:r>
              <a:rPr lang="en-US" dirty="0" err="1"/>
              <a:t>realtime</a:t>
            </a:r>
            <a:r>
              <a:rPr lang="en-US" dirty="0"/>
              <a:t> views as data comes in – reusing earlier 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75041" y="6081259"/>
            <a:ext cx="10716661" cy="934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 random read / random write database to perform updates in existing view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3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real time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907041"/>
          </a:xfrm>
        </p:spPr>
        <p:txBody>
          <a:bodyPr>
            <a:normAutofit/>
          </a:bodyPr>
          <a:lstStyle/>
          <a:p>
            <a:r>
              <a:rPr lang="en-US" dirty="0"/>
              <a:t>Random reads : to answer queries quickly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082146"/>
            <a:ext cx="10515600" cy="83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writes : modify a </a:t>
            </a:r>
            <a:r>
              <a:rPr lang="en-US" dirty="0" err="1"/>
              <a:t>realtime</a:t>
            </a:r>
            <a:r>
              <a:rPr lang="en-US" dirty="0"/>
              <a:t> view with low latency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135086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Scalability : </a:t>
            </a:r>
            <a:r>
              <a:rPr lang="en-US" dirty="0" err="1"/>
              <a:t>realtime</a:t>
            </a:r>
            <a:r>
              <a:rPr lang="en-US" dirty="0"/>
              <a:t> views can be distributed across many machines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71555"/>
            <a:ext cx="10515600" cy="88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Fault tolerance : replicating data across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75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188"/>
              </p:ext>
            </p:extLst>
          </p:nvPr>
        </p:nvGraphicFramePr>
        <p:xfrm>
          <a:off x="2476137" y="735330"/>
          <a:ext cx="7699830" cy="4128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971">
                  <a:extLst>
                    <a:ext uri="{9D8B030D-6E8A-4147-A177-3AD203B41FA5}">
                      <a16:colId xmlns:a16="http://schemas.microsoft.com/office/drawing/2014/main" val="884722392"/>
                    </a:ext>
                  </a:extLst>
                </a:gridCol>
                <a:gridCol w="5059888">
                  <a:extLst>
                    <a:ext uri="{9D8B030D-6E8A-4147-A177-3AD203B41FA5}">
                      <a16:colId xmlns:a16="http://schemas.microsoft.com/office/drawing/2014/main" val="561433790"/>
                    </a:ext>
                  </a:extLst>
                </a:gridCol>
                <a:gridCol w="1319971">
                  <a:extLst>
                    <a:ext uri="{9D8B030D-6E8A-4147-A177-3AD203B41FA5}">
                      <a16:colId xmlns:a16="http://schemas.microsoft.com/office/drawing/2014/main" val="17037601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SN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URL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Count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56792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https://www.amazon.in/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2955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65023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https://www.kaggle.com/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2010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9149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https://stackoverflow.com/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6720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https://www.flipkart.com/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0446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8576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320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3246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17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095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40025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37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versus synchronous 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09" y="1061285"/>
            <a:ext cx="3586531" cy="2751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178" y="4391103"/>
            <a:ext cx="5680375" cy="208400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3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Expiring </a:t>
            </a:r>
            <a:r>
              <a:rPr lang="en-US" dirty="0" err="1"/>
              <a:t>realtime</a:t>
            </a:r>
            <a:r>
              <a:rPr lang="en-US" dirty="0"/>
              <a:t> views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8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with a traditional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510021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Simple web analytics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09" y="2577515"/>
            <a:ext cx="3979018" cy="310482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6"/>
            <a:ext cx="3616234" cy="841726"/>
          </a:xfrm>
        </p:spPr>
        <p:txBody>
          <a:bodyPr/>
          <a:lstStyle/>
          <a:p>
            <a:r>
              <a:rPr lang="en-US" b="1" i="1" dirty="0"/>
              <a:t>Scaling with a queue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60" y="953036"/>
            <a:ext cx="3853462" cy="2104799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38199" y="2850709"/>
            <a:ext cx="4726577" cy="841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i="1"/>
            </a:lvl1pPr>
            <a:lvl2pPr marL="6858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4pPr>
            <a:lvl5pPr marL="2057400" indent="-228600" algn="just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Scaling by </a:t>
            </a:r>
            <a:r>
              <a:rPr lang="en-US" dirty="0" err="1"/>
              <a:t>sharding</a:t>
            </a:r>
            <a:r>
              <a:rPr lang="en-US" dirty="0"/>
              <a:t> the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199" y="4262281"/>
            <a:ext cx="3291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Fault-tolerance issues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199" y="5497552"/>
            <a:ext cx="2722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Corruption issues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0766" y="1907177"/>
            <a:ext cx="5734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What we require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647439"/>
            <a:ext cx="10515600" cy="560966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i="1" dirty="0"/>
              <a:t>Robustness and fault tolerance</a:t>
            </a:r>
          </a:p>
          <a:p>
            <a:r>
              <a:rPr lang="en-US" b="1" i="1" dirty="0"/>
              <a:t>Low latency reads and updates</a:t>
            </a:r>
          </a:p>
          <a:p>
            <a:r>
              <a:rPr lang="en-US" b="1" i="1" dirty="0"/>
              <a:t>Scalability</a:t>
            </a:r>
          </a:p>
          <a:p>
            <a:r>
              <a:rPr lang="en-US" b="1" i="1" dirty="0"/>
              <a:t>Generalization</a:t>
            </a:r>
          </a:p>
          <a:p>
            <a:r>
              <a:rPr lang="en-US" b="1" i="1" dirty="0"/>
              <a:t>Extensibility</a:t>
            </a:r>
          </a:p>
          <a:p>
            <a:r>
              <a:rPr lang="en-US" b="1" i="1" dirty="0"/>
              <a:t>Ad hoc queries</a:t>
            </a:r>
          </a:p>
          <a:p>
            <a:r>
              <a:rPr lang="en-US" b="1" i="1" dirty="0"/>
              <a:t>Minimal maintenance</a:t>
            </a:r>
          </a:p>
          <a:p>
            <a:r>
              <a:rPr lang="en-US" b="1" i="1" dirty="0" err="1"/>
              <a:t>Debuggability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Vs Re-computation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36241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Incremental Architecture</a:t>
            </a:r>
          </a:p>
          <a:p>
            <a:pPr marL="457200" lvl="1" indent="0">
              <a:buNone/>
            </a:pPr>
            <a:r>
              <a:rPr lang="en-US" dirty="0"/>
              <a:t>Common in read / write databases</a:t>
            </a:r>
          </a:p>
          <a:p>
            <a:pPr marL="914400" lvl="2" indent="0">
              <a:buNone/>
            </a:pPr>
            <a:r>
              <a:rPr lang="en-US" dirty="0"/>
              <a:t>Operational Complexity</a:t>
            </a:r>
          </a:p>
          <a:p>
            <a:pPr marL="914400" lvl="2" indent="0">
              <a:buNone/>
            </a:pPr>
            <a:r>
              <a:rPr lang="en-US"/>
              <a:t>Achieving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5A945-13D2-4DC8-969A-0EE9EBEEF3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EC4C4968A041B23B8BA53DF49157" ma:contentTypeVersion="0" ma:contentTypeDescription="Create a new document." ma:contentTypeScope="" ma:versionID="db8f8e005660c9123e525837c606ed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651148-282B-4605-9E82-BD6D86C1B1E8}"/>
</file>

<file path=customXml/itemProps2.xml><?xml version="1.0" encoding="utf-8"?>
<ds:datastoreItem xmlns:ds="http://schemas.openxmlformats.org/officeDocument/2006/customXml" ds:itemID="{8F790C6D-376C-4F1C-AD83-61379D3FE33A}"/>
</file>

<file path=customXml/itemProps3.xml><?xml version="1.0" encoding="utf-8"?>
<ds:datastoreItem xmlns:ds="http://schemas.openxmlformats.org/officeDocument/2006/customXml" ds:itemID="{463D8EF9-826E-466F-8089-4B61B299C603}"/>
</file>

<file path=docProps/app.xml><?xml version="1.0" encoding="utf-8"?>
<Properties xmlns="http://schemas.openxmlformats.org/officeDocument/2006/extended-properties" xmlns:vt="http://schemas.openxmlformats.org/officeDocument/2006/docPropsVTypes">
  <TotalTime>15710</TotalTime>
  <Words>1285</Words>
  <Application>Microsoft Office PowerPoint</Application>
  <PresentationFormat>Widescreen</PresentationFormat>
  <Paragraphs>294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TimesNewRoman</vt:lpstr>
      <vt:lpstr>Times-Roman</vt:lpstr>
      <vt:lpstr>Office Theme</vt:lpstr>
      <vt:lpstr>Introduction to Lambda Architecture</vt:lpstr>
      <vt:lpstr>PowerPoint Presentation</vt:lpstr>
      <vt:lpstr>PowerPoint Presentation</vt:lpstr>
      <vt:lpstr>PowerPoint Presentation</vt:lpstr>
      <vt:lpstr>Scaling with a traditional database</vt:lpstr>
      <vt:lpstr>Problems ?</vt:lpstr>
      <vt:lpstr>PowerPoint Presentation</vt:lpstr>
      <vt:lpstr>PowerPoint Presentation</vt:lpstr>
      <vt:lpstr>Incremental Vs Re-computation</vt:lpstr>
      <vt:lpstr>PowerPoint Presentation</vt:lpstr>
      <vt:lpstr>PowerPoint Presentation</vt:lpstr>
      <vt:lpstr>Lambda Architecture</vt:lpstr>
      <vt:lpstr>PowerPoint Presentation</vt:lpstr>
      <vt:lpstr>PowerPoint Presentation</vt:lpstr>
      <vt:lpstr>PowerPoint Presentation</vt:lpstr>
      <vt:lpstr>Basic blocks (layers)</vt:lpstr>
      <vt:lpstr>Batch Layer</vt:lpstr>
      <vt:lpstr>Batch Layer</vt:lpstr>
      <vt:lpstr>Storage requirements for master dataset</vt:lpstr>
      <vt:lpstr>Distributed File System</vt:lpstr>
      <vt:lpstr>Distributed File System</vt:lpstr>
      <vt:lpstr>Computing on the Batch Layer</vt:lpstr>
      <vt:lpstr>Computing on the Batch Layer</vt:lpstr>
      <vt:lpstr>Re computation algorithm vs Increment algorithm</vt:lpstr>
      <vt:lpstr>PowerPoint Presentation</vt:lpstr>
      <vt:lpstr>Serving layer</vt:lpstr>
      <vt:lpstr>PowerPoint Presentation</vt:lpstr>
      <vt:lpstr>Performance metrics for the serving layer</vt:lpstr>
      <vt:lpstr>Throughputs</vt:lpstr>
      <vt:lpstr>Solution</vt:lpstr>
      <vt:lpstr>Serving layer solution to the normalization / de normalization problem</vt:lpstr>
      <vt:lpstr>Requirements for a serving layer</vt:lpstr>
      <vt:lpstr>Speed layer</vt:lpstr>
      <vt:lpstr>PowerPoint Presentation</vt:lpstr>
      <vt:lpstr>Batch Vs Speed</vt:lpstr>
      <vt:lpstr>Computing real time views</vt:lpstr>
      <vt:lpstr>PowerPoint Presentation</vt:lpstr>
      <vt:lpstr>PowerPoint Presentation</vt:lpstr>
      <vt:lpstr>Storing real time views</vt:lpstr>
      <vt:lpstr>Asynchronous versus synchronous updates</vt:lpstr>
      <vt:lpstr>Expiring realtime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DPK</dc:creator>
  <cp:lastModifiedBy>Deepak Rao [MAHE-MSIS]</cp:lastModifiedBy>
  <cp:revision>70</cp:revision>
  <dcterms:created xsi:type="dcterms:W3CDTF">2020-01-04T03:51:44Z</dcterms:created>
  <dcterms:modified xsi:type="dcterms:W3CDTF">2024-08-08T11:29:51Z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0x0101000145EC4C4968A041B23B8BA53DF49157</vt:lpwstr>
  </property>
</Properties>
</file>