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64" r:id="rId2"/>
    <p:sldId id="413" r:id="rId3"/>
    <p:sldId id="440" r:id="rId4"/>
    <p:sldId id="441" r:id="rId5"/>
    <p:sldId id="467" r:id="rId6"/>
    <p:sldId id="466" r:id="rId7"/>
    <p:sldId id="471" r:id="rId8"/>
    <p:sldId id="448" r:id="rId9"/>
    <p:sldId id="462" r:id="rId10"/>
    <p:sldId id="465" r:id="rId11"/>
    <p:sldId id="474" r:id="rId12"/>
    <p:sldId id="473" r:id="rId13"/>
    <p:sldId id="464" r:id="rId14"/>
    <p:sldId id="434" r:id="rId15"/>
  </p:sldIdLst>
  <p:sldSz cx="10799763"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6600"/>
    <a:srgbClr val="D47D26"/>
    <a:srgbClr val="CCFFFF"/>
    <a:srgbClr val="66FFFF"/>
    <a:srgbClr val="FFFF66"/>
    <a:srgbClr val="FFFF00"/>
    <a:srgbClr val="FFFFCC"/>
    <a:srgbClr val="FF99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3" autoAdjust="0"/>
    <p:restoredTop sz="90036" autoAdjust="0"/>
  </p:normalViewPr>
  <p:slideViewPr>
    <p:cSldViewPr>
      <p:cViewPr varScale="1">
        <p:scale>
          <a:sx n="74" d="100"/>
          <a:sy n="74" d="100"/>
        </p:scale>
        <p:origin x="1368" y="62"/>
      </p:cViewPr>
      <p:guideLst>
        <p:guide orient="horz" pos="2160"/>
        <p:guide pos="3402"/>
      </p:guideLst>
    </p:cSldViewPr>
  </p:slideViewPr>
  <p:notesTextViewPr>
    <p:cViewPr>
      <p:scale>
        <a:sx n="100" d="100"/>
        <a:sy n="100" d="100"/>
      </p:scale>
      <p:origin x="0" y="0"/>
    </p:cViewPr>
  </p:notesTextViewPr>
  <p:sorterViewPr>
    <p:cViewPr>
      <p:scale>
        <a:sx n="100" d="100"/>
        <a:sy n="100" d="100"/>
      </p:scale>
      <p:origin x="0" y="5328"/>
    </p:cViewPr>
  </p:sorterViewPr>
  <p:notesViewPr>
    <p:cSldViewPr>
      <p:cViewPr varScale="1">
        <p:scale>
          <a:sx n="55" d="100"/>
          <a:sy n="55" d="100"/>
        </p:scale>
        <p:origin x="288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19E7B17-C078-4C50-9935-3DE50FC9DB26}" type="slidenum">
              <a:rPr lang="en-US"/>
              <a:pPr>
                <a:defRPr/>
              </a:pPr>
              <a:t>‹#›</a:t>
            </a:fld>
            <a:endParaRPr lang="en-US"/>
          </a:p>
        </p:txBody>
      </p:sp>
    </p:spTree>
    <p:extLst>
      <p:ext uri="{BB962C8B-B14F-4D97-AF65-F5344CB8AC3E}">
        <p14:creationId xmlns:p14="http://schemas.microsoft.com/office/powerpoint/2010/main" val="9265063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730250" y="685800"/>
            <a:ext cx="53975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5E4430F-96D5-4F5E-AF15-BF5EB88FA4B6}" type="slidenum">
              <a:rPr lang="en-US"/>
              <a:pPr>
                <a:defRPr/>
              </a:pPr>
              <a:t>‹#›</a:t>
            </a:fld>
            <a:endParaRPr lang="en-US"/>
          </a:p>
        </p:txBody>
      </p:sp>
    </p:spTree>
    <p:extLst>
      <p:ext uri="{BB962C8B-B14F-4D97-AF65-F5344CB8AC3E}">
        <p14:creationId xmlns:p14="http://schemas.microsoft.com/office/powerpoint/2010/main" val="11943023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0" y="685800"/>
            <a:ext cx="5397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1</a:t>
            </a:fld>
            <a:endParaRPr lang="en-US"/>
          </a:p>
        </p:txBody>
      </p:sp>
    </p:spTree>
    <p:extLst>
      <p:ext uri="{BB962C8B-B14F-4D97-AF65-F5344CB8AC3E}">
        <p14:creationId xmlns:p14="http://schemas.microsoft.com/office/powerpoint/2010/main" val="289941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8</a:t>
            </a:fld>
            <a:endParaRPr lang="en-US"/>
          </a:p>
        </p:txBody>
      </p:sp>
    </p:spTree>
    <p:extLst>
      <p:ext uri="{BB962C8B-B14F-4D97-AF65-F5344CB8AC3E}">
        <p14:creationId xmlns:p14="http://schemas.microsoft.com/office/powerpoint/2010/main" val="116954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9</a:t>
            </a:fld>
            <a:endParaRPr lang="en-US"/>
          </a:p>
        </p:txBody>
      </p:sp>
    </p:spTree>
    <p:extLst>
      <p:ext uri="{BB962C8B-B14F-4D97-AF65-F5344CB8AC3E}">
        <p14:creationId xmlns:p14="http://schemas.microsoft.com/office/powerpoint/2010/main" val="167258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BE746-7901-2872-ADE8-B93FC0B658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D45994-3544-51E5-9D22-B896BCB93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AC341C-B86B-8C34-631D-A529A620308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F8FDE34-687F-A49D-D30D-EB22781DA3C3}"/>
              </a:ext>
            </a:extLst>
          </p:cNvPr>
          <p:cNvSpPr>
            <a:spLocks noGrp="1"/>
          </p:cNvSpPr>
          <p:nvPr>
            <p:ph type="sldNum" sz="quarter" idx="10"/>
          </p:nvPr>
        </p:nvSpPr>
        <p:spPr/>
        <p:txBody>
          <a:bodyPr/>
          <a:lstStyle/>
          <a:p>
            <a:pPr>
              <a:defRPr/>
            </a:pPr>
            <a:fld id="{65E4430F-96D5-4F5E-AF15-BF5EB88FA4B6}" type="slidenum">
              <a:rPr lang="en-US" smtClean="0"/>
              <a:pPr>
                <a:defRPr/>
              </a:pPr>
              <a:t>11</a:t>
            </a:fld>
            <a:endParaRPr lang="en-US"/>
          </a:p>
        </p:txBody>
      </p:sp>
    </p:spTree>
    <p:extLst>
      <p:ext uri="{BB962C8B-B14F-4D97-AF65-F5344CB8AC3E}">
        <p14:creationId xmlns:p14="http://schemas.microsoft.com/office/powerpoint/2010/main" val="79842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13</a:t>
            </a:fld>
            <a:endParaRPr lang="en-US"/>
          </a:p>
        </p:txBody>
      </p:sp>
    </p:spTree>
    <p:extLst>
      <p:ext uri="{BB962C8B-B14F-4D97-AF65-F5344CB8AC3E}">
        <p14:creationId xmlns:p14="http://schemas.microsoft.com/office/powerpoint/2010/main" val="19235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982" y="2130426"/>
            <a:ext cx="9179799"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619965" y="3886200"/>
            <a:ext cx="7559834"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2" name="Title 1"/>
          <p:cNvSpPr>
            <a:spLocks noGrp="1"/>
          </p:cNvSpPr>
          <p:nvPr>
            <p:ph type="title"/>
          </p:nvPr>
        </p:nvSpPr>
        <p:spPr>
          <a:xfrm>
            <a:off x="539988" y="274638"/>
            <a:ext cx="9719787"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39988" y="1600201"/>
            <a:ext cx="9719787"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7" name="TextBox 16"/>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17-04-2025</a:t>
            </a:fld>
            <a:endParaRPr lang="en-IN" sz="1400" b="1" dirty="0">
              <a:latin typeface="Sabon LT Std" panose="02020602060506020403" pitchFamily="18" charset="0"/>
            </a:endParaRPr>
          </a:p>
        </p:txBody>
      </p:sp>
      <p:sp>
        <p:nvSpPr>
          <p:cNvPr id="18" name="TextBox 17"/>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3D44CB01-1FE1-4FBB-9269-80BD254564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2" name="Vertical Title 1"/>
          <p:cNvSpPr>
            <a:spLocks noGrp="1"/>
          </p:cNvSpPr>
          <p:nvPr>
            <p:ph type="title" orient="vert"/>
          </p:nvPr>
        </p:nvSpPr>
        <p:spPr>
          <a:xfrm>
            <a:off x="7829828" y="274639"/>
            <a:ext cx="2429947"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39988" y="274639"/>
            <a:ext cx="7109844" cy="5851525"/>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7" name="TextBox 16"/>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17-04-2025</a:t>
            </a:fld>
            <a:endParaRPr lang="en-IN" sz="1400" b="1" dirty="0">
              <a:latin typeface="Sabon LT Std" panose="02020602060506020403" pitchFamily="18" charset="0"/>
            </a:endParaRPr>
          </a:p>
        </p:txBody>
      </p:sp>
      <p:sp>
        <p:nvSpPr>
          <p:cNvPr id="18" name="TextBox 17"/>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03228479-1D6A-4559-AB1D-0A9FDB4EE8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539988" y="1600201"/>
            <a:ext cx="9719787"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107" y="4406901"/>
            <a:ext cx="9179799"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53107" y="2906713"/>
            <a:ext cx="9179799"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39988" y="1600201"/>
            <a:ext cx="476989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9880" y="1600201"/>
            <a:ext cx="476989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9988" y="1535113"/>
            <a:ext cx="477177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9988" y="2174875"/>
            <a:ext cx="477177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86130" y="1535113"/>
            <a:ext cx="477364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86130" y="2174875"/>
            <a:ext cx="477364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p>
            <a:r>
              <a:rPr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4" name="Text Box 10"/>
          <p:cNvSpPr txBox="1">
            <a:spLocks noChangeArrowheads="1"/>
          </p:cNvSpPr>
          <p:nvPr userDrawn="1"/>
        </p:nvSpPr>
        <p:spPr bwMode="auto">
          <a:xfrm>
            <a:off x="-719"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5"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 - MANIPAL</a:t>
            </a:r>
          </a:p>
        </p:txBody>
      </p:sp>
      <p:sp>
        <p:nvSpPr>
          <p:cNvPr id="6" name="TextBox 5"/>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17-04-2025</a:t>
            </a:fld>
            <a:endParaRPr lang="en-IN" sz="1400" b="1" dirty="0">
              <a:latin typeface="Sabon LT Std" panose="02020602060506020403" pitchFamily="18" charset="0"/>
            </a:endParaRPr>
          </a:p>
        </p:txBody>
      </p:sp>
      <p:sp>
        <p:nvSpPr>
          <p:cNvPr id="8" name="TextBox 7"/>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7" name="Picture 6" descr="A sign in the dark&#10;&#10;Description generated with very high confidence">
            <a:extLst>
              <a:ext uri="{FF2B5EF4-FFF2-40B4-BE49-F238E27FC236}">
                <a16:creationId xmlns:a16="http://schemas.microsoft.com/office/drawing/2014/main" id="{99AC11E8-FD3B-40F3-B55A-C0B10FA721A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8374"/>
            <a:ext cx="2609943" cy="77282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6"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8"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539989" y="273050"/>
            <a:ext cx="3553048"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22407" y="273051"/>
            <a:ext cx="603736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39989" y="1435101"/>
            <a:ext cx="355304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7" name="TextBox 16"/>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17-04-2025</a:t>
            </a:fld>
            <a:endParaRPr lang="en-IN" sz="1400" b="1" dirty="0">
              <a:latin typeface="Sabon LT Std" panose="02020602060506020403" pitchFamily="18" charset="0"/>
            </a:endParaRPr>
          </a:p>
        </p:txBody>
      </p:sp>
      <p:sp>
        <p:nvSpPr>
          <p:cNvPr id="18" name="TextBox 17"/>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1" name="Picture 10" descr="A sign in the dark&#10;&#10;Description generated with very high confidence">
            <a:extLst>
              <a:ext uri="{FF2B5EF4-FFF2-40B4-BE49-F238E27FC236}">
                <a16:creationId xmlns:a16="http://schemas.microsoft.com/office/drawing/2014/main" id="{EA04BEC8-6F6B-40C9-A38F-02E85B06B9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6"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7" name="Text Box 10"/>
          <p:cNvSpPr txBox="1">
            <a:spLocks noChangeArrowheads="1"/>
          </p:cNvSpPr>
          <p:nvPr userDrawn="1"/>
        </p:nvSpPr>
        <p:spPr bwMode="auto">
          <a:xfrm>
            <a:off x="0" y="6543635"/>
            <a:ext cx="10799763" cy="314365"/>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2116829" y="4800600"/>
            <a:ext cx="647985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16829" y="612775"/>
            <a:ext cx="647985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116829" y="5367338"/>
            <a:ext cx="647985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8" name="TextBox 17"/>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17-04-2025</a:t>
            </a:fld>
            <a:endParaRPr lang="en-IN" sz="1400" b="1" dirty="0">
              <a:latin typeface="Sabon LT Std" panose="02020602060506020403" pitchFamily="18" charset="0"/>
            </a:endParaRPr>
          </a:p>
        </p:txBody>
      </p:sp>
      <p:sp>
        <p:nvSpPr>
          <p:cNvPr id="19" name="TextBox 18"/>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2" name="Picture 11" descr="A sign in the dark&#10;&#10;Description generated with very high confidence">
            <a:extLst>
              <a:ext uri="{FF2B5EF4-FFF2-40B4-BE49-F238E27FC236}">
                <a16:creationId xmlns:a16="http://schemas.microsoft.com/office/drawing/2014/main" id="{10F9D83D-ED4F-4F68-91DF-27D7E1A5F0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10"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1"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3" name="TextBox 12"/>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17-04-2025</a:t>
            </a:fld>
            <a:endParaRPr lang="en-IN" sz="1400" b="1" dirty="0">
              <a:latin typeface="Sabon LT Std" panose="02020602060506020403" pitchFamily="18" charset="0"/>
            </a:endParaRPr>
          </a:p>
        </p:txBody>
      </p:sp>
      <p:sp>
        <p:nvSpPr>
          <p:cNvPr id="14" name="TextBox 13"/>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9" name="Picture 8" descr="A sign in the dark&#10;&#10;Description generated with very high confidence">
            <a:extLst>
              <a:ext uri="{FF2B5EF4-FFF2-40B4-BE49-F238E27FC236}">
                <a16:creationId xmlns:a16="http://schemas.microsoft.com/office/drawing/2014/main" id="{3550F69F-9161-4E22-9322-2C0D25799A0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8374"/>
            <a:ext cx="2609943" cy="772826"/>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61" r:id="rId7"/>
    <p:sldLayoutId id="2147483662" r:id="rId8"/>
    <p:sldLayoutId id="2147483663" r:id="rId9"/>
    <p:sldLayoutId id="2147483664" r:id="rId10"/>
    <p:sldLayoutId id="2147483665"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4"/>
          <p:cNvSpPr txBox="1">
            <a:spLocks noChangeArrowheads="1"/>
          </p:cNvSpPr>
          <p:nvPr/>
        </p:nvSpPr>
        <p:spPr bwMode="auto">
          <a:xfrm>
            <a:off x="2504281" y="176213"/>
            <a:ext cx="7315200" cy="461962"/>
          </a:xfrm>
          <a:prstGeom prst="rect">
            <a:avLst/>
          </a:prstGeom>
          <a:noFill/>
          <a:ln w="9525">
            <a:noFill/>
            <a:miter lim="800000"/>
            <a:headEnd/>
            <a:tailEnd/>
          </a:ln>
        </p:spPr>
        <p:txBody>
          <a:bodyPr>
            <a:spAutoFit/>
          </a:bodyPr>
          <a:lstStyle/>
          <a:p>
            <a:pPr algn="r">
              <a:spcBef>
                <a:spcPct val="50000"/>
              </a:spcBef>
            </a:pPr>
            <a:r>
              <a:rPr lang="en-US" sz="2400" b="1" dirty="0">
                <a:solidFill>
                  <a:srgbClr val="D47D26"/>
                </a:solidFill>
                <a:latin typeface="Times New Roman" panose="02020603050405020304" pitchFamily="18" charset="0"/>
                <a:cs typeface="Times New Roman" panose="02020603050405020304" pitchFamily="18" charset="0"/>
              </a:rPr>
              <a:t>MINI PROJECT</a:t>
            </a:r>
          </a:p>
        </p:txBody>
      </p:sp>
      <p:graphicFrame>
        <p:nvGraphicFramePr>
          <p:cNvPr id="2" name="Table 1"/>
          <p:cNvGraphicFramePr>
            <a:graphicFrameLocks noGrp="1"/>
          </p:cNvGraphicFramePr>
          <p:nvPr>
            <p:extLst>
              <p:ext uri="{D42A27DB-BD31-4B8C-83A1-F6EECF244321}">
                <p14:modId xmlns:p14="http://schemas.microsoft.com/office/powerpoint/2010/main" val="2928216583"/>
              </p:ext>
            </p:extLst>
          </p:nvPr>
        </p:nvGraphicFramePr>
        <p:xfrm>
          <a:off x="1132681" y="1453426"/>
          <a:ext cx="8534400" cy="4478777"/>
        </p:xfrm>
        <a:graphic>
          <a:graphicData uri="http://schemas.openxmlformats.org/drawingml/2006/table">
            <a:tbl>
              <a:tblPr/>
              <a:tblGrid>
                <a:gridCol w="2539008">
                  <a:extLst>
                    <a:ext uri="{9D8B030D-6E8A-4147-A177-3AD203B41FA5}">
                      <a16:colId xmlns:a16="http://schemas.microsoft.com/office/drawing/2014/main" val="20000"/>
                    </a:ext>
                  </a:extLst>
                </a:gridCol>
                <a:gridCol w="1998464">
                  <a:extLst>
                    <a:ext uri="{9D8B030D-6E8A-4147-A177-3AD203B41FA5}">
                      <a16:colId xmlns:a16="http://schemas.microsoft.com/office/drawing/2014/main" val="20001"/>
                    </a:ext>
                  </a:extLst>
                </a:gridCol>
                <a:gridCol w="1998464">
                  <a:extLst>
                    <a:ext uri="{9D8B030D-6E8A-4147-A177-3AD203B41FA5}">
                      <a16:colId xmlns:a16="http://schemas.microsoft.com/office/drawing/2014/main" val="2788499379"/>
                    </a:ext>
                  </a:extLst>
                </a:gridCol>
                <a:gridCol w="1998464">
                  <a:extLst>
                    <a:ext uri="{9D8B030D-6E8A-4147-A177-3AD203B41FA5}">
                      <a16:colId xmlns:a16="http://schemas.microsoft.com/office/drawing/2014/main" val="2004038616"/>
                    </a:ext>
                  </a:extLst>
                </a:gridCol>
              </a:tblGrid>
              <a:tr h="1512168">
                <a:tc>
                  <a:txBody>
                    <a:bodyPr/>
                    <a:lstStyle/>
                    <a:p>
                      <a:pPr marL="0" marR="0" algn="l">
                        <a:spcBef>
                          <a:spcPts val="310"/>
                        </a:spcBef>
                        <a:spcAft>
                          <a:spcPts val="310"/>
                        </a:spcAft>
                      </a:pPr>
                      <a:r>
                        <a:rPr lang="en-US" sz="1800" b="0" i="0" dirty="0">
                          <a:effectLst/>
                          <a:latin typeface="Times New Roman"/>
                        </a:rPr>
                        <a:t>Name</a:t>
                      </a:r>
                      <a:endParaRPr lang="en-US" sz="1800" b="0" i="1"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l">
                        <a:spcBef>
                          <a:spcPts val="310"/>
                        </a:spcBef>
                        <a:spcAft>
                          <a:spcPts val="310"/>
                        </a:spcAft>
                      </a:pPr>
                      <a:r>
                        <a:rPr lang="en-US" sz="2400" b="0" i="0">
                          <a:effectLst/>
                          <a:latin typeface="Times New Roman"/>
                        </a:rPr>
                        <a:t>Nikhil M</a:t>
                      </a:r>
                      <a:endParaRPr lang="en-US" sz="2400" b="0" i="0" dirty="0">
                        <a:effectLst/>
                        <a:latin typeface="Times New Roman"/>
                      </a:endParaRPr>
                    </a:p>
                    <a:p>
                      <a:pPr marL="0" marR="0" algn="l">
                        <a:spcBef>
                          <a:spcPts val="310"/>
                        </a:spcBef>
                        <a:spcAft>
                          <a:spcPts val="310"/>
                        </a:spcAft>
                      </a:pPr>
                      <a:r>
                        <a:rPr lang="en-US" sz="2400" b="0" i="0" dirty="0">
                          <a:effectLst/>
                          <a:latin typeface="Times New Roman"/>
                        </a:rPr>
                        <a:t>Nikhil S G</a:t>
                      </a:r>
                    </a:p>
                    <a:p>
                      <a:pPr marL="0" marR="0" algn="l">
                        <a:spcBef>
                          <a:spcPts val="310"/>
                        </a:spcBef>
                        <a:spcAft>
                          <a:spcPts val="310"/>
                        </a:spcAft>
                      </a:pPr>
                      <a:r>
                        <a:rPr lang="en-US" sz="2400" b="0" i="0" dirty="0" err="1">
                          <a:effectLst/>
                          <a:latin typeface="Times New Roman"/>
                        </a:rPr>
                        <a:t>Vinayashree</a:t>
                      </a:r>
                      <a:r>
                        <a:rPr lang="en-US" sz="2400" b="0" i="0" dirty="0">
                          <a:effectLst/>
                          <a:latin typeface="Times New Roman"/>
                        </a:rPr>
                        <a:t> M </a:t>
                      </a:r>
                      <a:r>
                        <a:rPr lang="en-US" sz="2400" b="0" i="0" dirty="0" err="1">
                          <a:effectLst/>
                          <a:latin typeface="Times New Roman"/>
                        </a:rPr>
                        <a:t>Shet</a:t>
                      </a:r>
                      <a:endParaRPr lang="en-US" sz="2400" b="0" i="0"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4056">
                <a:tc>
                  <a:txBody>
                    <a:bodyPr/>
                    <a:lstStyle/>
                    <a:p>
                      <a:pPr marL="0" marR="0" algn="l">
                        <a:spcBef>
                          <a:spcPts val="310"/>
                        </a:spcBef>
                        <a:spcAft>
                          <a:spcPts val="310"/>
                        </a:spcAft>
                      </a:pPr>
                      <a:r>
                        <a:rPr lang="en-US" sz="1800" b="0" i="0" dirty="0">
                          <a:effectLst/>
                          <a:latin typeface="Times New Roman"/>
                        </a:rPr>
                        <a:t>Registration Numbers</a:t>
                      </a:r>
                      <a:endParaRPr lang="en-US" sz="1800" b="0" i="1"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en-IN" dirty="0">
                        <a:effectLst/>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US" sz="1800" b="0" i="0" kern="1200" dirty="0">
                          <a:solidFill>
                            <a:schemeClr val="tx1"/>
                          </a:solidFill>
                          <a:effectLst/>
                          <a:latin typeface="Times New Roman"/>
                          <a:ea typeface="+mn-ea"/>
                          <a:cs typeface="+mn-cs"/>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pPr marL="0" marR="0" algn="l">
                        <a:spcBef>
                          <a:spcPts val="310"/>
                        </a:spcBef>
                        <a:spcAft>
                          <a:spcPts val="310"/>
                        </a:spcAft>
                      </a:pPr>
                      <a:r>
                        <a:rPr lang="en-US" sz="1800" b="0" i="0" dirty="0">
                          <a:effectLst/>
                          <a:latin typeface="Times New Roman"/>
                        </a:rPr>
                        <a:t>Branch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lvl="0" algn="l">
                        <a:spcBef>
                          <a:spcPts val="310"/>
                        </a:spcBef>
                        <a:spcAft>
                          <a:spcPts val="310"/>
                        </a:spcAft>
                        <a:buNone/>
                      </a:pPr>
                      <a:r>
                        <a:rPr lang="en-IN" sz="2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Big Data Analytics</a:t>
                      </a:r>
                      <a:r>
                        <a:rPr lang="en-IN" sz="2400" b="0" i="0" u="none" strike="noStrike" kern="1200" dirty="0">
                          <a:solidFill>
                            <a:schemeClr val="tx1"/>
                          </a:solidFill>
                          <a:effectLst/>
                          <a:latin typeface="+mn-lt"/>
                          <a:ea typeface="+mn-ea"/>
                          <a:cs typeface="+mn-cs"/>
                        </a:rPr>
                        <a:t>               </a:t>
                      </a:r>
                      <a:endParaRPr lang="en-US" sz="2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81560"/>
                  </a:ext>
                </a:extLst>
              </a:tr>
              <a:tr h="1135537">
                <a:tc>
                  <a:txBody>
                    <a:bodyPr/>
                    <a:lstStyle/>
                    <a:p>
                      <a:pPr marL="0" marR="0" algn="l">
                        <a:spcBef>
                          <a:spcPts val="310"/>
                        </a:spcBef>
                        <a:spcAft>
                          <a:spcPts val="310"/>
                        </a:spcAft>
                      </a:pPr>
                      <a:r>
                        <a:rPr lang="en-US" sz="1800" b="0" i="0" dirty="0">
                          <a:effectLst/>
                          <a:latin typeface="Times New Roman"/>
                        </a:rPr>
                        <a:t>Project</a:t>
                      </a:r>
                      <a:r>
                        <a:rPr lang="en-US" sz="1800" b="0" i="0" baseline="0" dirty="0">
                          <a:effectLst/>
                          <a:latin typeface="Times New Roman"/>
                        </a:rPr>
                        <a:t> Title</a:t>
                      </a:r>
                      <a:endParaRPr lang="en-US" sz="1800" b="0" i="1"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r>
                        <a:rPr lang="en-US" sz="2400" b="1" i="0" u="none" strike="noStrike" kern="1200" dirty="0">
                          <a:solidFill>
                            <a:srgbClr val="FF9900"/>
                          </a:solidFill>
                          <a:effectLst/>
                          <a:latin typeface="Times New Roman" panose="02020603050405020304" pitchFamily="18" charset="0"/>
                          <a:ea typeface="+mn-ea"/>
                          <a:cs typeface="Times New Roman" panose="02020603050405020304" pitchFamily="18" charset="0"/>
                        </a:rPr>
                        <a:t>Speech Enhancement Using Audio Spectrogram Transformer model</a:t>
                      </a:r>
                      <a:endParaRPr lang="en-IN" sz="2400" b="1" kern="1200" dirty="0">
                        <a:solidFill>
                          <a:srgbClr val="FF9900"/>
                        </a:solidFill>
                        <a:latin typeface="Times New Roman" pitchFamily="18" charset="0"/>
                        <a:ea typeface="+mn-ea"/>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20647">
                <a:tc>
                  <a:txBody>
                    <a:bodyPr/>
                    <a:lstStyle/>
                    <a:p>
                      <a:pPr marL="0" marR="0" algn="l">
                        <a:spcBef>
                          <a:spcPts val="310"/>
                        </a:spcBef>
                        <a:spcAft>
                          <a:spcPts val="310"/>
                        </a:spcAft>
                      </a:pPr>
                      <a:r>
                        <a:rPr lang="en-US" sz="1800" b="0" i="0" dirty="0">
                          <a:effectLst/>
                          <a:latin typeface="Times New Roman"/>
                        </a:rPr>
                        <a:t>Guide</a:t>
                      </a:r>
                      <a:endParaRPr lang="en-US" sz="1800" b="0" i="1" dirty="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rtl="0"/>
                      <a:endParaRPr lang="en-IN" b="1"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185EC589-8C57-8B89-1A67-BB6C33A09B63}"/>
              </a:ext>
            </a:extLst>
          </p:cNvPr>
          <p:cNvSpPr txBox="1"/>
          <p:nvPr/>
        </p:nvSpPr>
        <p:spPr>
          <a:xfrm>
            <a:off x="5996302" y="3032865"/>
            <a:ext cx="1223412" cy="369332"/>
          </a:xfrm>
          <a:prstGeom prst="rect">
            <a:avLst/>
          </a:prstGeom>
          <a:noFill/>
        </p:spPr>
        <p:txBody>
          <a:bodyPr wrap="none" rtlCol="0">
            <a:spAutoFit/>
          </a:bodyPr>
          <a:lstStyle/>
          <a:p>
            <a:r>
              <a:rPr lang="en-IN" sz="1800" b="1" i="0" u="none" strike="noStrike" dirty="0">
                <a:solidFill>
                  <a:srgbClr val="000000"/>
                </a:solidFill>
                <a:effectLst/>
                <a:latin typeface="Times New Roman" panose="02020603050405020304" pitchFamily="18" charset="0"/>
              </a:rPr>
              <a:t>241058024</a:t>
            </a:r>
            <a:endParaRPr lang="en-IN" dirty="0"/>
          </a:p>
        </p:txBody>
      </p:sp>
      <p:sp>
        <p:nvSpPr>
          <p:cNvPr id="5" name="TextBox 4">
            <a:extLst>
              <a:ext uri="{FF2B5EF4-FFF2-40B4-BE49-F238E27FC236}">
                <a16:creationId xmlns:a16="http://schemas.microsoft.com/office/drawing/2014/main" id="{3D6B8689-1E39-8CB3-96F5-DC892D3B107D}"/>
              </a:ext>
            </a:extLst>
          </p:cNvPr>
          <p:cNvSpPr txBox="1"/>
          <p:nvPr/>
        </p:nvSpPr>
        <p:spPr>
          <a:xfrm>
            <a:off x="4083900" y="3032865"/>
            <a:ext cx="1223412" cy="369332"/>
          </a:xfrm>
          <a:prstGeom prst="rect">
            <a:avLst/>
          </a:prstGeom>
          <a:noFill/>
        </p:spPr>
        <p:txBody>
          <a:bodyPr wrap="square" rtlCol="0">
            <a:spAutoFit/>
          </a:bodyPr>
          <a:lstStyle/>
          <a:p>
            <a:r>
              <a:rPr lang="en-IN" sz="1800" b="1" i="0" u="none" strike="noStrike" dirty="0">
                <a:solidFill>
                  <a:srgbClr val="000000"/>
                </a:solidFill>
                <a:effectLst/>
                <a:latin typeface="Times New Roman" panose="02020603050405020304" pitchFamily="18" charset="0"/>
              </a:rPr>
              <a:t>241058020</a:t>
            </a:r>
            <a:endParaRPr lang="en-IN" dirty="0"/>
          </a:p>
        </p:txBody>
      </p:sp>
      <p:sp>
        <p:nvSpPr>
          <p:cNvPr id="6" name="TextBox 5">
            <a:extLst>
              <a:ext uri="{FF2B5EF4-FFF2-40B4-BE49-F238E27FC236}">
                <a16:creationId xmlns:a16="http://schemas.microsoft.com/office/drawing/2014/main" id="{BF22FCFE-C371-0FDA-CD35-EDFE5F2A7229}"/>
              </a:ext>
            </a:extLst>
          </p:cNvPr>
          <p:cNvSpPr txBox="1"/>
          <p:nvPr/>
        </p:nvSpPr>
        <p:spPr>
          <a:xfrm>
            <a:off x="7992169" y="3032865"/>
            <a:ext cx="1223412" cy="369332"/>
          </a:xfrm>
          <a:prstGeom prst="rect">
            <a:avLst/>
          </a:prstGeom>
          <a:noFill/>
        </p:spPr>
        <p:txBody>
          <a:bodyPr wrap="none" rtlCol="0">
            <a:spAutoFit/>
          </a:bodyPr>
          <a:lstStyle/>
          <a:p>
            <a:r>
              <a:rPr lang="en-IN" sz="1800" b="1" i="0" u="none" strike="noStrike">
                <a:solidFill>
                  <a:srgbClr val="000000"/>
                </a:solidFill>
                <a:effectLst/>
                <a:latin typeface="Times New Roman" panose="02020603050405020304" pitchFamily="18" charset="0"/>
              </a:rPr>
              <a:t>241058030</a:t>
            </a:r>
            <a:endParaRPr lang="en-IN" dirty="0"/>
          </a:p>
        </p:txBody>
      </p:sp>
      <p:sp>
        <p:nvSpPr>
          <p:cNvPr id="3" name="TextBox 2">
            <a:extLst>
              <a:ext uri="{FF2B5EF4-FFF2-40B4-BE49-F238E27FC236}">
                <a16:creationId xmlns:a16="http://schemas.microsoft.com/office/drawing/2014/main" id="{45D63843-0122-86A5-3109-B10B88B7B256}"/>
              </a:ext>
            </a:extLst>
          </p:cNvPr>
          <p:cNvSpPr txBox="1"/>
          <p:nvPr/>
        </p:nvSpPr>
        <p:spPr>
          <a:xfrm>
            <a:off x="3671689" y="5301208"/>
            <a:ext cx="3714328" cy="461665"/>
          </a:xfrm>
          <a:prstGeom prst="rect">
            <a:avLst/>
          </a:prstGeom>
          <a:noFill/>
        </p:spPr>
        <p:txBody>
          <a:bodyPr wrap="square" rtlCol="0">
            <a:spAutoFit/>
          </a:bodyPr>
          <a:lstStyle/>
          <a:p>
            <a:pPr rtl="0"/>
            <a:r>
              <a:rPr lang="en-IN" sz="2400" i="0" u="none" strike="noStrike" kern="1200" dirty="0">
                <a:solidFill>
                  <a:schemeClr val="tx1"/>
                </a:solidFill>
                <a:effectLst/>
                <a:latin typeface="Times New Roman" panose="02020603050405020304" pitchFamily="18" charset="0"/>
                <a:ea typeface="+mn-ea"/>
                <a:cs typeface="Times New Roman" panose="02020603050405020304" pitchFamily="18" charset="0"/>
              </a:rPr>
              <a:t>Mr. </a:t>
            </a:r>
            <a:r>
              <a:rPr lang="en-IN" sz="240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Raghudathesh</a:t>
            </a:r>
            <a:r>
              <a:rPr lang="en-IN" sz="2400" i="0" u="none" strike="noStrike" kern="1200" dirty="0">
                <a:solidFill>
                  <a:schemeClr val="tx1"/>
                </a:solidFill>
                <a:effectLst/>
                <a:latin typeface="Times New Roman" panose="02020603050405020304" pitchFamily="18" charset="0"/>
                <a:ea typeface="+mn-ea"/>
                <a:cs typeface="Times New Roman" panose="02020603050405020304" pitchFamily="18" charset="0"/>
              </a:rPr>
              <a:t> G P</a:t>
            </a:r>
            <a:endParaRPr lang="en-IN" sz="24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54F019-708A-454D-8724-F3011E518121}"/>
              </a:ext>
            </a:extLst>
          </p:cNvPr>
          <p:cNvSpPr txBox="1"/>
          <p:nvPr/>
        </p:nvSpPr>
        <p:spPr>
          <a:xfrm>
            <a:off x="647353" y="1772816"/>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5314C9-B2E6-BC3E-F977-3EE6E9CCFBF6}"/>
              </a:ext>
            </a:extLst>
          </p:cNvPr>
          <p:cNvPicPr>
            <a:picLocks noChangeAspect="1"/>
          </p:cNvPicPr>
          <p:nvPr/>
        </p:nvPicPr>
        <p:blipFill>
          <a:blip r:embed="rId2"/>
          <a:stretch>
            <a:fillRect/>
          </a:stretch>
        </p:blipFill>
        <p:spPr>
          <a:xfrm>
            <a:off x="1561792" y="893202"/>
            <a:ext cx="7676179" cy="5560133"/>
          </a:xfrm>
          <a:prstGeom prst="rect">
            <a:avLst/>
          </a:prstGeom>
        </p:spPr>
      </p:pic>
      <p:sp>
        <p:nvSpPr>
          <p:cNvPr id="6" name="TextBox 5">
            <a:extLst>
              <a:ext uri="{FF2B5EF4-FFF2-40B4-BE49-F238E27FC236}">
                <a16:creationId xmlns:a16="http://schemas.microsoft.com/office/drawing/2014/main" id="{A6B597B3-5762-6862-9430-13CB9D8730D2}"/>
              </a:ext>
            </a:extLst>
          </p:cNvPr>
          <p:cNvSpPr txBox="1"/>
          <p:nvPr/>
        </p:nvSpPr>
        <p:spPr>
          <a:xfrm>
            <a:off x="5831929" y="116632"/>
            <a:ext cx="4818967" cy="461665"/>
          </a:xfrm>
          <a:prstGeom prst="rect">
            <a:avLst/>
          </a:prstGeom>
          <a:noFill/>
        </p:spPr>
        <p:txBody>
          <a:bodyPr wrap="square" rtlCol="0">
            <a:spAutoFit/>
          </a:bodyPr>
          <a:lstStyle/>
          <a:p>
            <a:r>
              <a:rPr lang="en-IN" sz="2400" b="1" dirty="0">
                <a:solidFill>
                  <a:srgbClr val="D47D26"/>
                </a:solidFill>
                <a:latin typeface="Times New Roman" panose="02020603050405020304" pitchFamily="18" charset="0"/>
                <a:cs typeface="Times New Roman" panose="02020603050405020304" pitchFamily="18" charset="0"/>
              </a:rPr>
              <a:t>FUNCTIONAL REQUIREMENTS</a:t>
            </a:r>
          </a:p>
        </p:txBody>
      </p:sp>
    </p:spTree>
    <p:extLst>
      <p:ext uri="{BB962C8B-B14F-4D97-AF65-F5344CB8AC3E}">
        <p14:creationId xmlns:p14="http://schemas.microsoft.com/office/powerpoint/2010/main" val="15742965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617DE-ACD3-9C95-B0D5-C98386270EB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822D30A-E827-23DF-26F9-5C763A752EC5}"/>
              </a:ext>
            </a:extLst>
          </p:cNvPr>
          <p:cNvSpPr txBox="1"/>
          <p:nvPr/>
        </p:nvSpPr>
        <p:spPr>
          <a:xfrm>
            <a:off x="1295425" y="764704"/>
            <a:ext cx="8640960" cy="5835508"/>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Import Libraries &amp; Modules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PyTorch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torchaudio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model components like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PatchEmbed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MultiHeadAttention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Preprocess Dataset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Convert audio files into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log-</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mel</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spectrograms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normalize and reshape them.</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Apply Patch Embedding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Split spectrogram into fixed-size patches and embed using a 2D convolution.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Add Positional Encoding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sinusoidal embeddings to inject patch position information.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Transformer Encoder Layers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Stack multiple encoder layers with self-attention and feed-forward networks.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Classification with MLP Head</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Apply global pooling and a fully connected layer to output class scores.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Train the Model</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cross-entropy loss and Adam optimizer to train 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spectrograms.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Evaluate Performance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Measure accuracy, plot confusion matrix, and visualize model predictions.</a:t>
            </a:r>
          </a:p>
        </p:txBody>
      </p:sp>
      <p:sp>
        <p:nvSpPr>
          <p:cNvPr id="6" name="TextBox 5">
            <a:extLst>
              <a:ext uri="{FF2B5EF4-FFF2-40B4-BE49-F238E27FC236}">
                <a16:creationId xmlns:a16="http://schemas.microsoft.com/office/drawing/2014/main" id="{7A6EAF74-7DB9-85AE-165F-99AE429DBE55}"/>
              </a:ext>
            </a:extLst>
          </p:cNvPr>
          <p:cNvSpPr txBox="1"/>
          <p:nvPr/>
        </p:nvSpPr>
        <p:spPr>
          <a:xfrm>
            <a:off x="5831929" y="116632"/>
            <a:ext cx="4818967" cy="461665"/>
          </a:xfrm>
          <a:prstGeom prst="rect">
            <a:avLst/>
          </a:prstGeom>
          <a:noFill/>
        </p:spPr>
        <p:txBody>
          <a:bodyPr wrap="square" rtlCol="0">
            <a:spAutoFit/>
          </a:bodyPr>
          <a:lstStyle/>
          <a:p>
            <a:r>
              <a:rPr lang="en-US" sz="2400" b="1" dirty="0">
                <a:solidFill>
                  <a:srgbClr val="D47D26"/>
                </a:solidFill>
                <a:latin typeface="Times New Roman" panose="02020603050405020304" pitchFamily="18" charset="0"/>
                <a:cs typeface="Times New Roman" panose="02020603050405020304" pitchFamily="18" charset="0"/>
              </a:rPr>
              <a:t>I</a:t>
            </a:r>
            <a:r>
              <a:rPr lang="en-IN" sz="2400" b="1" dirty="0">
                <a:solidFill>
                  <a:srgbClr val="D47D26"/>
                </a:solidFill>
                <a:latin typeface="Times New Roman" panose="02020603050405020304" pitchFamily="18" charset="0"/>
                <a:cs typeface="Times New Roman" panose="02020603050405020304" pitchFamily="18" charset="0"/>
              </a:rPr>
              <a:t>MPLEMENTATION</a:t>
            </a:r>
          </a:p>
        </p:txBody>
      </p:sp>
    </p:spTree>
    <p:extLst>
      <p:ext uri="{BB962C8B-B14F-4D97-AF65-F5344CB8AC3E}">
        <p14:creationId xmlns:p14="http://schemas.microsoft.com/office/powerpoint/2010/main" val="65170328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274CA-B896-41BB-DAAD-BA2E5FA1D793}"/>
              </a:ext>
            </a:extLst>
          </p:cNvPr>
          <p:cNvSpPr>
            <a:spLocks noGrp="1"/>
          </p:cNvSpPr>
          <p:nvPr>
            <p:ph idx="1"/>
          </p:nvPr>
        </p:nvSpPr>
        <p:spPr/>
        <p:txBody>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Audio Spectrogram Transformer (AST) effectively adapts transformer models for audio processing by treating spectrograms as sequences of patches, similar to how Vision Transformers handle images. The model begins by embedding non-overlapping spectrogram patches into a latent space, enriched with sinusoidal positional information to maintain temporal context. Multi-head self-attention enables the model to capture global dependencies across patches, which are further refined through stacked transformer encoder layers. The final MLP head projects these learned representations into output classes for tasks such as audio classification. Overall, the AST architecture demonstrates strong performance in capturing the hierarchical and temporal patterns in audio data, making it a powerful tool for tasks like environmental sound recognition, audio tagging, and speech classification.</a:t>
            </a:r>
          </a:p>
          <a:p>
            <a:endParaRPr lang="en-IN" dirty="0"/>
          </a:p>
        </p:txBody>
      </p:sp>
      <p:sp>
        <p:nvSpPr>
          <p:cNvPr id="8" name="TextBox 7">
            <a:extLst>
              <a:ext uri="{FF2B5EF4-FFF2-40B4-BE49-F238E27FC236}">
                <a16:creationId xmlns:a16="http://schemas.microsoft.com/office/drawing/2014/main" id="{FFB3A0FB-3B49-E8F3-653E-09FD6F2EB8E7}"/>
              </a:ext>
            </a:extLst>
          </p:cNvPr>
          <p:cNvSpPr txBox="1"/>
          <p:nvPr/>
        </p:nvSpPr>
        <p:spPr>
          <a:xfrm>
            <a:off x="8213762" y="116632"/>
            <a:ext cx="5251015" cy="461665"/>
          </a:xfrm>
          <a:prstGeom prst="rect">
            <a:avLst/>
          </a:prstGeom>
          <a:noFill/>
        </p:spPr>
        <p:txBody>
          <a:bodyPr wrap="square" rtlCol="0">
            <a:spAutoFit/>
          </a:bodyPr>
          <a:lstStyle/>
          <a:p>
            <a:r>
              <a:rPr lang="en-US" sz="2400" b="1" dirty="0">
                <a:solidFill>
                  <a:srgbClr val="D47D26"/>
                </a:solidFill>
                <a:latin typeface="Times New Roman" panose="02020603050405020304" pitchFamily="18" charset="0"/>
                <a:cs typeface="Times New Roman" panose="02020603050405020304" pitchFamily="18" charset="0"/>
              </a:rPr>
              <a:t>R</a:t>
            </a:r>
            <a:r>
              <a:rPr lang="en-IN" sz="2400" b="1" dirty="0">
                <a:solidFill>
                  <a:srgbClr val="D47D26"/>
                </a:solidFill>
                <a:latin typeface="Times New Roman" panose="02020603050405020304" pitchFamily="18" charset="0"/>
                <a:cs typeface="Times New Roman" panose="02020603050405020304" pitchFamily="18" charset="0"/>
              </a:rPr>
              <a:t>ESULTS</a:t>
            </a:r>
          </a:p>
        </p:txBody>
      </p:sp>
    </p:spTree>
    <p:extLst>
      <p:ext uri="{BB962C8B-B14F-4D97-AF65-F5344CB8AC3E}">
        <p14:creationId xmlns:p14="http://schemas.microsoft.com/office/powerpoint/2010/main" val="19065445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313F9-BB8D-44F1-9DB3-B36A5B02C958}"/>
              </a:ext>
            </a:extLst>
          </p:cNvPr>
          <p:cNvSpPr txBox="1"/>
          <p:nvPr/>
        </p:nvSpPr>
        <p:spPr>
          <a:xfrm>
            <a:off x="7344097" y="188640"/>
            <a:ext cx="3594831" cy="461665"/>
          </a:xfrm>
          <a:prstGeom prst="rect">
            <a:avLst/>
          </a:prstGeom>
          <a:noFill/>
        </p:spPr>
        <p:txBody>
          <a:bodyPr wrap="square" rtlCol="0">
            <a:spAutoFit/>
          </a:bodyPr>
          <a:lstStyle/>
          <a:p>
            <a:pPr algn="ctr"/>
            <a:r>
              <a:rPr lang="en-IN" sz="2400" b="1" dirty="0">
                <a:solidFill>
                  <a:srgbClr val="D47D26"/>
                </a:solidFill>
                <a:latin typeface="Times New Roman" panose="02020603050405020304" pitchFamily="18" charset="0"/>
                <a:cs typeface="Times New Roman" panose="02020603050405020304" pitchFamily="18" charset="0"/>
              </a:rPr>
              <a:t>REFERENCES</a:t>
            </a:r>
          </a:p>
        </p:txBody>
      </p:sp>
      <p:sp>
        <p:nvSpPr>
          <p:cNvPr id="11" name="TextBox 10">
            <a:extLst>
              <a:ext uri="{FF2B5EF4-FFF2-40B4-BE49-F238E27FC236}">
                <a16:creationId xmlns:a16="http://schemas.microsoft.com/office/drawing/2014/main" id="{086A44BE-C622-D51D-0209-8F3FA0240DD0}"/>
              </a:ext>
            </a:extLst>
          </p:cNvPr>
          <p:cNvSpPr txBox="1"/>
          <p:nvPr/>
        </p:nvSpPr>
        <p:spPr>
          <a:xfrm>
            <a:off x="1079401" y="1196752"/>
            <a:ext cx="8856984" cy="5314275"/>
          </a:xfrm>
          <a:prstGeom prst="rect">
            <a:avLst/>
          </a:prstGeom>
          <a:noFill/>
        </p:spPr>
        <p:txBody>
          <a:bodyPr wrap="square">
            <a:spAutoFit/>
          </a:bodyPr>
          <a:lstStyle/>
          <a:p>
            <a:pPr marR="780415" indent="-270510" algn="just" rtl="0">
              <a:spcBef>
                <a:spcPts val="0"/>
              </a:spcBef>
              <a:spcAft>
                <a:spcPts val="800"/>
              </a:spcAft>
            </a:pPr>
            <a:r>
              <a:rPr lang="en-IN" b="0" i="0" u="none" strike="noStrike" dirty="0">
                <a:solidFill>
                  <a:srgbClr val="000000"/>
                </a:solidFill>
                <a:effectLst/>
                <a:latin typeface="Times New Roman" panose="02020603050405020304" pitchFamily="18" charset="0"/>
              </a:rPr>
              <a:t>[1]   K. J. </a:t>
            </a:r>
            <a:r>
              <a:rPr lang="en-IN" b="0" i="0" u="none" strike="noStrike" dirty="0" err="1">
                <a:solidFill>
                  <a:srgbClr val="000000"/>
                </a:solidFill>
                <a:effectLst/>
                <a:latin typeface="Times New Roman" panose="02020603050405020304" pitchFamily="18" charset="0"/>
              </a:rPr>
              <a:t>Piczak</a:t>
            </a:r>
            <a:r>
              <a:rPr lang="en-IN" b="0" i="0" u="none" strike="noStrike" dirty="0">
                <a:solidFill>
                  <a:srgbClr val="000000"/>
                </a:solidFill>
                <a:effectLst/>
                <a:latin typeface="Times New Roman" panose="02020603050405020304" pitchFamily="18" charset="0"/>
              </a:rPr>
              <a:t>, "ESC: Dataset for Environmental Sound Classification," in </a:t>
            </a:r>
            <a:r>
              <a:rPr lang="en-IN" b="0" i="1" u="none" strike="noStrike" dirty="0">
                <a:solidFill>
                  <a:srgbClr val="000000"/>
                </a:solidFill>
                <a:effectLst/>
                <a:latin typeface="Times New Roman" panose="02020603050405020304" pitchFamily="18" charset="0"/>
              </a:rPr>
              <a:t>Proc. ACM Int.       Conf. on Multimedia</a:t>
            </a:r>
            <a:r>
              <a:rPr lang="en-IN" b="0" i="0" u="none" strike="noStrike" dirty="0">
                <a:solidFill>
                  <a:srgbClr val="000000"/>
                </a:solidFill>
                <a:effectLst/>
                <a:latin typeface="Times New Roman" panose="02020603050405020304" pitchFamily="18" charset="0"/>
              </a:rPr>
              <a:t>, Orlando, FL, USA, Nov. 2015, pp. 1015-1018.</a:t>
            </a:r>
            <a:endParaRPr lang="en-IN" b="0" dirty="0">
              <a:effectLst/>
            </a:endParaRPr>
          </a:p>
          <a:p>
            <a:pPr marR="780415" indent="-270510" algn="just" rtl="0">
              <a:spcBef>
                <a:spcPts val="0"/>
              </a:spcBef>
              <a:spcAft>
                <a:spcPts val="800"/>
              </a:spcAft>
            </a:pPr>
            <a:r>
              <a:rPr lang="en-IN" b="0" i="0" u="none" strike="noStrike" dirty="0">
                <a:solidFill>
                  <a:srgbClr val="000000"/>
                </a:solidFill>
                <a:effectLst/>
                <a:latin typeface="Times New Roman" panose="02020603050405020304" pitchFamily="18" charset="0"/>
              </a:rPr>
              <a:t>[2]  </a:t>
            </a:r>
            <a:r>
              <a:rPr lang="en-IN" b="0" i="0" u="none" strike="noStrike" dirty="0" err="1">
                <a:solidFill>
                  <a:srgbClr val="000000"/>
                </a:solidFill>
                <a:effectLst/>
                <a:latin typeface="Times New Roman" panose="02020603050405020304" pitchFamily="18" charset="0"/>
              </a:rPr>
              <a:t>O.Ronneberger</a:t>
            </a:r>
            <a:r>
              <a:rPr lang="en-IN" b="0" i="0" u="none" strike="noStrike" dirty="0">
                <a:solidFill>
                  <a:srgbClr val="000000"/>
                </a:solidFill>
                <a:effectLst/>
                <a:latin typeface="Times New Roman" panose="02020603050405020304" pitchFamily="18" charset="0"/>
              </a:rPr>
              <a:t>, P. Fischer, and T. </a:t>
            </a:r>
            <a:r>
              <a:rPr lang="en-IN" b="0" i="0" u="none" strike="noStrike" dirty="0" err="1">
                <a:solidFill>
                  <a:srgbClr val="000000"/>
                </a:solidFill>
                <a:effectLst/>
                <a:latin typeface="Times New Roman" panose="02020603050405020304" pitchFamily="18" charset="0"/>
              </a:rPr>
              <a:t>Brox</a:t>
            </a:r>
            <a:r>
              <a:rPr lang="en-IN" b="0" i="0" u="none" strike="noStrike" dirty="0">
                <a:solidFill>
                  <a:srgbClr val="000000"/>
                </a:solidFill>
                <a:effectLst/>
                <a:latin typeface="Times New Roman" panose="02020603050405020304" pitchFamily="18" charset="0"/>
              </a:rPr>
              <a:t>, "U-Net: Convolutional Networks for Biomedical    Image Segmentation," in </a:t>
            </a:r>
            <a:r>
              <a:rPr lang="en-IN" b="0" i="1" u="none" strike="noStrike" dirty="0">
                <a:solidFill>
                  <a:srgbClr val="000000"/>
                </a:solidFill>
                <a:effectLst/>
                <a:latin typeface="Times New Roman" panose="02020603050405020304" pitchFamily="18" charset="0"/>
              </a:rPr>
              <a:t>Proc. Int. Conf. on Medical Image Computing and Computer-Assisted Intervention (MICCAI)</a:t>
            </a:r>
            <a:r>
              <a:rPr lang="en-IN" b="0" i="0" u="none" strike="noStrike" dirty="0">
                <a:solidFill>
                  <a:srgbClr val="000000"/>
                </a:solidFill>
                <a:effectLst/>
                <a:latin typeface="Times New Roman" panose="02020603050405020304" pitchFamily="18" charset="0"/>
              </a:rPr>
              <a:t>, Munich, Germany, Oct. 2015, pp. 234-241.</a:t>
            </a:r>
            <a:endParaRPr lang="en-IN" b="0" dirty="0">
              <a:effectLst/>
            </a:endParaRPr>
          </a:p>
          <a:p>
            <a:pPr marR="780415" indent="-270510" algn="just" rtl="0">
              <a:spcBef>
                <a:spcPts val="0"/>
              </a:spcBef>
              <a:spcAft>
                <a:spcPts val="800"/>
              </a:spcAft>
            </a:pPr>
            <a:r>
              <a:rPr lang="en-IN" b="0" i="0" u="none" strike="noStrike" dirty="0">
                <a:solidFill>
                  <a:srgbClr val="000000"/>
                </a:solidFill>
                <a:effectLst/>
                <a:latin typeface="Times New Roman" panose="02020603050405020304" pitchFamily="18" charset="0"/>
              </a:rPr>
              <a:t>[3]  Jansson, E. Humphrey, N. Montecchio, R. Bittner, A. Kumar, and T. </a:t>
            </a:r>
            <a:r>
              <a:rPr lang="en-IN" b="0" i="0" u="none" strike="noStrike" dirty="0" err="1">
                <a:solidFill>
                  <a:srgbClr val="000000"/>
                </a:solidFill>
                <a:effectLst/>
                <a:latin typeface="Times New Roman" panose="02020603050405020304" pitchFamily="18" charset="0"/>
              </a:rPr>
              <a:t>Weyde</a:t>
            </a:r>
            <a:r>
              <a:rPr lang="en-IN" b="0" i="0" u="none" strike="noStrike" dirty="0">
                <a:solidFill>
                  <a:srgbClr val="000000"/>
                </a:solidFill>
                <a:effectLst/>
                <a:latin typeface="Times New Roman" panose="02020603050405020304" pitchFamily="18" charset="0"/>
              </a:rPr>
              <a:t>, "Singing voice separation with deep U-Net convolutional networks," in </a:t>
            </a:r>
            <a:r>
              <a:rPr lang="en-IN" b="0" i="1" u="none" strike="noStrike" dirty="0">
                <a:solidFill>
                  <a:srgbClr val="000000"/>
                </a:solidFill>
                <a:effectLst/>
                <a:latin typeface="Times New Roman" panose="02020603050405020304" pitchFamily="18" charset="0"/>
              </a:rPr>
              <a:t>Proc. Int. Conf. on Music Information Retrieval (ISMIR)</a:t>
            </a:r>
            <a:r>
              <a:rPr lang="en-IN" b="0" i="0" u="none" strike="noStrike" dirty="0">
                <a:solidFill>
                  <a:srgbClr val="000000"/>
                </a:solidFill>
                <a:effectLst/>
                <a:latin typeface="Times New Roman" panose="02020603050405020304" pitchFamily="18" charset="0"/>
              </a:rPr>
              <a:t>, Suzhou, China, Oct. 2017, pp. 745-751.</a:t>
            </a:r>
            <a:endParaRPr lang="en-IN" b="0" dirty="0">
              <a:effectLst/>
            </a:endParaRPr>
          </a:p>
          <a:p>
            <a:pPr marR="780415" indent="-270510" algn="just" rtl="0">
              <a:spcBef>
                <a:spcPts val="0"/>
              </a:spcBef>
              <a:spcAft>
                <a:spcPts val="800"/>
              </a:spcAft>
            </a:pPr>
            <a:r>
              <a:rPr lang="en-IN" b="0" i="0" u="none" strike="noStrike" dirty="0">
                <a:solidFill>
                  <a:srgbClr val="000000"/>
                </a:solidFill>
                <a:effectLst/>
                <a:latin typeface="Times New Roman" panose="02020603050405020304" pitchFamily="18" charset="0"/>
              </a:rPr>
              <a:t>[4]  N. Siddique, S. </a:t>
            </a:r>
            <a:r>
              <a:rPr lang="en-IN" b="0" i="0" u="none" strike="noStrike" dirty="0" err="1">
                <a:solidFill>
                  <a:srgbClr val="000000"/>
                </a:solidFill>
                <a:effectLst/>
                <a:latin typeface="Times New Roman" panose="02020603050405020304" pitchFamily="18" charset="0"/>
              </a:rPr>
              <a:t>Paheding</a:t>
            </a:r>
            <a:r>
              <a:rPr lang="en-IN" b="0" i="0" u="none" strike="noStrike" dirty="0">
                <a:solidFill>
                  <a:srgbClr val="000000"/>
                </a:solidFill>
                <a:effectLst/>
                <a:latin typeface="Times New Roman" panose="02020603050405020304" pitchFamily="18" charset="0"/>
              </a:rPr>
              <a:t>, C. P. Elkin, and V. </a:t>
            </a:r>
            <a:r>
              <a:rPr lang="en-IN" b="0" i="0" u="none" strike="noStrike" dirty="0" err="1">
                <a:solidFill>
                  <a:srgbClr val="000000"/>
                </a:solidFill>
                <a:effectLst/>
                <a:latin typeface="Times New Roman" panose="02020603050405020304" pitchFamily="18" charset="0"/>
              </a:rPr>
              <a:t>Devabhaktuni</a:t>
            </a:r>
            <a:r>
              <a:rPr lang="en-IN" b="0" i="0" u="none" strike="noStrike" dirty="0">
                <a:solidFill>
                  <a:srgbClr val="000000"/>
                </a:solidFill>
                <a:effectLst/>
                <a:latin typeface="Times New Roman" panose="02020603050405020304" pitchFamily="18" charset="0"/>
              </a:rPr>
              <a:t>, "U-Net and its variants for medical image segmentation: A review of theory and applications," </a:t>
            </a:r>
            <a:r>
              <a:rPr lang="en-IN" b="0" i="1" u="none" strike="noStrike" dirty="0">
                <a:solidFill>
                  <a:srgbClr val="000000"/>
                </a:solidFill>
                <a:effectLst/>
                <a:latin typeface="Times New Roman" panose="02020603050405020304" pitchFamily="18" charset="0"/>
              </a:rPr>
              <a:t>IEEE Access</a:t>
            </a:r>
            <a:r>
              <a:rPr lang="en-IN" b="0" i="0" u="none" strike="noStrike" dirty="0">
                <a:solidFill>
                  <a:srgbClr val="000000"/>
                </a:solidFill>
                <a:effectLst/>
                <a:latin typeface="Times New Roman" panose="02020603050405020304" pitchFamily="18" charset="0"/>
              </a:rPr>
              <a:t>, vol. 9, pp. 82031-82057, 2021.</a:t>
            </a:r>
            <a:endParaRPr lang="en-IN" b="0" dirty="0">
              <a:effectLst/>
            </a:endParaRPr>
          </a:p>
          <a:p>
            <a:pPr marR="780415" indent="-270510" algn="just" rtl="0">
              <a:spcBef>
                <a:spcPts val="0"/>
              </a:spcBef>
              <a:spcAft>
                <a:spcPts val="800"/>
              </a:spcAft>
            </a:pPr>
            <a:r>
              <a:rPr lang="en-IN" b="0" i="0" u="none" strike="noStrike" dirty="0">
                <a:solidFill>
                  <a:srgbClr val="000000"/>
                </a:solidFill>
                <a:effectLst/>
                <a:latin typeface="Times New Roman" panose="02020603050405020304" pitchFamily="18" charset="0"/>
              </a:rPr>
              <a:t>[5]  Y. Deng, Y. Hou, J. Yan, and D. Zeng, "ELU-Net: An efficient and lightweight U-Net for medical image segmentation," </a:t>
            </a:r>
            <a:r>
              <a:rPr lang="en-IN" b="0" i="1" u="none" strike="noStrike" dirty="0">
                <a:solidFill>
                  <a:srgbClr val="000000"/>
                </a:solidFill>
                <a:effectLst/>
                <a:latin typeface="Times New Roman" panose="02020603050405020304" pitchFamily="18" charset="0"/>
              </a:rPr>
              <a:t>IEEE Access</a:t>
            </a:r>
            <a:r>
              <a:rPr lang="en-IN" b="0" i="0" u="none" strike="noStrike" dirty="0">
                <a:solidFill>
                  <a:srgbClr val="000000"/>
                </a:solidFill>
                <a:effectLst/>
                <a:latin typeface="Times New Roman" panose="02020603050405020304" pitchFamily="18" charset="0"/>
              </a:rPr>
              <a:t>, vol. 8, pp. 123045-123053, 2020.</a:t>
            </a:r>
            <a:endParaRPr lang="en-IN" b="0" dirty="0">
              <a:effectLst/>
            </a:endParaRPr>
          </a:p>
          <a:p>
            <a:br>
              <a:rPr lang="en-IN" dirty="0"/>
            </a:br>
            <a:endParaRPr lang="en-IN" dirty="0"/>
          </a:p>
        </p:txBody>
      </p:sp>
      <p:pic>
        <p:nvPicPr>
          <p:cNvPr id="4" name="Picture 3">
            <a:extLst>
              <a:ext uri="{FF2B5EF4-FFF2-40B4-BE49-F238E27FC236}">
                <a16:creationId xmlns:a16="http://schemas.microsoft.com/office/drawing/2014/main" id="{01395B70-9D36-C149-37FB-65C4C2BB22E6}"/>
              </a:ext>
            </a:extLst>
          </p:cNvPr>
          <p:cNvPicPr>
            <a:picLocks noChangeAspect="1"/>
          </p:cNvPicPr>
          <p:nvPr/>
        </p:nvPicPr>
        <p:blipFill>
          <a:blip r:embed="rId3"/>
          <a:stretch>
            <a:fillRect/>
          </a:stretch>
        </p:blipFill>
        <p:spPr>
          <a:xfrm>
            <a:off x="869114" y="1052736"/>
            <a:ext cx="8851248" cy="5117326"/>
          </a:xfrm>
          <a:prstGeom prst="rect">
            <a:avLst/>
          </a:prstGeom>
        </p:spPr>
      </p:pic>
    </p:spTree>
    <p:extLst>
      <p:ext uri="{BB962C8B-B14F-4D97-AF65-F5344CB8AC3E}">
        <p14:creationId xmlns:p14="http://schemas.microsoft.com/office/powerpoint/2010/main" val="21263529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5539" y="1982450"/>
            <a:ext cx="7148684" cy="14465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D47D26"/>
                </a:solidFill>
                <a:latin typeface="Times New Roman" panose="02020603050405020304" pitchFamily="18" charset="0"/>
                <a:cs typeface="Times New Roman" panose="02020603050405020304" pitchFamily="18" charset="0"/>
              </a:rPr>
              <a:t>THANK</a:t>
            </a:r>
            <a:r>
              <a:rPr lang="en-US" sz="8800" dirty="0">
                <a:latin typeface="Times New Roman" panose="02020603050405020304" pitchFamily="18" charset="0"/>
                <a:cs typeface="Times New Roman" panose="02020603050405020304" pitchFamily="18" charset="0"/>
              </a:rPr>
              <a:t> </a:t>
            </a:r>
            <a:r>
              <a:rPr lang="en-US" sz="4800" b="1" dirty="0">
                <a:solidFill>
                  <a:srgbClr val="D47D26"/>
                </a:solidFill>
                <a:latin typeface="Times New Roman" panose="02020603050405020304" pitchFamily="18" charset="0"/>
                <a:cs typeface="Times New Roman" panose="02020603050405020304" pitchFamily="18" charset="0"/>
              </a:rPr>
              <a:t>YOU</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9846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8064177" y="188640"/>
            <a:ext cx="2418656" cy="461962"/>
          </a:xfrm>
          <a:prstGeom prst="rect">
            <a:avLst/>
          </a:prstGeom>
          <a:noFill/>
          <a:ln w="9525">
            <a:noFill/>
            <a:miter lim="800000"/>
            <a:headEnd/>
            <a:tailEnd/>
          </a:ln>
        </p:spPr>
        <p:txBody>
          <a:bodyPr wrap="square" anchor="t">
            <a:spAutoFit/>
          </a:bodyPr>
          <a:lstStyle/>
          <a:p>
            <a:pPr algn="ctr">
              <a:spcBef>
                <a:spcPct val="50000"/>
              </a:spcBef>
            </a:pPr>
            <a:r>
              <a:rPr lang="en-US" sz="2400" b="1" dirty="0">
                <a:solidFill>
                  <a:srgbClr val="D47D26"/>
                </a:solidFill>
                <a:latin typeface="Times New Roman" panose="02020603050405020304" pitchFamily="18" charset="0"/>
                <a:cs typeface="Times New Roman" panose="02020603050405020304" pitchFamily="18" charset="0"/>
              </a:rPr>
              <a:t>CONTENTS</a:t>
            </a:r>
          </a:p>
        </p:txBody>
      </p:sp>
      <p:sp>
        <p:nvSpPr>
          <p:cNvPr id="3" name="TextBox 2"/>
          <p:cNvSpPr txBox="1"/>
          <p:nvPr/>
        </p:nvSpPr>
        <p:spPr>
          <a:xfrm>
            <a:off x="791369" y="1412776"/>
            <a:ext cx="8839200" cy="3822650"/>
          </a:xfrm>
          <a:prstGeom prst="rect">
            <a:avLst/>
          </a:prstGeom>
          <a:noFill/>
        </p:spPr>
        <p:txBody>
          <a:bodyPr wrap="square" rtlCol="0" anchor="t">
            <a:spAutoFit/>
          </a:bodyPr>
          <a:lstStyle/>
          <a:p>
            <a:pPr marL="342900" indent="-342900">
              <a:lnSpc>
                <a:spcPct val="150000"/>
              </a:lnSpc>
              <a:buFontTx/>
              <a:buAutoNum type="arabicPeriod"/>
            </a:pPr>
            <a:r>
              <a:rPr lang="en-US" sz="2400" dirty="0">
                <a:latin typeface="Times New Roman"/>
                <a:cs typeface="Times New Roman"/>
              </a:rPr>
              <a:t>Introduction</a:t>
            </a:r>
          </a:p>
          <a:p>
            <a:pPr marL="342900" indent="-342900">
              <a:lnSpc>
                <a:spcPct val="150000"/>
              </a:lnSpc>
              <a:buFontTx/>
              <a:buAutoNum type="arabicPeriod"/>
            </a:pPr>
            <a:r>
              <a:rPr lang="en-US" sz="2400" dirty="0">
                <a:latin typeface="Times New Roman"/>
                <a:cs typeface="Times New Roman"/>
              </a:rPr>
              <a:t>Objective</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Operational Flow</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Functional Requirements</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Implementation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References</a:t>
            </a: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279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0121" y="188640"/>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04D38C80-BE96-8CA0-7E79-29C3161CD3B1}"/>
              </a:ext>
            </a:extLst>
          </p:cNvPr>
          <p:cNvSpPr txBox="1"/>
          <p:nvPr/>
        </p:nvSpPr>
        <p:spPr>
          <a:xfrm>
            <a:off x="863377" y="1268760"/>
            <a:ext cx="8352928" cy="461273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highlights the innovative Audio Spectrogram Transformer (AST), a ground breaking model that revolutionizes audio classification by leveraging a purely attention-based architecture. AST applies a Vision Transformer to audio spectrograms, treating them as images, which allows it to capture long-range dependencies and global context more effectively than traditional convolutional neural networks (CNNs). Developed by Yuan Gong, Yu-An Chung, and James Glass, AST achieves state-of-the-art results on various benchmarks, including Audio Set, ESC-50, and Speech Commands, with remarkable accuracy such as 0.485 </a:t>
            </a:r>
            <a:r>
              <a:rPr lang="en-US" dirty="0" err="1">
                <a:latin typeface="Times New Roman" panose="02020603050405020304" pitchFamily="18" charset="0"/>
                <a:cs typeface="Times New Roman" panose="02020603050405020304" pitchFamily="18" charset="0"/>
              </a:rPr>
              <a:t>mAP</a:t>
            </a:r>
            <a:r>
              <a:rPr lang="en-US" dirty="0">
                <a:latin typeface="Times New Roman" panose="02020603050405020304" pitchFamily="18" charset="0"/>
                <a:cs typeface="Times New Roman" panose="02020603050405020304" pitchFamily="18" charset="0"/>
              </a:rPr>
              <a:t> on Audio Set and 95.6% accuracy on ESC-50. By eliminating the need for convolutions, AST simplifies the architecture while maintaining superior performance, making it a versatile tool for diverse audio classification tasks</a:t>
            </a:r>
            <a:r>
              <a:rPr lang="en-US" dirty="0"/>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2458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54F019-708A-454D-8724-F3011E518121}"/>
              </a:ext>
            </a:extLst>
          </p:cNvPr>
          <p:cNvSpPr txBox="1"/>
          <p:nvPr/>
        </p:nvSpPr>
        <p:spPr>
          <a:xfrm>
            <a:off x="-1200720" y="1857995"/>
            <a:ext cx="12674445"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pic>
        <p:nvPicPr>
          <p:cNvPr id="2" name="Picture 2" descr="drawing">
            <a:extLst>
              <a:ext uri="{FF2B5EF4-FFF2-40B4-BE49-F238E27FC236}">
                <a16:creationId xmlns:a16="http://schemas.microsoft.com/office/drawing/2014/main" id="{E9D4C4D4-1124-1B40-41FA-CEF2995E1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549" y="980728"/>
            <a:ext cx="5976663" cy="43924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F87592-C9A1-CD8E-382B-5587E9FC9735}"/>
              </a:ext>
            </a:extLst>
          </p:cNvPr>
          <p:cNvSpPr txBox="1"/>
          <p:nvPr/>
        </p:nvSpPr>
        <p:spPr>
          <a:xfrm>
            <a:off x="3239641" y="5692606"/>
            <a:ext cx="6338454" cy="369332"/>
          </a:xfrm>
          <a:prstGeom prst="rect">
            <a:avLst/>
          </a:prstGeom>
          <a:noFill/>
        </p:spPr>
        <p:txBody>
          <a:bodyPr wrap="square">
            <a:spAutoFit/>
          </a:bodyPr>
          <a:lstStyle/>
          <a:p>
            <a:r>
              <a:rPr lang="en-IN" i="0" dirty="0">
                <a:effectLst/>
                <a:latin typeface="Times New Roman" panose="02020603050405020304" pitchFamily="18" charset="0"/>
                <a:cs typeface="Times New Roman" panose="02020603050405020304" pitchFamily="18" charset="0"/>
              </a:rPr>
              <a:t>Audio Spectrogram Transformer architecture</a:t>
            </a:r>
            <a:r>
              <a:rPr lang="en-IN" b="0" i="0" dirty="0">
                <a:solidFill>
                  <a:srgbClr val="B3BCC9"/>
                </a:solidFill>
                <a:effectLst/>
                <a:latin typeface="Source Sans Pro" panose="020B0503030403020204" pitchFamily="34" charset="0"/>
              </a:rPr>
              <a:t>.</a:t>
            </a:r>
            <a:endParaRPr lang="en-IN" dirty="0"/>
          </a:p>
        </p:txBody>
      </p:sp>
    </p:spTree>
    <p:extLst>
      <p:ext uri="{BB962C8B-B14F-4D97-AF65-F5344CB8AC3E}">
        <p14:creationId xmlns:p14="http://schemas.microsoft.com/office/powerpoint/2010/main" val="4289601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4359AC-4C78-E176-BBE9-A6670F7DE38D}"/>
              </a:ext>
            </a:extLst>
          </p:cNvPr>
          <p:cNvSpPr txBox="1"/>
          <p:nvPr/>
        </p:nvSpPr>
        <p:spPr>
          <a:xfrm>
            <a:off x="1977578" y="1340768"/>
            <a:ext cx="6844605" cy="4534896"/>
          </a:xfrm>
          <a:prstGeom prst="rect">
            <a:avLst/>
          </a:prstGeom>
          <a:noFill/>
        </p:spPr>
        <p:txBody>
          <a:bodyPr wrap="square">
            <a:spAutoFit/>
          </a:bodyPr>
          <a:lstStyle/>
          <a:p>
            <a:pPr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AST model consists of the following main components:</a:t>
            </a:r>
          </a:p>
          <a:p>
            <a:pPr marL="342900" lvl="0" indent="-342900" algn="just">
              <a:lnSpc>
                <a:spcPct val="107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Patch embedding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converts the input spectrogram into a sequence of patches.</a:t>
            </a:r>
          </a:p>
          <a:p>
            <a:pPr marL="342900" lvl="0" indent="-342900" algn="just">
              <a:lnSpc>
                <a:spcPct val="107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Sinusoidal positional embedding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adds positional information to the patch embeddings.</a:t>
            </a:r>
          </a:p>
          <a:p>
            <a:pPr marL="342900" lvl="0" indent="-342900" algn="just">
              <a:lnSpc>
                <a:spcPct val="107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Multi-head self attention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captures dependencies between patches.</a:t>
            </a:r>
          </a:p>
          <a:p>
            <a:pPr marL="342900" lvl="0" indent="-342900" algn="just">
              <a:lnSpc>
                <a:spcPct val="107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Transformer encoder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encodes the sequence of patches using multiple layers of self-attention and feed-forward networks.</a:t>
            </a:r>
          </a:p>
          <a:p>
            <a:pPr marL="342900" lvl="0" indent="-342900" algn="just">
              <a:lnSpc>
                <a:spcPct val="107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MLP head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maps the encoded patches to the desired output classes.</a:t>
            </a:r>
          </a:p>
        </p:txBody>
      </p:sp>
    </p:spTree>
    <p:extLst>
      <p:ext uri="{BB962C8B-B14F-4D97-AF65-F5344CB8AC3E}">
        <p14:creationId xmlns:p14="http://schemas.microsoft.com/office/powerpoint/2010/main" val="21926315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48153" y="188640"/>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5DA02E04-0ED2-FFE7-5CEF-E76BFA8569AA}"/>
              </a:ext>
            </a:extLst>
          </p:cNvPr>
          <p:cNvSpPr txBox="1"/>
          <p:nvPr/>
        </p:nvSpPr>
        <p:spPr>
          <a:xfrm>
            <a:off x="1132140" y="1052736"/>
            <a:ext cx="8928992" cy="3396123"/>
          </a:xfrm>
          <a:prstGeom prst="rect">
            <a:avLst/>
          </a:prstGeom>
          <a:noFill/>
        </p:spPr>
        <p:txBody>
          <a:bodyPr wrap="square" rtlCol="0" anchor="t">
            <a:spAutoFit/>
          </a:bodyPr>
          <a:lstStyle/>
          <a:p>
            <a:pPr marL="297815" rtl="0" fontAlgn="base">
              <a:lnSpc>
                <a:spcPct val="250000"/>
              </a:lnSpc>
              <a:spcBef>
                <a:spcPts val="0"/>
              </a:spcBef>
              <a:spcAft>
                <a:spcPts val="0"/>
              </a:spcAft>
              <a:buFont typeface="Arial" panose="020B0604020202020204" pitchFamily="34" charset="0"/>
              <a:buChar char="•"/>
            </a:pP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marL="297815" rtl="0" fontAlgn="base">
              <a:lnSpc>
                <a:spcPct val="2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Data Preparation</a:t>
            </a:r>
          </a:p>
          <a:p>
            <a:pPr marL="297815" rtl="0" fontAlgn="base">
              <a:lnSpc>
                <a:spcPct val="2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Data modelling/Modeling the data</a:t>
            </a:r>
          </a:p>
          <a:p>
            <a:pPr marL="297815" rtl="0" fontAlgn="base">
              <a:lnSpc>
                <a:spcPct val="2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Benchmarking the results with other work</a:t>
            </a:r>
          </a:p>
        </p:txBody>
      </p:sp>
    </p:spTree>
    <p:extLst>
      <p:ext uri="{BB962C8B-B14F-4D97-AF65-F5344CB8AC3E}">
        <p14:creationId xmlns:p14="http://schemas.microsoft.com/office/powerpoint/2010/main" val="21317094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F3C917-A359-BBE0-245A-DD7868D63E4B}"/>
              </a:ext>
            </a:extLst>
          </p:cNvPr>
          <p:cNvSpPr txBox="1"/>
          <p:nvPr/>
        </p:nvSpPr>
        <p:spPr>
          <a:xfrm>
            <a:off x="7848153" y="188640"/>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Times New Roman" panose="02020603050405020304" pitchFamily="18" charset="0"/>
                <a:cs typeface="Times New Roman" panose="02020603050405020304" pitchFamily="18" charset="0"/>
              </a:rPr>
              <a:t>Block Diagram</a:t>
            </a:r>
          </a:p>
        </p:txBody>
      </p:sp>
      <p:pic>
        <p:nvPicPr>
          <p:cNvPr id="2050" name="Picture 2">
            <a:extLst>
              <a:ext uri="{FF2B5EF4-FFF2-40B4-BE49-F238E27FC236}">
                <a16:creationId xmlns:a16="http://schemas.microsoft.com/office/drawing/2014/main" id="{729BCDD2-188C-DD2D-0221-40BB3E1DB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25" y="980728"/>
            <a:ext cx="6825159"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9001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62D32BD4-F8C0-2568-70B7-74AB72296857}"/>
              </a:ext>
            </a:extLst>
          </p:cNvPr>
          <p:cNvSpPr>
            <a:spLocks noGrp="1" noChangeArrowheads="1"/>
          </p:cNvSpPr>
          <p:nvPr>
            <p:ph idx="1"/>
          </p:nvPr>
        </p:nvSpPr>
        <p:spPr bwMode="auto">
          <a:xfrm>
            <a:off x="791369" y="980728"/>
            <a:ext cx="8301824" cy="541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Patch Embedding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Splits the input spectrogram into fixed-size patches using 2D convolution.</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Each patch is flattened and projected into an embedding space.</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Input shape: [B, C, H, W], Output shape: [B, N, D].</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Enables spectrograms to be processed like token sequences in transformers.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Sinusoidal Positional Embedding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Adds positional information to each patch embedding using sine and cosine waves.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helps the transformer model understand the order of patches.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Even indices use sine functions; odd indices use cosine functions.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is non-learnable and based purely on position and frequency.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51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DA7C37-850F-4D69-54E8-26F81A8E0CBD}"/>
              </a:ext>
            </a:extLst>
          </p:cNvPr>
          <p:cNvSpPr txBox="1"/>
          <p:nvPr/>
        </p:nvSpPr>
        <p:spPr>
          <a:xfrm>
            <a:off x="935385" y="1340768"/>
            <a:ext cx="8640960" cy="4358886"/>
          </a:xfrm>
          <a:prstGeom prst="rect">
            <a:avLst/>
          </a:prstGeom>
          <a:noFill/>
        </p:spPr>
        <p:txBody>
          <a:bodyPr wrap="square">
            <a:spAutoFit/>
          </a:bodyPr>
          <a:lstStyle/>
          <a:p>
            <a:pPr algn="just">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Multi-Head Self Attention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Enables the model to attend to multiple parts of the input simultaneously.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Uses multiple attention "heads" for richer feature extraction.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Each head computes scaled dot-product attention independently.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Outputs are concatenated and linearly transformed to capture dependencies.</a:t>
            </a:r>
          </a:p>
          <a:p>
            <a:pPr lvl="0" algn="just">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Transformer Encoder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Each layer contains multi-head self-attention and a feed-forward network.</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Includes layer normalization and residual connections for stability.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Stacked layers allow deeper, more abstract representation learning.</a:t>
            </a:r>
          </a:p>
          <a:p>
            <a:pPr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Ideal for capturing global relationships across all spectrogram patches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5003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21614</TotalTime>
  <Words>1006</Words>
  <Application>Microsoft Office PowerPoint</Application>
  <PresentationFormat>Custom</PresentationFormat>
  <Paragraphs>101</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Sabon LT Std</vt:lpstr>
      <vt:lpstr>Source Sans Pro</vt:lpstr>
      <vt:lpstr>Symbol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dc:creator>
  <cp:lastModifiedBy>abc xyz</cp:lastModifiedBy>
  <cp:revision>917</cp:revision>
  <dcterms:created xsi:type="dcterms:W3CDTF">2007-08-14T09:37:21Z</dcterms:created>
  <dcterms:modified xsi:type="dcterms:W3CDTF">2025-04-17T06:55:46Z</dcterms:modified>
</cp:coreProperties>
</file>