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315200" cy="9601200"/>
  <p:custDataLst>
    <p:tags r:id="rId5"/>
  </p:custDataLst>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4387850"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4387850"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000"/>
    <a:srgbClr val="385D8A"/>
    <a:srgbClr val="000066"/>
    <a:srgbClr val="320000"/>
    <a:srgbClr val="DCE6F2"/>
    <a:srgbClr val="CCECFF"/>
    <a:srgbClr val="000A1E"/>
    <a:srgbClr val="00141E"/>
    <a:srgbClr val="00091E"/>
    <a:srgbClr val="00003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9504" autoAdjust="0"/>
  </p:normalViewPr>
  <p:slideViewPr>
    <p:cSldViewPr>
      <p:cViewPr>
        <p:scale>
          <a:sx n="20" d="100"/>
          <a:sy n="20" d="100"/>
        </p:scale>
        <p:origin x="-762" y="-7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701" cy="479489"/>
          </a:xfrm>
          <a:prstGeom prst="rect">
            <a:avLst/>
          </a:prstGeom>
        </p:spPr>
        <p:txBody>
          <a:bodyPr vert="horz" lIns="94366" tIns="47183" rIns="94366" bIns="47183" rtlCol="0"/>
          <a:lstStyle>
            <a:lvl1pPr algn="l">
              <a:defRPr sz="1200"/>
            </a:lvl1pPr>
          </a:lstStyle>
          <a:p>
            <a:endParaRPr lang="en-US"/>
          </a:p>
        </p:txBody>
      </p:sp>
      <p:sp>
        <p:nvSpPr>
          <p:cNvPr id="3" name="Date Placeholder 2"/>
          <p:cNvSpPr>
            <a:spLocks noGrp="1"/>
          </p:cNvSpPr>
          <p:nvPr>
            <p:ph type="dt" sz="quarter" idx="1"/>
          </p:nvPr>
        </p:nvSpPr>
        <p:spPr>
          <a:xfrm>
            <a:off x="4143852" y="1"/>
            <a:ext cx="3169701" cy="479489"/>
          </a:xfrm>
          <a:prstGeom prst="rect">
            <a:avLst/>
          </a:prstGeom>
        </p:spPr>
        <p:txBody>
          <a:bodyPr vert="horz" lIns="94366" tIns="47183" rIns="94366" bIns="47183" rtlCol="0"/>
          <a:lstStyle>
            <a:lvl1pPr algn="r">
              <a:defRPr sz="1200"/>
            </a:lvl1pPr>
          </a:lstStyle>
          <a:p>
            <a:fld id="{663D8F3F-029C-4ABA-8E9A-9EF79FCF54CA}" type="datetimeFigureOut">
              <a:rPr lang="en-US" smtClean="0"/>
              <a:pPr/>
              <a:t>1/12/2011</a:t>
            </a:fld>
            <a:endParaRPr lang="en-US"/>
          </a:p>
        </p:txBody>
      </p:sp>
      <p:sp>
        <p:nvSpPr>
          <p:cNvPr id="4" name="Footer Placeholder 3"/>
          <p:cNvSpPr>
            <a:spLocks noGrp="1"/>
          </p:cNvSpPr>
          <p:nvPr>
            <p:ph type="ftr" sz="quarter" idx="2"/>
          </p:nvPr>
        </p:nvSpPr>
        <p:spPr>
          <a:xfrm>
            <a:off x="0" y="9120080"/>
            <a:ext cx="3169701" cy="479489"/>
          </a:xfrm>
          <a:prstGeom prst="rect">
            <a:avLst/>
          </a:prstGeom>
        </p:spPr>
        <p:txBody>
          <a:bodyPr vert="horz" lIns="94366" tIns="47183" rIns="94366" bIns="47183" rtlCol="0" anchor="b"/>
          <a:lstStyle>
            <a:lvl1pPr algn="l">
              <a:defRPr sz="1200"/>
            </a:lvl1pPr>
          </a:lstStyle>
          <a:p>
            <a:endParaRPr lang="en-US"/>
          </a:p>
        </p:txBody>
      </p:sp>
      <p:sp>
        <p:nvSpPr>
          <p:cNvPr id="5" name="Slide Number Placeholder 4"/>
          <p:cNvSpPr>
            <a:spLocks noGrp="1"/>
          </p:cNvSpPr>
          <p:nvPr>
            <p:ph type="sldNum" sz="quarter" idx="3"/>
          </p:nvPr>
        </p:nvSpPr>
        <p:spPr>
          <a:xfrm>
            <a:off x="4143852" y="9120080"/>
            <a:ext cx="3169701" cy="479489"/>
          </a:xfrm>
          <a:prstGeom prst="rect">
            <a:avLst/>
          </a:prstGeom>
        </p:spPr>
        <p:txBody>
          <a:bodyPr vert="horz" lIns="94366" tIns="47183" rIns="94366" bIns="47183" rtlCol="0" anchor="b"/>
          <a:lstStyle>
            <a:lvl1pPr algn="r">
              <a:defRPr sz="1200"/>
            </a:lvl1pPr>
          </a:lstStyle>
          <a:p>
            <a:fld id="{329726FF-DB5A-414B-8B78-242C688ECE63}" type="slidenum">
              <a:rPr lang="en-US" smtClean="0"/>
              <a:pPr/>
              <a:t>‹#›</a:t>
            </a:fld>
            <a:endParaRPr lang="en-US"/>
          </a:p>
        </p:txBody>
      </p:sp>
    </p:spTree>
    <p:extLst>
      <p:ext uri="{BB962C8B-B14F-4D97-AF65-F5344CB8AC3E}">
        <p14:creationId xmlns="" xmlns:p14="http://schemas.microsoft.com/office/powerpoint/2010/main" val="362204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9" tIns="48330" rIns="96659" bIns="48330" rtlCol="0"/>
          <a:lstStyle>
            <a:lvl1pPr algn="l">
              <a:defRPr sz="1200"/>
            </a:lvl1pPr>
          </a:lstStyle>
          <a:p>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6659" tIns="48330" rIns="96659" bIns="48330" rtlCol="0"/>
          <a:lstStyle>
            <a:lvl1pPr algn="r">
              <a:defRPr sz="1200"/>
            </a:lvl1pPr>
          </a:lstStyle>
          <a:p>
            <a:fld id="{F2B0BA87-5CDD-4907-83A6-6C7F241EB1A4}" type="datetimeFigureOut">
              <a:rPr lang="en-US" smtClean="0"/>
              <a:pPr/>
              <a:t>1/12/2011</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6659" tIns="48330" rIns="96659" bIns="48330"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59" tIns="48330" rIns="96659" bIns="483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9" tIns="48330" rIns="96659" bIns="48330"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9" tIns="48330" rIns="96659" bIns="48330" rtlCol="0" anchor="b"/>
          <a:lstStyle>
            <a:lvl1pPr algn="r">
              <a:defRPr sz="1200"/>
            </a:lvl1pPr>
          </a:lstStyle>
          <a:p>
            <a:fld id="{C1891278-6556-44C6-8055-5A456DA21DA4}" type="slidenum">
              <a:rPr lang="en-US" smtClean="0"/>
              <a:pPr/>
              <a:t>‹#›</a:t>
            </a:fld>
            <a:endParaRPr lang="en-US"/>
          </a:p>
        </p:txBody>
      </p:sp>
    </p:spTree>
    <p:extLst>
      <p:ext uri="{BB962C8B-B14F-4D97-AF65-F5344CB8AC3E}">
        <p14:creationId xmlns="" xmlns:p14="http://schemas.microsoft.com/office/powerpoint/2010/main" val="176180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91278-6556-44C6-8055-5A456DA21DA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9AE48D3-1AB8-4EEC-938D-44C2D6B101EB}" type="datetimeFigureOut">
              <a:rPr lang="en-US"/>
              <a:pPr>
                <a:defRPr/>
              </a:pPr>
              <a:t>1/12/2011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9891D1-BCF9-4EC9-8D44-855A05E5C7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1C5364-C736-4FF7-BD8E-BF997A464CF2}" type="datetimeFigureOut">
              <a:rPr lang="en-US"/>
              <a:pPr>
                <a:defRPr/>
              </a:pPr>
              <a:t>1/12/2011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46C79C-D12B-4BD8-B4A9-A98C09C280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F7CCDB-9E96-48FA-8859-877D4F56E522}" type="datetimeFigureOut">
              <a:rPr lang="en-US"/>
              <a:pPr>
                <a:defRPr/>
              </a:pPr>
              <a:t>1/12/2011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DA6F90-19EE-4C0F-8FA0-4C2BB1C933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D86D644-1072-458A-AC07-CCBC21919C5C}" type="datetimeFigureOut">
              <a:rPr lang="en-US"/>
              <a:pPr>
                <a:defRPr/>
              </a:pPr>
              <a:t>1/12/2011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F4D27B-C7C7-4DEC-9FBF-DFB05C768E7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608BF80-06CB-4980-B50B-9ACE770B8CA2}" type="datetimeFigureOut">
              <a:rPr lang="en-US"/>
              <a:pPr>
                <a:defRPr/>
              </a:pPr>
              <a:t>1/12/2011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5FA38F-38BF-46E0-A0B4-EEA9B86DDF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B25D5E3-5C21-4DBA-8CE1-094E9DDAEFB0}" type="datetimeFigureOut">
              <a:rPr lang="en-US"/>
              <a:pPr>
                <a:defRPr/>
              </a:pPr>
              <a:t>1/12/2011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AACCE-5098-44A1-97C3-1A9503AFF5A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1"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1"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8CB6607-893C-4C46-B202-D04DE544009D}" type="datetimeFigureOut">
              <a:rPr lang="en-US"/>
              <a:pPr>
                <a:defRPr/>
              </a:pPr>
              <a:t>1/12/2011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FD91F1C-64DA-4883-AE9B-975728D33A5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307BF25-44B7-4AF9-9434-40AE20A6B15A}" type="datetimeFigureOut">
              <a:rPr lang="en-US"/>
              <a:pPr>
                <a:defRPr/>
              </a:pPr>
              <a:t>1/12/2011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D7B96E2-5FB4-460B-AAAD-477F82D170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9711D6-4DF1-4589-B2AA-68A300E06DCF}" type="datetimeFigureOut">
              <a:rPr lang="en-US"/>
              <a:pPr>
                <a:defRPr/>
              </a:pPr>
              <a:t>1/12/2011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0CF8D97-D569-40B7-B39A-6CAF2FA927F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B3E2DB-CCE4-4B8D-BB09-4FE0902E3961}" type="datetimeFigureOut">
              <a:rPr lang="en-US"/>
              <a:pPr>
                <a:defRPr/>
              </a:pPr>
              <a:t>1/12/2011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40F868-536E-4021-9F0B-6FFCB1C33B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smtClean="0"/>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B3BF03-9443-4D82-ADA1-CA342717F83A}" type="datetimeFigureOut">
              <a:rPr lang="en-US"/>
              <a:pPr>
                <a:defRPr/>
              </a:pPr>
              <a:t>1/12/2011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1EC6ED-7407-415A-9AED-D91ADB9E88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a:solidFill>
                  <a:schemeClr val="tx1">
                    <a:tint val="75000"/>
                  </a:schemeClr>
                </a:solidFill>
                <a:latin typeface="+mn-lt"/>
                <a:cs typeface="+mn-cs"/>
              </a:defRPr>
            </a:lvl1pPr>
          </a:lstStyle>
          <a:p>
            <a:pPr>
              <a:defRPr/>
            </a:pPr>
            <a:fld id="{1BEE0DB5-127C-4854-8AA1-A684EDC76D95}" type="datetimeFigureOut">
              <a:rPr lang="en-US"/>
              <a:pPr>
                <a:defRPr/>
              </a:pPr>
              <a:t>1/12/2011</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cs typeface="+mn-cs"/>
              </a:defRPr>
            </a:lvl1pPr>
          </a:lstStyle>
          <a:p>
            <a:pPr>
              <a:defRPr/>
            </a:pPr>
            <a:fld id="{8D7F0432-003C-4DC3-A018-2CDD7AE623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9794200" y="15392400"/>
            <a:ext cx="13450824" cy="121920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a typeface="Verdana" pitchFamily="34" charset="0"/>
                <a:cs typeface="Verdana" pitchFamily="34" charset="0"/>
              </a:rPr>
              <a:t>Database and Results</a:t>
            </a:r>
            <a:endPar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latin typeface="+mj-lt"/>
            </a:endParaRPr>
          </a:p>
        </p:txBody>
      </p:sp>
      <p:sp>
        <p:nvSpPr>
          <p:cNvPr id="2081" name="Rectangle 81"/>
          <p:cNvSpPr>
            <a:spLocks noChangeArrowheads="1"/>
          </p:cNvSpPr>
          <p:nvPr/>
        </p:nvSpPr>
        <p:spPr bwMode="auto">
          <a:xfrm>
            <a:off x="21853234" y="-707886"/>
            <a:ext cx="184731" cy="1415772"/>
          </a:xfrm>
          <a:prstGeom prst="rect">
            <a:avLst/>
          </a:prstGeom>
          <a:noFill/>
          <a:ln w="9525">
            <a:noFill/>
            <a:miter lim="800000"/>
            <a:headEnd/>
            <a:tailEnd/>
          </a:ln>
        </p:spPr>
        <p:txBody>
          <a:bodyPr wrap="none" anchor="ctr">
            <a:spAutoFit/>
          </a:bodyPr>
          <a:lstStyle/>
          <a:p>
            <a:pPr algn="just"/>
            <a:endParaRPr lang="en-US"/>
          </a:p>
        </p:txBody>
      </p:sp>
      <p:sp>
        <p:nvSpPr>
          <p:cNvPr id="2082" name="Rectangle 101"/>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2084" name="Rectangle 121"/>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46" name="Rectangle 45"/>
          <p:cNvSpPr/>
          <p:nvPr/>
        </p:nvSpPr>
        <p:spPr>
          <a:xfrm>
            <a:off x="0" y="32004000"/>
            <a:ext cx="43891200" cy="8229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5000" b="1" dirty="0"/>
          </a:p>
        </p:txBody>
      </p:sp>
      <p:sp>
        <p:nvSpPr>
          <p:cNvPr id="26" name="Rectangle 25"/>
          <p:cNvSpPr/>
          <p:nvPr/>
        </p:nvSpPr>
        <p:spPr>
          <a:xfrm>
            <a:off x="859536" y="5724144"/>
            <a:ext cx="13459968" cy="1216152"/>
          </a:xfrm>
          <a:prstGeom prst="rect">
            <a:avLst/>
          </a:prstGeom>
          <a:gradFill flip="none" rotWithShape="1">
            <a:gsLst>
              <a:gs pos="0">
                <a:srgbClr val="051B36"/>
              </a:gs>
              <a:gs pos="50000">
                <a:schemeClr val="tx2">
                  <a:lumMod val="75000"/>
                  <a:shade val="67500"/>
                  <a:satMod val="115000"/>
                </a:schemeClr>
              </a:gs>
              <a:gs pos="100000">
                <a:schemeClr val="tx2">
                  <a:lumMod val="75000"/>
                  <a:shade val="100000"/>
                  <a:satMod val="115000"/>
                </a:schemeClr>
              </a:gs>
            </a:gsLst>
            <a:lin ang="5400000" scaled="1"/>
            <a:tileRect/>
          </a:gradFill>
          <a:ln>
            <a:solidFill>
              <a:srgbClr val="385D8A"/>
            </a:solid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a typeface="Verdana" pitchFamily="34" charset="0"/>
                <a:cs typeface="Verdana" pitchFamily="34" charset="0"/>
              </a:rPr>
              <a:t>Introductio</a:t>
            </a:r>
            <a:r>
              <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a typeface="Verdana" pitchFamily="34" charset="0"/>
                <a:cs typeface="Verdana" pitchFamily="34" charset="0"/>
              </a:rPr>
              <a:t>n</a:t>
            </a:r>
          </a:p>
        </p:txBody>
      </p:sp>
      <p:sp>
        <p:nvSpPr>
          <p:cNvPr id="2060" name="TextBox 29"/>
          <p:cNvSpPr txBox="1">
            <a:spLocks noChangeArrowheads="1"/>
          </p:cNvSpPr>
          <p:nvPr/>
        </p:nvSpPr>
        <p:spPr bwMode="auto">
          <a:xfrm>
            <a:off x="990600" y="7162800"/>
            <a:ext cx="13328903" cy="6247864"/>
          </a:xfrm>
          <a:prstGeom prst="rect">
            <a:avLst/>
          </a:prstGeom>
          <a:noFill/>
          <a:ln w="9525">
            <a:noFill/>
            <a:miter lim="800000"/>
            <a:headEnd/>
            <a:tailEnd/>
          </a:ln>
        </p:spPr>
        <p:txBody>
          <a:bodyPr wrap="square">
            <a:spAutoFit/>
          </a:bodyPr>
          <a:lstStyle/>
          <a:p>
            <a:r>
              <a:rPr lang="en-IN" sz="4000" dirty="0" smtClean="0">
                <a:latin typeface="+mn-lt"/>
              </a:rPr>
              <a:t>The algorithm proposed under the project aims to  detect video tampering by using a combination of many techniques to facilitate our requirement. The technique proposed in our algorithms manages to eliminate most of the practical tampering issues such as , Frame addition and deletion, Frame swapping  and Object alteration . </a:t>
            </a:r>
          </a:p>
          <a:p>
            <a:r>
              <a:rPr lang="en-IN" sz="4000" dirty="0" smtClean="0">
                <a:latin typeface="+mn-lt"/>
              </a:rPr>
              <a:t>We propose two different algorithms under this project, one with reference and other for videos with no reference.</a:t>
            </a:r>
          </a:p>
          <a:p>
            <a:pPr marL="457200" indent="-457200" algn="just"/>
            <a:endParaRPr lang="en-US" sz="4000" dirty="0" smtClean="0">
              <a:latin typeface="+mn-lt"/>
            </a:endParaRPr>
          </a:p>
          <a:p>
            <a:pPr marL="457200" indent="-457200" algn="just"/>
            <a:r>
              <a:rPr lang="en-US" sz="4000" dirty="0" smtClean="0">
                <a:latin typeface="+mn-lt"/>
              </a:rPr>
              <a:t>	</a:t>
            </a:r>
            <a:endParaRPr lang="en-US" sz="4000" dirty="0">
              <a:latin typeface="+mn-lt"/>
            </a:endParaRPr>
          </a:p>
        </p:txBody>
      </p:sp>
      <p:sp>
        <p:nvSpPr>
          <p:cNvPr id="113" name="Rectangle 112"/>
          <p:cNvSpPr/>
          <p:nvPr/>
        </p:nvSpPr>
        <p:spPr>
          <a:xfrm>
            <a:off x="838200" y="12801600"/>
            <a:ext cx="13459968" cy="1216152"/>
          </a:xfrm>
          <a:prstGeom prst="rect">
            <a:avLst/>
          </a:prstGeom>
          <a:gradFill flip="none" rotWithShape="1">
            <a:gsLst>
              <a:gs pos="0">
                <a:srgbClr val="051B36"/>
              </a:gs>
              <a:gs pos="50000">
                <a:schemeClr val="tx2">
                  <a:lumMod val="75000"/>
                  <a:shade val="67500"/>
                  <a:satMod val="115000"/>
                </a:schemeClr>
              </a:gs>
              <a:gs pos="100000">
                <a:schemeClr val="tx2">
                  <a:lumMod val="75000"/>
                  <a:shade val="100000"/>
                  <a:satMod val="115000"/>
                </a:schemeClr>
              </a:gs>
            </a:gsLst>
            <a:lin ang="16200000" scaled="1"/>
            <a:tileRect/>
          </a:gradFill>
          <a:ln>
            <a:solidFill>
              <a:srgbClr val="385D8A"/>
            </a:solid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63500" dir="3600000" algn="tl" rotWithShape="0">
                    <a:srgbClr val="000000">
                      <a:alpha val="70000"/>
                    </a:srgbClr>
                  </a:outerShdw>
                </a:effectLst>
              </a:rPr>
              <a:t>Motivation</a:t>
            </a:r>
            <a:endParaRPr lang="en-US" sz="7200" dirty="0">
              <a:ln w="18415" cmpd="sng">
                <a:solidFill>
                  <a:srgbClr val="FFFFFF"/>
                </a:solidFill>
                <a:prstDash val="solid"/>
              </a:ln>
              <a:solidFill>
                <a:schemeClr val="bg2">
                  <a:lumMod val="90000"/>
                </a:schemeClr>
              </a:solidFill>
              <a:effectLst>
                <a:outerShdw blurRad="63500" dir="3600000" algn="tl" rotWithShape="0">
                  <a:srgbClr val="000000">
                    <a:alpha val="70000"/>
                  </a:srgbClr>
                </a:outerShdw>
              </a:effectLst>
            </a:endParaRPr>
          </a:p>
        </p:txBody>
      </p:sp>
      <p:sp>
        <p:nvSpPr>
          <p:cNvPr id="115" name="Rounded Rectangle 114"/>
          <p:cNvSpPr/>
          <p:nvPr/>
        </p:nvSpPr>
        <p:spPr>
          <a:xfrm>
            <a:off x="228600" y="228600"/>
            <a:ext cx="43434000" cy="5212080"/>
          </a:xfrm>
          <a:prstGeom prst="roundRect">
            <a:avLst/>
          </a:prstGeom>
          <a:gradFill flip="none" rotWithShape="1">
            <a:gsLst>
              <a:gs pos="0">
                <a:srgbClr val="051B36"/>
              </a:gs>
              <a:gs pos="50000">
                <a:schemeClr val="tx2">
                  <a:lumMod val="75000"/>
                  <a:shade val="67500"/>
                  <a:satMod val="115000"/>
                </a:schemeClr>
              </a:gs>
              <a:gs pos="100000">
                <a:schemeClr val="tx2">
                  <a:lumMod val="75000"/>
                  <a:shade val="100000"/>
                  <a:satMod val="115000"/>
                </a:schemeClr>
              </a:gs>
            </a:gsLst>
            <a:lin ang="5400000" scaled="1"/>
            <a:tileRect/>
          </a:gradFill>
          <a:ln w="76200">
            <a:solidFill>
              <a:srgbClr val="320000"/>
            </a:solidFill>
          </a:ln>
          <a:effectLst>
            <a:outerShdw blurRad="50800" dist="38100" dir="18900000" algn="bl" rotWithShape="0">
              <a:prstClr val="black">
                <a:alpha val="40000"/>
              </a:prstClr>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defTabSz="4389120" fontAlgn="auto">
              <a:spcBef>
                <a:spcPts val="0"/>
              </a:spcBef>
              <a:spcAft>
                <a:spcPts val="0"/>
              </a:spcAft>
              <a:defRPr/>
            </a:pPr>
            <a:r>
              <a:rPr lang="en-US" sz="9600" b="1" dirty="0" smtClean="0"/>
              <a:t>Video Authentication</a:t>
            </a:r>
          </a:p>
          <a:p>
            <a:pPr algn="ctr" defTabSz="4389120" fontAlgn="auto">
              <a:spcBef>
                <a:spcPts val="1800"/>
              </a:spcBef>
              <a:spcAft>
                <a:spcPts val="0"/>
              </a:spcAft>
              <a:defRPr/>
            </a:pPr>
            <a:r>
              <a:rPr lang="en-US" sz="8800" dirty="0" err="1" smtClean="0">
                <a:solidFill>
                  <a:schemeClr val="bg1"/>
                </a:solidFill>
                <a:effectLst>
                  <a:outerShdw blurRad="38100" dist="38100" dir="2700000" algn="tl">
                    <a:srgbClr val="000000">
                      <a:alpha val="43137"/>
                    </a:srgbClr>
                  </a:outerShdw>
                </a:effectLst>
                <a:ea typeface="Verdana" pitchFamily="34" charset="0"/>
                <a:cs typeface="Verdana" pitchFamily="34" charset="0"/>
              </a:rPr>
              <a:t>Amar</a:t>
            </a:r>
            <a:r>
              <a:rPr lang="en-US" sz="8800" dirty="0" smtClean="0">
                <a:solidFill>
                  <a:schemeClr val="bg1"/>
                </a:solidFill>
                <a:effectLst>
                  <a:outerShdw blurRad="38100" dist="38100" dir="2700000" algn="tl">
                    <a:srgbClr val="000000">
                      <a:alpha val="43137"/>
                    </a:srgbClr>
                  </a:outerShdw>
                </a:effectLst>
                <a:ea typeface="Verdana" pitchFamily="34" charset="0"/>
                <a:cs typeface="Verdana" pitchFamily="34" charset="0"/>
              </a:rPr>
              <a:t> </a:t>
            </a:r>
            <a:r>
              <a:rPr lang="en-US" sz="8800" dirty="0" err="1" smtClean="0">
                <a:solidFill>
                  <a:schemeClr val="bg1"/>
                </a:solidFill>
                <a:effectLst>
                  <a:outerShdw blurRad="38100" dist="38100" dir="2700000" algn="tl">
                    <a:srgbClr val="000000">
                      <a:alpha val="43137"/>
                    </a:srgbClr>
                  </a:outerShdw>
                </a:effectLst>
                <a:ea typeface="Verdana" pitchFamily="34" charset="0"/>
                <a:cs typeface="Verdana" pitchFamily="34" charset="0"/>
              </a:rPr>
              <a:t>Parkash</a:t>
            </a:r>
            <a:r>
              <a:rPr lang="en-US" sz="8800" dirty="0" smtClean="0">
                <a:solidFill>
                  <a:schemeClr val="bg1"/>
                </a:solidFill>
                <a:effectLst>
                  <a:outerShdw blurRad="38100" dist="38100" dir="2700000" algn="tl">
                    <a:srgbClr val="000000">
                      <a:alpha val="43137"/>
                    </a:srgbClr>
                  </a:outerShdw>
                </a:effectLst>
                <a:ea typeface="Verdana" pitchFamily="34" charset="0"/>
                <a:cs typeface="Verdana" pitchFamily="34" charset="0"/>
              </a:rPr>
              <a:t>, </a:t>
            </a:r>
            <a:r>
              <a:rPr lang="en-US" sz="8800" dirty="0" err="1" smtClean="0">
                <a:solidFill>
                  <a:schemeClr val="bg1"/>
                </a:solidFill>
                <a:effectLst>
                  <a:outerShdw blurRad="38100" dist="38100" dir="2700000" algn="tl">
                    <a:srgbClr val="000000">
                      <a:alpha val="43137"/>
                    </a:srgbClr>
                  </a:outerShdw>
                </a:effectLst>
                <a:ea typeface="Verdana" pitchFamily="34" charset="0"/>
                <a:cs typeface="Verdana" pitchFamily="34" charset="0"/>
              </a:rPr>
              <a:t>Yash</a:t>
            </a:r>
            <a:r>
              <a:rPr lang="en-US" sz="8800" dirty="0" smtClean="0">
                <a:solidFill>
                  <a:schemeClr val="bg1"/>
                </a:solidFill>
                <a:effectLst>
                  <a:outerShdw blurRad="38100" dist="38100" dir="2700000" algn="tl">
                    <a:srgbClr val="000000">
                      <a:alpha val="43137"/>
                    </a:srgbClr>
                  </a:outerShdw>
                </a:effectLst>
                <a:ea typeface="Verdana" pitchFamily="34" charset="0"/>
                <a:cs typeface="Verdana" pitchFamily="34" charset="0"/>
              </a:rPr>
              <a:t> Seth, Nikhil </a:t>
            </a:r>
            <a:r>
              <a:rPr lang="en-US" sz="8800" dirty="0" err="1" smtClean="0">
                <a:solidFill>
                  <a:schemeClr val="bg1"/>
                </a:solidFill>
                <a:effectLst>
                  <a:outerShdw blurRad="38100" dist="38100" dir="2700000" algn="tl">
                    <a:srgbClr val="000000">
                      <a:alpha val="43137"/>
                    </a:srgbClr>
                  </a:outerShdw>
                </a:effectLst>
                <a:ea typeface="Verdana" pitchFamily="34" charset="0"/>
                <a:cs typeface="Verdana" pitchFamily="34" charset="0"/>
              </a:rPr>
              <a:t>Shekhawat</a:t>
            </a:r>
            <a:r>
              <a:rPr lang="en-US" sz="8800" dirty="0" smtClean="0">
                <a:solidFill>
                  <a:schemeClr val="bg1"/>
                </a:solidFill>
                <a:effectLst>
                  <a:outerShdw blurRad="38100" dist="38100" dir="2700000" algn="tl">
                    <a:srgbClr val="000000">
                      <a:alpha val="43137"/>
                    </a:srgbClr>
                  </a:outerShdw>
                </a:effectLst>
                <a:ea typeface="Verdana" pitchFamily="34" charset="0"/>
                <a:cs typeface="Verdana" pitchFamily="34" charset="0"/>
              </a:rPr>
              <a:t>, </a:t>
            </a:r>
            <a:r>
              <a:rPr lang="en-US" sz="8800" dirty="0" err="1" smtClean="0">
                <a:solidFill>
                  <a:schemeClr val="bg1"/>
                </a:solidFill>
              </a:rPr>
              <a:t>Richa</a:t>
            </a:r>
            <a:r>
              <a:rPr lang="en-US" sz="8800" dirty="0" smtClean="0">
                <a:solidFill>
                  <a:schemeClr val="bg1"/>
                </a:solidFill>
              </a:rPr>
              <a:t> Singh,</a:t>
            </a:r>
            <a:r>
              <a:rPr lang="en-US" sz="8800" dirty="0" smtClean="0">
                <a:solidFill>
                  <a:schemeClr val="bg1"/>
                </a:solidFill>
                <a:effectLst>
                  <a:outerShdw blurRad="38100" dist="38100" dir="2700000" algn="tl">
                    <a:srgbClr val="000000">
                      <a:alpha val="43137"/>
                    </a:srgbClr>
                  </a:outerShdw>
                </a:effectLst>
                <a:ea typeface="Verdana" pitchFamily="34" charset="0"/>
                <a:cs typeface="Verdana" pitchFamily="34" charset="0"/>
              </a:rPr>
              <a:t> </a:t>
            </a:r>
            <a:r>
              <a:rPr lang="en-US" sz="8800" dirty="0" err="1" smtClean="0">
                <a:solidFill>
                  <a:schemeClr val="bg1"/>
                </a:solidFill>
              </a:rPr>
              <a:t>Mayank</a:t>
            </a:r>
            <a:r>
              <a:rPr lang="en-US" sz="8800" dirty="0" smtClean="0">
                <a:solidFill>
                  <a:schemeClr val="bg1"/>
                </a:solidFill>
              </a:rPr>
              <a:t> </a:t>
            </a:r>
            <a:r>
              <a:rPr lang="en-US" sz="8800" dirty="0" err="1" smtClean="0">
                <a:solidFill>
                  <a:schemeClr val="bg1"/>
                </a:solidFill>
              </a:rPr>
              <a:t>Vatsa</a:t>
            </a:r>
            <a:endParaRPr lang="en-US" sz="8800" baseline="30000" dirty="0" smtClean="0">
              <a:solidFill>
                <a:schemeClr val="bg1"/>
              </a:solidFill>
            </a:endParaRPr>
          </a:p>
          <a:p>
            <a:pPr algn="ctr" defTabSz="4389120" fontAlgn="auto">
              <a:spcBef>
                <a:spcPts val="1800"/>
              </a:spcBef>
              <a:spcAft>
                <a:spcPts val="0"/>
              </a:spcAft>
              <a:defRPr/>
            </a:pPr>
            <a:r>
              <a:rPr lang="en-US" sz="8000" dirty="0" smtClean="0">
                <a:solidFill>
                  <a:schemeClr val="bg1"/>
                </a:solidFill>
                <a:effectLst>
                  <a:outerShdw blurRad="38100" dist="38100" dir="2700000" algn="tl">
                    <a:srgbClr val="000000">
                      <a:alpha val="43137"/>
                    </a:srgbClr>
                  </a:outerShdw>
                </a:effectLst>
              </a:rPr>
              <a:t>IIIT DELHI, INDIA        </a:t>
            </a:r>
            <a:endParaRPr lang="en-US" sz="8000" dirty="0">
              <a:solidFill>
                <a:schemeClr val="bg1"/>
              </a:solidFill>
              <a:effectLst>
                <a:outerShdw blurRad="38100" dist="38100" dir="2700000" algn="tl">
                  <a:srgbClr val="000000">
                    <a:alpha val="43137"/>
                  </a:srgbClr>
                </a:outerShdw>
              </a:effectLst>
              <a:ea typeface="Verdana" pitchFamily="34" charset="0"/>
              <a:cs typeface="Verdana" pitchFamily="34" charset="0"/>
            </a:endParaRPr>
          </a:p>
        </p:txBody>
      </p:sp>
      <p:sp>
        <p:nvSpPr>
          <p:cNvPr id="116" name="Rectangle 115"/>
          <p:cNvSpPr/>
          <p:nvPr/>
        </p:nvSpPr>
        <p:spPr>
          <a:xfrm>
            <a:off x="15240000" y="5724144"/>
            <a:ext cx="13450824" cy="121615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rPr>
              <a:t>Proposed Algorithms</a:t>
            </a:r>
            <a:endPar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cstate="print">
            <a:extLst>
              <a:ext uri="{BEBA8EAE-BF5A-486C-A8C5-ECC9F3942E4B}">
                <a14:imgProps xmlns="" xmlns:a14="http://schemas.microsoft.com/office/drawing/2010/main">
                  <a14:imgLayer r:embed="rId4">
                    <a14:imgEffect>
                      <a14:colorTemperature colorTemp="4700"/>
                    </a14:imgEffect>
                  </a14:imgLayer>
                </a14:imgProps>
              </a:ext>
              <a:ext uri="{28A0092B-C50C-407E-A947-70E740481C1C}">
                <a14:useLocalDpi xmlns="" xmlns:a14="http://schemas.microsoft.com/office/drawing/2010/main" val="0"/>
              </a:ext>
            </a:extLst>
          </a:blip>
          <a:stretch>
            <a:fillRect/>
          </a:stretch>
        </p:blipFill>
        <p:spPr>
          <a:xfrm>
            <a:off x="1386872" y="1127517"/>
            <a:ext cx="3526022" cy="3414246"/>
          </a:xfrm>
          <a:prstGeom prst="rect">
            <a:avLst/>
          </a:prstGeom>
        </p:spPr>
      </p:pic>
      <p:sp>
        <p:nvSpPr>
          <p:cNvPr id="33" name="TextBox 26"/>
          <p:cNvSpPr txBox="1">
            <a:spLocks noChangeArrowheads="1"/>
          </p:cNvSpPr>
          <p:nvPr/>
        </p:nvSpPr>
        <p:spPr bwMode="auto">
          <a:xfrm>
            <a:off x="15354300" y="7162800"/>
            <a:ext cx="13106400" cy="4901342"/>
          </a:xfrm>
          <a:prstGeom prst="rect">
            <a:avLst/>
          </a:prstGeom>
          <a:noFill/>
          <a:ln w="9525">
            <a:noFill/>
            <a:miter lim="800000"/>
            <a:headEnd/>
            <a:tailEnd/>
          </a:ln>
        </p:spPr>
        <p:txBody>
          <a:bodyPr wrap="square">
            <a:spAutoFit/>
          </a:bodyPr>
          <a:lstStyle/>
          <a:p>
            <a:pPr marL="457200" indent="-457200" algn="just"/>
            <a:r>
              <a:rPr lang="en-US" sz="4200" b="1" dirty="0" smtClean="0">
                <a:solidFill>
                  <a:srgbClr val="600000"/>
                </a:solidFill>
                <a:latin typeface="+mj-lt"/>
              </a:rPr>
              <a:t>Two Different Algorithms</a:t>
            </a:r>
          </a:p>
          <a:p>
            <a:pPr marL="457200" indent="-457200" algn="just">
              <a:lnSpc>
                <a:spcPct val="25000"/>
              </a:lnSpc>
            </a:pPr>
            <a:endParaRPr lang="en-US" sz="4200" b="1" dirty="0" smtClean="0">
              <a:latin typeface="+mj-lt"/>
            </a:endParaRPr>
          </a:p>
          <a:p>
            <a:pPr marL="457200" indent="-457200" algn="just">
              <a:buFont typeface="Arial" pitchFamily="34" charset="0"/>
              <a:buChar char="•"/>
            </a:pPr>
            <a:r>
              <a:rPr lang="en-US" sz="4000" b="1" dirty="0" smtClean="0">
                <a:latin typeface="+mn-lt"/>
              </a:rPr>
              <a:t>With Reference Approach</a:t>
            </a:r>
            <a:r>
              <a:rPr lang="en-US" sz="4000" dirty="0" smtClean="0">
                <a:latin typeface="+mn-lt"/>
              </a:rPr>
              <a:t>: Some useful information embedded on the video and later retrieved for authentication purpose. </a:t>
            </a:r>
          </a:p>
          <a:p>
            <a:pPr marL="457200" indent="-457200" algn="just">
              <a:buFont typeface="Arial" pitchFamily="34" charset="0"/>
              <a:buChar char="•"/>
            </a:pPr>
            <a:r>
              <a:rPr lang="en-US" sz="4000" b="1" dirty="0" smtClean="0">
                <a:latin typeface="+mn-lt"/>
              </a:rPr>
              <a:t>No Reference</a:t>
            </a:r>
            <a:r>
              <a:rPr lang="en-US" sz="4000" dirty="0" smtClean="0">
                <a:latin typeface="+mn-lt"/>
              </a:rPr>
              <a:t>: Given a video without any previous information embedded, determine the authenticity of the  video using its frames and their data.</a:t>
            </a:r>
          </a:p>
          <a:p>
            <a:pPr algn="just">
              <a:lnSpc>
                <a:spcPct val="25000"/>
              </a:lnSpc>
            </a:pPr>
            <a:endParaRPr lang="en-US" sz="4000" dirty="0" smtClean="0">
              <a:latin typeface="+mn-lt"/>
            </a:endParaRPr>
          </a:p>
          <a:p>
            <a:pPr algn="just">
              <a:lnSpc>
                <a:spcPct val="25000"/>
              </a:lnSpc>
            </a:pPr>
            <a:endParaRPr lang="en-US" sz="4000" dirty="0" smtClean="0">
              <a:latin typeface="+mn-lt"/>
            </a:endParaRPr>
          </a:p>
        </p:txBody>
      </p:sp>
      <p:sp>
        <p:nvSpPr>
          <p:cNvPr id="36" name="TextBox 26"/>
          <p:cNvSpPr txBox="1">
            <a:spLocks noChangeArrowheads="1"/>
          </p:cNvSpPr>
          <p:nvPr/>
        </p:nvSpPr>
        <p:spPr bwMode="auto">
          <a:xfrm>
            <a:off x="15163800" y="21717000"/>
            <a:ext cx="13498951" cy="3693319"/>
          </a:xfrm>
          <a:prstGeom prst="rect">
            <a:avLst/>
          </a:prstGeom>
          <a:noFill/>
          <a:ln w="9525">
            <a:noFill/>
            <a:miter lim="800000"/>
            <a:headEnd/>
            <a:tailEnd/>
          </a:ln>
        </p:spPr>
        <p:txBody>
          <a:bodyPr wrap="square">
            <a:spAutoFit/>
          </a:bodyPr>
          <a:lstStyle/>
          <a:p>
            <a:pPr marL="457200" indent="-457200" algn="just"/>
            <a:r>
              <a:rPr lang="en-US" sz="4200" b="1" dirty="0" smtClean="0">
                <a:solidFill>
                  <a:srgbClr val="600000"/>
                </a:solidFill>
                <a:latin typeface="+mn-lt"/>
              </a:rPr>
              <a:t>Authentication</a:t>
            </a:r>
            <a:endParaRPr lang="en-US" sz="4000" b="1" dirty="0" smtClean="0">
              <a:solidFill>
                <a:srgbClr val="600000"/>
              </a:solidFill>
              <a:latin typeface="+mn-lt"/>
            </a:endParaRPr>
          </a:p>
          <a:p>
            <a:pPr marL="457200" indent="-457200" algn="just">
              <a:lnSpc>
                <a:spcPct val="25000"/>
              </a:lnSpc>
            </a:pPr>
            <a:endParaRPr lang="en-US" sz="4000" b="1" dirty="0" smtClean="0">
              <a:solidFill>
                <a:srgbClr val="600000"/>
              </a:solidFill>
              <a:latin typeface="+mn-lt"/>
            </a:endParaRPr>
          </a:p>
          <a:p>
            <a:pPr marL="457200" indent="-457200" algn="just">
              <a:buFont typeface="Arial" pitchFamily="34" charset="0"/>
              <a:buChar char="•"/>
            </a:pPr>
            <a:r>
              <a:rPr lang="en-US" sz="4000" dirty="0" smtClean="0">
                <a:latin typeface="+mn-lt"/>
              </a:rPr>
              <a:t>Again follow the  above process  to get the 40 bit encrypted string.</a:t>
            </a:r>
          </a:p>
          <a:p>
            <a:pPr marL="457200" indent="-457200" algn="just">
              <a:buFont typeface="Arial" pitchFamily="34" charset="0"/>
              <a:buChar char="•"/>
            </a:pPr>
            <a:r>
              <a:rPr lang="en-US" sz="4000" dirty="0" smtClean="0">
                <a:latin typeface="+mn-lt"/>
              </a:rPr>
              <a:t>Extract previously embedded information and compare the two to check whether  any frame is tampered or not.</a:t>
            </a:r>
          </a:p>
          <a:p>
            <a:pPr algn="just">
              <a:lnSpc>
                <a:spcPct val="25000"/>
              </a:lnSpc>
            </a:pPr>
            <a:endParaRPr lang="en-US" sz="4000" dirty="0" smtClean="0">
              <a:latin typeface="+mn-lt"/>
            </a:endParaRPr>
          </a:p>
          <a:p>
            <a:pPr algn="just"/>
            <a:endParaRPr lang="en-US" sz="1200" dirty="0" smtClean="0">
              <a:latin typeface="+mn-lt"/>
            </a:endParaRPr>
          </a:p>
        </p:txBody>
      </p:sp>
      <p:sp>
        <p:nvSpPr>
          <p:cNvPr id="43" name="Rectangle 42"/>
          <p:cNvSpPr/>
          <p:nvPr/>
        </p:nvSpPr>
        <p:spPr>
          <a:xfrm>
            <a:off x="29870400" y="26898600"/>
            <a:ext cx="13121078" cy="121615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a:ln>
            <a:solidFill>
              <a:srgbClr val="000066">
                <a:alpha val="12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a typeface="Verdana" pitchFamily="34" charset="0"/>
                <a:cs typeface="Verdana" pitchFamily="34" charset="0"/>
              </a:rPr>
              <a:t>Conclusion</a:t>
            </a:r>
            <a:endPar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ea typeface="Verdana" pitchFamily="34" charset="0"/>
              <a:cs typeface="Verdana" pitchFamily="34" charset="0"/>
            </a:endParaRPr>
          </a:p>
        </p:txBody>
      </p:sp>
      <p:sp>
        <p:nvSpPr>
          <p:cNvPr id="44" name="TextBox 26"/>
          <p:cNvSpPr txBox="1">
            <a:spLocks noChangeArrowheads="1"/>
          </p:cNvSpPr>
          <p:nvPr/>
        </p:nvSpPr>
        <p:spPr bwMode="auto">
          <a:xfrm>
            <a:off x="29718000" y="28270200"/>
            <a:ext cx="13106400" cy="3477875"/>
          </a:xfrm>
          <a:prstGeom prst="rect">
            <a:avLst/>
          </a:prstGeom>
          <a:noFill/>
          <a:ln w="9525">
            <a:noFill/>
            <a:miter lim="800000"/>
            <a:headEnd/>
            <a:tailEnd/>
          </a:ln>
        </p:spPr>
        <p:txBody>
          <a:bodyPr wrap="square">
            <a:spAutoFit/>
          </a:bodyPr>
          <a:lstStyle/>
          <a:p>
            <a:pPr marL="457200" indent="-457200" algn="just">
              <a:buFont typeface="Arial" pitchFamily="34" charset="0"/>
              <a:buChar char="•"/>
            </a:pPr>
            <a:r>
              <a:rPr lang="en-US" sz="4000" dirty="0" smtClean="0">
                <a:latin typeface="+mn-lt"/>
              </a:rPr>
              <a:t>Change Detection serves as a good basis for detecting any possible tampering in videos. </a:t>
            </a:r>
          </a:p>
          <a:p>
            <a:pPr algn="just">
              <a:lnSpc>
                <a:spcPct val="25000"/>
              </a:lnSpc>
            </a:pPr>
            <a:endParaRPr lang="en-US" sz="4000" dirty="0" smtClean="0">
              <a:latin typeface="+mn-lt"/>
            </a:endParaRPr>
          </a:p>
          <a:p>
            <a:pPr marL="457200" indent="-457200" algn="just">
              <a:lnSpc>
                <a:spcPct val="25000"/>
              </a:lnSpc>
              <a:buFont typeface="Arial" pitchFamily="34" charset="0"/>
              <a:buChar char="•"/>
            </a:pPr>
            <a:endParaRPr lang="en-US" sz="4000" dirty="0" smtClean="0">
              <a:latin typeface="+mn-lt"/>
            </a:endParaRPr>
          </a:p>
          <a:p>
            <a:pPr marL="457200" indent="-457200" algn="just">
              <a:buFont typeface="Arial" pitchFamily="34" charset="0"/>
              <a:buChar char="•"/>
            </a:pPr>
            <a:r>
              <a:rPr lang="en-US" sz="4000" dirty="0" smtClean="0">
                <a:latin typeface="+mn-lt"/>
              </a:rPr>
              <a:t>This HD database along with the tampered videos will be available to the research community</a:t>
            </a:r>
          </a:p>
          <a:p>
            <a:pPr marL="457200" indent="-457200" algn="just">
              <a:buFont typeface="Arial" pitchFamily="34" charset="0"/>
              <a:buChar char="•"/>
            </a:pPr>
            <a:endParaRPr lang="en-US" sz="4000" dirty="0" smtClean="0">
              <a:latin typeface="+mn-lt"/>
            </a:endParaRPr>
          </a:p>
        </p:txBody>
      </p:sp>
      <p:sp>
        <p:nvSpPr>
          <p:cNvPr id="39" name="Rectangle 38"/>
          <p:cNvSpPr/>
          <p:nvPr/>
        </p:nvSpPr>
        <p:spPr>
          <a:xfrm>
            <a:off x="15240000" y="11963400"/>
            <a:ext cx="13450824" cy="121920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latin typeface="+mj-lt"/>
                <a:ea typeface="Verdana" pitchFamily="34" charset="0"/>
                <a:cs typeface="Verdana" pitchFamily="34" charset="0"/>
              </a:rPr>
              <a:t>With Reference Algorithm</a:t>
            </a:r>
            <a:endPar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latin typeface="+mj-lt"/>
            </a:endParaRPr>
          </a:p>
        </p:txBody>
      </p:sp>
      <p:sp>
        <p:nvSpPr>
          <p:cNvPr id="59" name="TextBox 26"/>
          <p:cNvSpPr txBox="1">
            <a:spLocks noChangeArrowheads="1"/>
          </p:cNvSpPr>
          <p:nvPr/>
        </p:nvSpPr>
        <p:spPr bwMode="auto">
          <a:xfrm>
            <a:off x="29870400" y="16840200"/>
            <a:ext cx="13106400" cy="10449014"/>
          </a:xfrm>
          <a:prstGeom prst="rect">
            <a:avLst/>
          </a:prstGeom>
          <a:noFill/>
          <a:ln w="9525">
            <a:noFill/>
            <a:miter lim="800000"/>
            <a:headEnd/>
            <a:tailEnd/>
          </a:ln>
        </p:spPr>
        <p:txBody>
          <a:bodyPr wrap="square">
            <a:spAutoFit/>
          </a:bodyPr>
          <a:lstStyle/>
          <a:p>
            <a:pPr marL="457200" indent="-457200" algn="just"/>
            <a:r>
              <a:rPr lang="en-US" sz="4200" b="1" dirty="0" smtClean="0">
                <a:solidFill>
                  <a:srgbClr val="600000"/>
                </a:solidFill>
                <a:latin typeface="+mn-lt"/>
              </a:rPr>
              <a:t>Database and Experimental Results </a:t>
            </a:r>
          </a:p>
          <a:p>
            <a:pPr indent="-457200" algn="just">
              <a:lnSpc>
                <a:spcPct val="25000"/>
              </a:lnSpc>
            </a:pPr>
            <a:endParaRPr lang="en-US" sz="4200" b="1" dirty="0" smtClean="0">
              <a:solidFill>
                <a:srgbClr val="600000"/>
              </a:solidFill>
              <a:latin typeface="+mn-lt"/>
            </a:endParaRPr>
          </a:p>
          <a:p>
            <a:pPr marL="457200" indent="-457200" algn="just">
              <a:buFont typeface="Arial" pitchFamily="34" charset="0"/>
              <a:buChar char="•"/>
            </a:pPr>
            <a:r>
              <a:rPr lang="en-US" sz="4000" dirty="0" smtClean="0">
                <a:latin typeface="+mn-lt"/>
              </a:rPr>
              <a:t>The database prepared by the authors comprises of  more than 70 high definition videos and over 8 hours of surveillance videos.  </a:t>
            </a:r>
          </a:p>
          <a:p>
            <a:pPr marL="457200" indent="-457200" algn="just">
              <a:buFont typeface="Arial" pitchFamily="34" charset="0"/>
              <a:buChar char="•"/>
            </a:pPr>
            <a:r>
              <a:rPr lang="en-US" sz="4000" dirty="0" smtClean="0">
                <a:latin typeface="+mn-lt"/>
              </a:rPr>
              <a:t>The HD videos were used for Referenced algorithm where as the surveillance videos were used for the No-reference algorithm testing.</a:t>
            </a:r>
          </a:p>
          <a:p>
            <a:pPr marL="457200" indent="-457200" algn="just">
              <a:buFont typeface="Arial" pitchFamily="34" charset="0"/>
              <a:buChar char="•"/>
            </a:pPr>
            <a:r>
              <a:rPr lang="en-US" sz="4000" dirty="0" smtClean="0">
                <a:latin typeface="+mn-lt"/>
              </a:rPr>
              <a:t>The Reference algorithm showed 100% results on all the mentioned attacks and even showed the frame no at which the tampering had occurred. </a:t>
            </a:r>
          </a:p>
          <a:p>
            <a:pPr marL="457200" indent="-457200" algn="just">
              <a:buFont typeface="Arial" pitchFamily="34" charset="0"/>
              <a:buChar char="•"/>
            </a:pPr>
            <a:r>
              <a:rPr lang="en-US" sz="4000" dirty="0" smtClean="0">
                <a:latin typeface="+mn-lt"/>
              </a:rPr>
              <a:t>The No-Reference  algorithm testing was done by deleting or swapping a minimum of 15 frames (1/2 sec)  and clearly depicted the point tampering. </a:t>
            </a:r>
          </a:p>
          <a:p>
            <a:pPr marL="457200" indent="-457200" algn="just">
              <a:buFont typeface="Arial" pitchFamily="34" charset="0"/>
              <a:buChar char="•"/>
            </a:pPr>
            <a:r>
              <a:rPr lang="en-US" sz="4000" dirty="0" smtClean="0">
                <a:latin typeface="+mn-lt"/>
              </a:rPr>
              <a:t>By considering all the points in the frame, the No-Ref technique resulted in detecting object alteration as well but increases the time complexity. </a:t>
            </a:r>
          </a:p>
          <a:p>
            <a:pPr marL="457200" indent="-457200" algn="just">
              <a:lnSpc>
                <a:spcPct val="25000"/>
              </a:lnSpc>
              <a:buFont typeface="Arial" pitchFamily="34" charset="0"/>
              <a:buChar char="•"/>
            </a:pPr>
            <a:endParaRPr lang="en-US" sz="4000" dirty="0" smtClean="0">
              <a:latin typeface="+mn-lt"/>
            </a:endParaRPr>
          </a:p>
          <a:p>
            <a:pPr indent="-457200" algn="just">
              <a:lnSpc>
                <a:spcPct val="25000"/>
              </a:lnSpc>
              <a:buFont typeface="Arial" pitchFamily="34" charset="0"/>
              <a:buChar char="•"/>
            </a:pPr>
            <a:endParaRPr lang="en-US" sz="4200" b="1" dirty="0" smtClean="0">
              <a:solidFill>
                <a:srgbClr val="600000"/>
              </a:solidFill>
              <a:latin typeface="+mn-lt"/>
            </a:endParaRPr>
          </a:p>
        </p:txBody>
      </p:sp>
      <p:pic>
        <p:nvPicPr>
          <p:cNvPr id="1028" name="Picture 4"/>
          <p:cNvPicPr>
            <a:picLocks noChangeAspect="1" noChangeArrowheads="1"/>
          </p:cNvPicPr>
          <p:nvPr/>
        </p:nvPicPr>
        <p:blipFill>
          <a:blip r:embed="rId5"/>
          <a:srcRect/>
          <a:stretch>
            <a:fillRect/>
          </a:stretch>
        </p:blipFill>
        <p:spPr bwMode="auto">
          <a:xfrm>
            <a:off x="4572000" y="22021800"/>
            <a:ext cx="8067675" cy="20097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4495800" y="24460200"/>
            <a:ext cx="8305800" cy="5127856"/>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1447800" y="25222200"/>
            <a:ext cx="2667000" cy="29718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1447800" y="21869400"/>
            <a:ext cx="2514600" cy="2484842"/>
          </a:xfrm>
          <a:prstGeom prst="rect">
            <a:avLst/>
          </a:prstGeom>
          <a:noFill/>
          <a:ln w="9525">
            <a:noFill/>
            <a:miter lim="800000"/>
            <a:headEnd/>
            <a:tailEnd/>
          </a:ln>
          <a:effectLst/>
        </p:spPr>
      </p:pic>
      <p:pic>
        <p:nvPicPr>
          <p:cNvPr id="1032" name="Picture 8"/>
          <p:cNvPicPr>
            <a:picLocks noChangeAspect="1" noChangeArrowheads="1"/>
          </p:cNvPicPr>
          <p:nvPr/>
        </p:nvPicPr>
        <p:blipFill>
          <a:blip r:embed="rId9"/>
          <a:srcRect/>
          <a:stretch>
            <a:fillRect/>
          </a:stretch>
        </p:blipFill>
        <p:spPr bwMode="auto">
          <a:xfrm>
            <a:off x="4648200" y="30022800"/>
            <a:ext cx="6153150" cy="1828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10"/>
          <a:srcRect/>
          <a:stretch>
            <a:fillRect/>
          </a:stretch>
        </p:blipFill>
        <p:spPr bwMode="auto">
          <a:xfrm>
            <a:off x="1447800" y="29870400"/>
            <a:ext cx="2438400" cy="1981200"/>
          </a:xfrm>
          <a:prstGeom prst="rect">
            <a:avLst/>
          </a:prstGeom>
          <a:noFill/>
          <a:ln w="9525">
            <a:noFill/>
            <a:miter lim="800000"/>
            <a:headEnd/>
            <a:tailEnd/>
          </a:ln>
          <a:effectLst/>
        </p:spPr>
      </p:pic>
      <p:sp>
        <p:nvSpPr>
          <p:cNvPr id="53" name="Rectangle 52"/>
          <p:cNvSpPr/>
          <p:nvPr/>
        </p:nvSpPr>
        <p:spPr>
          <a:xfrm>
            <a:off x="15240000" y="25527000"/>
            <a:ext cx="13450824" cy="220980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r>
              <a:rPr lang="en-US" sz="7200" dirty="0" smtClean="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latin typeface="+mj-lt"/>
                <a:ea typeface="Verdana" pitchFamily="34" charset="0"/>
                <a:cs typeface="Verdana" pitchFamily="34" charset="0"/>
              </a:rPr>
              <a:t>No Reference Algorithm Using Change Detection</a:t>
            </a:r>
            <a:endParaRPr lang="en-US" sz="7200" dirty="0">
              <a:ln w="18415" cmpd="sng">
                <a:solidFill>
                  <a:srgbClr val="FFFFFF"/>
                </a:solidFill>
                <a:prstDash val="solid"/>
              </a:ln>
              <a:solidFill>
                <a:schemeClr val="bg2">
                  <a:lumMod val="90000"/>
                </a:schemeClr>
              </a:solidFill>
              <a:effectLst>
                <a:outerShdw blurRad="38100" dist="38100" dir="2700000" algn="tl">
                  <a:srgbClr val="000000">
                    <a:alpha val="43137"/>
                  </a:srgbClr>
                </a:outerShdw>
              </a:effectLst>
              <a:latin typeface="+mj-lt"/>
            </a:endParaRPr>
          </a:p>
        </p:txBody>
      </p:sp>
      <p:pic>
        <p:nvPicPr>
          <p:cNvPr id="1027" name="Picture 3"/>
          <p:cNvPicPr>
            <a:picLocks noChangeAspect="1" noChangeArrowheads="1"/>
          </p:cNvPicPr>
          <p:nvPr/>
        </p:nvPicPr>
        <p:blipFill>
          <a:blip r:embed="rId11"/>
          <a:srcRect/>
          <a:stretch>
            <a:fillRect/>
          </a:stretch>
        </p:blipFill>
        <p:spPr bwMode="auto">
          <a:xfrm>
            <a:off x="16078200" y="28194000"/>
            <a:ext cx="11717337" cy="3743325"/>
          </a:xfrm>
          <a:prstGeom prst="rect">
            <a:avLst/>
          </a:prstGeom>
          <a:noFill/>
          <a:ln w="9525">
            <a:noFill/>
            <a:miter lim="800000"/>
            <a:headEnd/>
            <a:tailEnd/>
          </a:ln>
          <a:effectLst/>
        </p:spPr>
      </p:pic>
      <p:sp>
        <p:nvSpPr>
          <p:cNvPr id="54" name="TextBox 26"/>
          <p:cNvSpPr txBox="1">
            <a:spLocks noChangeArrowheads="1"/>
          </p:cNvSpPr>
          <p:nvPr/>
        </p:nvSpPr>
        <p:spPr bwMode="auto">
          <a:xfrm>
            <a:off x="29794200" y="5943600"/>
            <a:ext cx="13498951" cy="4924425"/>
          </a:xfrm>
          <a:prstGeom prst="rect">
            <a:avLst/>
          </a:prstGeom>
          <a:noFill/>
          <a:ln w="9525">
            <a:noFill/>
            <a:miter lim="800000"/>
            <a:headEnd/>
            <a:tailEnd/>
          </a:ln>
        </p:spPr>
        <p:txBody>
          <a:bodyPr wrap="square">
            <a:spAutoFit/>
          </a:bodyPr>
          <a:lstStyle/>
          <a:p>
            <a:pPr marL="457200" indent="-457200" algn="just"/>
            <a:r>
              <a:rPr lang="en-US" sz="4200" b="1" dirty="0" smtClean="0">
                <a:solidFill>
                  <a:srgbClr val="600000"/>
                </a:solidFill>
                <a:latin typeface="+mn-lt"/>
              </a:rPr>
              <a:t>Authentication</a:t>
            </a:r>
            <a:endParaRPr lang="en-US" sz="4000" b="1" dirty="0" smtClean="0">
              <a:solidFill>
                <a:srgbClr val="600000"/>
              </a:solidFill>
              <a:latin typeface="+mn-lt"/>
            </a:endParaRPr>
          </a:p>
          <a:p>
            <a:pPr marL="457200" indent="-457200" algn="just">
              <a:lnSpc>
                <a:spcPct val="25000"/>
              </a:lnSpc>
            </a:pPr>
            <a:endParaRPr lang="en-US" sz="4000" b="1" dirty="0" smtClean="0">
              <a:solidFill>
                <a:srgbClr val="600000"/>
              </a:solidFill>
              <a:latin typeface="+mn-lt"/>
            </a:endParaRPr>
          </a:p>
          <a:p>
            <a:pPr marL="457200" indent="-457200" algn="just">
              <a:buFont typeface="Arial" pitchFamily="34" charset="0"/>
              <a:buChar char="•"/>
            </a:pPr>
            <a:r>
              <a:rPr lang="en-US" sz="4000" dirty="0" smtClean="0">
                <a:latin typeface="+mn-lt"/>
              </a:rPr>
              <a:t>If  the number of frames in a video show a huge variation in the number of tampered points then the video is considered to be tampered.</a:t>
            </a:r>
          </a:p>
          <a:p>
            <a:pPr marL="457200" indent="-457200" algn="just">
              <a:buFont typeface="Arial" pitchFamily="34" charset="0"/>
              <a:buChar char="•"/>
            </a:pPr>
            <a:r>
              <a:rPr lang="en-US" sz="4000" dirty="0" smtClean="0">
                <a:latin typeface="+mn-lt"/>
              </a:rPr>
              <a:t>Given below  is a graph depicting the number of different points versus the frame. A sudden variation in between depicts a tampering in the video.  </a:t>
            </a:r>
          </a:p>
          <a:p>
            <a:pPr algn="just">
              <a:lnSpc>
                <a:spcPct val="25000"/>
              </a:lnSpc>
            </a:pPr>
            <a:endParaRPr lang="en-US" sz="4000" dirty="0" smtClean="0">
              <a:latin typeface="+mn-lt"/>
            </a:endParaRPr>
          </a:p>
          <a:p>
            <a:pPr algn="just"/>
            <a:endParaRPr lang="en-US" sz="1200" dirty="0" smtClean="0">
              <a:latin typeface="+mn-lt"/>
            </a:endParaRPr>
          </a:p>
        </p:txBody>
      </p:sp>
      <p:pic>
        <p:nvPicPr>
          <p:cNvPr id="5" name="Picture 5"/>
          <p:cNvPicPr>
            <a:picLocks noChangeAspect="1" noChangeArrowheads="1"/>
          </p:cNvPicPr>
          <p:nvPr/>
        </p:nvPicPr>
        <p:blipFill>
          <a:blip r:embed="rId12"/>
          <a:srcRect/>
          <a:stretch>
            <a:fillRect/>
          </a:stretch>
        </p:blipFill>
        <p:spPr bwMode="auto">
          <a:xfrm>
            <a:off x="30175201" y="10668000"/>
            <a:ext cx="6324600" cy="3733800"/>
          </a:xfrm>
          <a:prstGeom prst="rect">
            <a:avLst/>
          </a:prstGeom>
          <a:noFill/>
          <a:ln w="9525">
            <a:noFill/>
            <a:miter lim="800000"/>
            <a:headEnd/>
            <a:tailEnd/>
          </a:ln>
          <a:effectLst/>
        </p:spPr>
      </p:pic>
      <p:pic>
        <p:nvPicPr>
          <p:cNvPr id="6" name="Picture 6"/>
          <p:cNvPicPr>
            <a:picLocks noChangeAspect="1" noChangeArrowheads="1"/>
          </p:cNvPicPr>
          <p:nvPr/>
        </p:nvPicPr>
        <p:blipFill>
          <a:blip r:embed="rId13"/>
          <a:srcRect/>
          <a:stretch>
            <a:fillRect/>
          </a:stretch>
        </p:blipFill>
        <p:spPr bwMode="auto">
          <a:xfrm>
            <a:off x="36652200" y="10668000"/>
            <a:ext cx="6611937" cy="3781425"/>
          </a:xfrm>
          <a:prstGeom prst="rect">
            <a:avLst/>
          </a:prstGeom>
          <a:noFill/>
          <a:ln w="9525">
            <a:noFill/>
            <a:miter lim="800000"/>
            <a:headEnd/>
            <a:tailEnd/>
          </a:ln>
          <a:effectLst/>
        </p:spPr>
      </p:pic>
      <p:pic>
        <p:nvPicPr>
          <p:cNvPr id="10" name="Picture 7"/>
          <p:cNvPicPr>
            <a:picLocks noChangeAspect="1" noChangeArrowheads="1"/>
          </p:cNvPicPr>
          <p:nvPr/>
        </p:nvPicPr>
        <p:blipFill>
          <a:blip r:embed="rId14"/>
          <a:srcRect/>
          <a:stretch>
            <a:fillRect/>
          </a:stretch>
        </p:blipFill>
        <p:spPr bwMode="auto">
          <a:xfrm>
            <a:off x="29489393" y="14782800"/>
            <a:ext cx="14401807" cy="685800"/>
          </a:xfrm>
          <a:prstGeom prst="rect">
            <a:avLst/>
          </a:prstGeom>
          <a:noFill/>
          <a:ln w="9525">
            <a:noFill/>
            <a:miter lim="800000"/>
            <a:headEnd/>
            <a:tailEnd/>
          </a:ln>
          <a:effectLst/>
        </p:spPr>
      </p:pic>
      <p:sp>
        <p:nvSpPr>
          <p:cNvPr id="56" name="TextBox 29"/>
          <p:cNvSpPr txBox="1">
            <a:spLocks noChangeArrowheads="1"/>
          </p:cNvSpPr>
          <p:nvPr/>
        </p:nvSpPr>
        <p:spPr bwMode="auto">
          <a:xfrm>
            <a:off x="1143000" y="14554201"/>
            <a:ext cx="13328903" cy="7478970"/>
          </a:xfrm>
          <a:prstGeom prst="rect">
            <a:avLst/>
          </a:prstGeom>
          <a:noFill/>
          <a:ln w="9525">
            <a:noFill/>
            <a:miter lim="800000"/>
            <a:headEnd/>
            <a:tailEnd/>
          </a:ln>
        </p:spPr>
        <p:txBody>
          <a:bodyPr wrap="square">
            <a:spAutoFit/>
          </a:bodyPr>
          <a:lstStyle/>
          <a:p>
            <a:pPr marL="457200" indent="-457200" algn="just"/>
            <a:r>
              <a:rPr lang="en-IN" sz="4000" dirty="0" smtClean="0"/>
              <a:t>	</a:t>
            </a:r>
            <a:r>
              <a:rPr lang="en-IN" sz="4000" dirty="0" smtClean="0">
                <a:latin typeface="+mn-lt"/>
              </a:rPr>
              <a:t>In a world where video surveillance has become the need of the hour, its authentication still poses to be a major issue. Be it a surveillance video or any other video recording, its genuineness remains to be the concern of many. These videos, especially when used for legal issues, have to be ensured to be tamper- free. With plenty of tools available which can change or alter the contents of a video by a mere click, this problem becomes more severe and of utmost importance.</a:t>
            </a:r>
          </a:p>
          <a:p>
            <a:pPr marL="457200" indent="-457200" algn="just"/>
            <a:r>
              <a:rPr lang="en-US" sz="4000" dirty="0" smtClean="0">
                <a:latin typeface="+mn-lt"/>
              </a:rPr>
              <a:t>	Given below are some  examples showing some basic  forms of attack on a video.</a:t>
            </a:r>
          </a:p>
          <a:p>
            <a:pPr marL="457200" indent="-457200" algn="just"/>
            <a:r>
              <a:rPr lang="en-US" sz="4000" dirty="0" smtClean="0">
                <a:latin typeface="+mn-lt"/>
              </a:rPr>
              <a:t>	</a:t>
            </a:r>
            <a:endParaRPr lang="en-US" sz="4000" dirty="0">
              <a:latin typeface="+mn-lt"/>
            </a:endParaRPr>
          </a:p>
        </p:txBody>
      </p:sp>
      <p:pic>
        <p:nvPicPr>
          <p:cNvPr id="1026" name="Picture 2"/>
          <p:cNvPicPr>
            <a:picLocks noChangeAspect="1" noChangeArrowheads="1"/>
          </p:cNvPicPr>
          <p:nvPr/>
        </p:nvPicPr>
        <p:blipFill>
          <a:blip r:embed="rId15"/>
          <a:srcRect/>
          <a:stretch>
            <a:fillRect/>
          </a:stretch>
        </p:blipFill>
        <p:spPr bwMode="auto">
          <a:xfrm>
            <a:off x="16139460" y="13944600"/>
            <a:ext cx="1095929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3619</TotalTime>
  <Words>396</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Amar</cp:lastModifiedBy>
  <cp:revision>454</cp:revision>
  <dcterms:created xsi:type="dcterms:W3CDTF">2009-10-08T17:34:17Z</dcterms:created>
  <dcterms:modified xsi:type="dcterms:W3CDTF">2011-01-12T06:56:36Z</dcterms:modified>
</cp:coreProperties>
</file>