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4660"/>
  </p:normalViewPr>
  <p:slideViewPr>
    <p:cSldViewPr snapToGrid="0">
      <p:cViewPr>
        <p:scale>
          <a:sx n="10" d="100"/>
          <a:sy n="10" d="100"/>
        </p:scale>
        <p:origin x="708"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35"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36"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37"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38"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B161E121-8111-4121-A1A1-91015161F151}" type="slidenum">
              <a:rPr lang="en-US"/>
              <a:t>‹#›</a:t>
            </a:fld>
            <a:endParaRPr/>
          </a:p>
        </p:txBody>
      </p:sp>
    </p:spTree>
    <p:extLst>
      <p:ext uri="{BB962C8B-B14F-4D97-AF65-F5344CB8AC3E}">
        <p14:creationId xmlns:p14="http://schemas.microsoft.com/office/powerpoint/2010/main" val="3298884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body"/>
          </p:nvPr>
        </p:nvSpPr>
        <p:spPr>
          <a:xfrm>
            <a:off x="777240" y="4777560"/>
            <a:ext cx="6216840" cy="4525200"/>
          </a:xfrm>
          <a:prstGeom prst="rect">
            <a:avLst/>
          </a:prstGeom>
        </p:spPr>
        <p:txBody>
          <a:bodyPr lIns="90000" tIns="45000" rIns="90000" bIns="45000"/>
          <a:lstStyle/>
          <a:p>
            <a:pPr>
              <a:lnSpc>
                <a:spcPct val="100000"/>
              </a:lnSpc>
            </a:pPr>
            <a:r>
              <a:rPr lang="en-US" sz="1200" dirty="0">
                <a:solidFill>
                  <a:srgbClr val="000000"/>
                </a:solidFill>
                <a:latin typeface="Arial"/>
              </a:rPr>
              <a:t>feel free to change background colors &amp; text boxes and use sections for difference purposes!</a:t>
            </a:r>
            <a:endParaRPr dirty="0"/>
          </a:p>
          <a:p>
            <a:pPr>
              <a:lnSpc>
                <a:spcPct val="100000"/>
              </a:lnSpc>
            </a:pPr>
            <a:endParaRPr dirty="0"/>
          </a:p>
        </p:txBody>
      </p:sp>
      <p:sp>
        <p:nvSpPr>
          <p:cNvPr id="57" name="CustomShape 2"/>
          <p:cNvSpPr/>
          <p:nvPr/>
        </p:nvSpPr>
        <p:spPr>
          <a:xfrm>
            <a:off x="0" y="0"/>
            <a:ext cx="11796120" cy="11796120"/>
          </a:xfrm>
          <a:prstGeom prst="rect">
            <a:avLst/>
          </a:prstGeom>
        </p:spPr>
        <p:txBody>
          <a:bodyPr lIns="90000" tIns="45000" rIns="90000" bIns="45000"/>
          <a:lstStyle/>
          <a:p>
            <a:pPr>
              <a:lnSpc>
                <a:spcPct val="100000"/>
              </a:lnSpc>
            </a:pPr>
            <a:fld id="{E1B1D1C1-B121-41A1-B1F1-81C11151D171}" type="slidenum">
              <a:rPr lang="en-US" sz="8600">
                <a:solidFill>
                  <a:srgbClr val="000000"/>
                </a:solidFill>
                <a:latin typeface="+mn-lt"/>
                <a:ea typeface="+mn-ea"/>
              </a:rPr>
              <a:t>1</a:t>
            </a:fld>
            <a:endParaRPr/>
          </a:p>
        </p:txBody>
      </p:sp>
    </p:spTree>
    <p:extLst>
      <p:ext uri="{BB962C8B-B14F-4D97-AF65-F5344CB8AC3E}">
        <p14:creationId xmlns:p14="http://schemas.microsoft.com/office/powerpoint/2010/main" val="516915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291840" y="10226160"/>
            <a:ext cx="37306440" cy="705600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2194560" y="7702560"/>
            <a:ext cx="38623320" cy="9106560"/>
          </a:xfrm>
          <a:prstGeom prst="rect">
            <a:avLst/>
          </a:prstGeom>
        </p:spPr>
        <p:txBody>
          <a:bodyPr wrap="none" lIns="0" tIns="0" rIns="0" bIns="0"/>
          <a:lstStyle/>
          <a:p>
            <a:endParaRPr/>
          </a:p>
        </p:txBody>
      </p:sp>
      <p:sp>
        <p:nvSpPr>
          <p:cNvPr id="25" name="PlaceHolder 3"/>
          <p:cNvSpPr>
            <a:spLocks noGrp="1"/>
          </p:cNvSpPr>
          <p:nvPr>
            <p:ph type="body"/>
          </p:nvPr>
        </p:nvSpPr>
        <p:spPr>
          <a:xfrm>
            <a:off x="2194560" y="17674560"/>
            <a:ext cx="38623320" cy="910656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91840" y="10226160"/>
            <a:ext cx="37306440" cy="705600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2194560" y="7702560"/>
            <a:ext cx="18847800" cy="9106560"/>
          </a:xfrm>
          <a:prstGeom prst="rect">
            <a:avLst/>
          </a:prstGeom>
        </p:spPr>
        <p:txBody>
          <a:bodyPr wrap="none" lIns="0" tIns="0" rIns="0" bIns="0"/>
          <a:lstStyle/>
          <a:p>
            <a:endParaRPr/>
          </a:p>
        </p:txBody>
      </p:sp>
      <p:sp>
        <p:nvSpPr>
          <p:cNvPr id="28" name="PlaceHolder 3"/>
          <p:cNvSpPr>
            <a:spLocks noGrp="1"/>
          </p:cNvSpPr>
          <p:nvPr>
            <p:ph type="body"/>
          </p:nvPr>
        </p:nvSpPr>
        <p:spPr>
          <a:xfrm>
            <a:off x="21984840" y="7702560"/>
            <a:ext cx="18847800" cy="9106560"/>
          </a:xfrm>
          <a:prstGeom prst="rect">
            <a:avLst/>
          </a:prstGeom>
        </p:spPr>
        <p:txBody>
          <a:bodyPr wrap="none" lIns="0" tIns="0" rIns="0" bIns="0"/>
          <a:lstStyle/>
          <a:p>
            <a:endParaRPr/>
          </a:p>
        </p:txBody>
      </p:sp>
      <p:sp>
        <p:nvSpPr>
          <p:cNvPr id="29" name="PlaceHolder 4"/>
          <p:cNvSpPr>
            <a:spLocks noGrp="1"/>
          </p:cNvSpPr>
          <p:nvPr>
            <p:ph type="body"/>
          </p:nvPr>
        </p:nvSpPr>
        <p:spPr>
          <a:xfrm>
            <a:off x="21984840" y="17674560"/>
            <a:ext cx="18847800" cy="9106560"/>
          </a:xfrm>
          <a:prstGeom prst="rect">
            <a:avLst/>
          </a:prstGeom>
        </p:spPr>
        <p:txBody>
          <a:bodyPr wrap="none" lIns="0" tIns="0" rIns="0" bIns="0"/>
          <a:lstStyle/>
          <a:p>
            <a:endParaRPr/>
          </a:p>
        </p:txBody>
      </p:sp>
      <p:sp>
        <p:nvSpPr>
          <p:cNvPr id="30" name="PlaceHolder 5"/>
          <p:cNvSpPr>
            <a:spLocks noGrp="1"/>
          </p:cNvSpPr>
          <p:nvPr>
            <p:ph type="body"/>
          </p:nvPr>
        </p:nvSpPr>
        <p:spPr>
          <a:xfrm>
            <a:off x="2194560" y="17674560"/>
            <a:ext cx="18847800" cy="910656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291840" y="10226160"/>
            <a:ext cx="37306440" cy="705600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2194560" y="7702560"/>
            <a:ext cx="18847800" cy="9106560"/>
          </a:xfrm>
          <a:prstGeom prst="rect">
            <a:avLst/>
          </a:prstGeom>
        </p:spPr>
        <p:txBody>
          <a:bodyPr wrap="none" lIns="0" tIns="0" rIns="0" bIns="0"/>
          <a:lstStyle/>
          <a:p>
            <a:endParaRPr/>
          </a:p>
        </p:txBody>
      </p:sp>
      <p:sp>
        <p:nvSpPr>
          <p:cNvPr id="33" name="PlaceHolder 3"/>
          <p:cNvSpPr>
            <a:spLocks noGrp="1"/>
          </p:cNvSpPr>
          <p:nvPr>
            <p:ph type="body"/>
          </p:nvPr>
        </p:nvSpPr>
        <p:spPr>
          <a:xfrm>
            <a:off x="21984840" y="7702560"/>
            <a:ext cx="18847800" cy="9106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291840" y="10226160"/>
            <a:ext cx="37306440" cy="705600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2194560" y="7702560"/>
            <a:ext cx="38623320" cy="1909224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291840" y="10226160"/>
            <a:ext cx="37306440" cy="705600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2194560" y="7702560"/>
            <a:ext cx="38623320" cy="19091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291840" y="10226160"/>
            <a:ext cx="37306440" cy="705600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2194560" y="7702560"/>
            <a:ext cx="18847800" cy="19091880"/>
          </a:xfrm>
          <a:prstGeom prst="rect">
            <a:avLst/>
          </a:prstGeom>
        </p:spPr>
        <p:txBody>
          <a:bodyPr wrap="none" lIns="0" tIns="0" rIns="0" bIns="0"/>
          <a:lstStyle/>
          <a:p>
            <a:endParaRPr/>
          </a:p>
        </p:txBody>
      </p:sp>
      <p:sp>
        <p:nvSpPr>
          <p:cNvPr id="8" name="PlaceHolder 3"/>
          <p:cNvSpPr>
            <a:spLocks noGrp="1"/>
          </p:cNvSpPr>
          <p:nvPr>
            <p:ph type="body"/>
          </p:nvPr>
        </p:nvSpPr>
        <p:spPr>
          <a:xfrm>
            <a:off x="21984840" y="7702560"/>
            <a:ext cx="18847800" cy="190918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291840" y="10226160"/>
            <a:ext cx="37306440" cy="705600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291840" y="10226160"/>
            <a:ext cx="37306440" cy="1656828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291840" y="10226160"/>
            <a:ext cx="37306440" cy="705600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2194560" y="7702560"/>
            <a:ext cx="18847800" cy="9106560"/>
          </a:xfrm>
          <a:prstGeom prst="rect">
            <a:avLst/>
          </a:prstGeom>
        </p:spPr>
        <p:txBody>
          <a:bodyPr wrap="none" lIns="0" tIns="0" rIns="0" bIns="0"/>
          <a:lstStyle/>
          <a:p>
            <a:endParaRPr/>
          </a:p>
        </p:txBody>
      </p:sp>
      <p:sp>
        <p:nvSpPr>
          <p:cNvPr id="13" name="PlaceHolder 3"/>
          <p:cNvSpPr>
            <a:spLocks noGrp="1"/>
          </p:cNvSpPr>
          <p:nvPr>
            <p:ph type="body"/>
          </p:nvPr>
        </p:nvSpPr>
        <p:spPr>
          <a:xfrm>
            <a:off x="2194560" y="17674560"/>
            <a:ext cx="18847800" cy="9106560"/>
          </a:xfrm>
          <a:prstGeom prst="rect">
            <a:avLst/>
          </a:prstGeom>
        </p:spPr>
        <p:txBody>
          <a:bodyPr wrap="none" lIns="0" tIns="0" rIns="0" bIns="0"/>
          <a:lstStyle/>
          <a:p>
            <a:endParaRPr/>
          </a:p>
        </p:txBody>
      </p:sp>
      <p:sp>
        <p:nvSpPr>
          <p:cNvPr id="14" name="PlaceHolder 4"/>
          <p:cNvSpPr>
            <a:spLocks noGrp="1"/>
          </p:cNvSpPr>
          <p:nvPr>
            <p:ph type="body"/>
          </p:nvPr>
        </p:nvSpPr>
        <p:spPr>
          <a:xfrm>
            <a:off x="21984840" y="7702560"/>
            <a:ext cx="18847800" cy="190918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291840" y="10226160"/>
            <a:ext cx="37306440" cy="705600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2194560" y="7702560"/>
            <a:ext cx="18847800" cy="19091880"/>
          </a:xfrm>
          <a:prstGeom prst="rect">
            <a:avLst/>
          </a:prstGeom>
        </p:spPr>
        <p:txBody>
          <a:bodyPr wrap="none" lIns="0" tIns="0" rIns="0" bIns="0"/>
          <a:lstStyle/>
          <a:p>
            <a:endParaRPr/>
          </a:p>
        </p:txBody>
      </p:sp>
      <p:sp>
        <p:nvSpPr>
          <p:cNvPr id="17" name="PlaceHolder 3"/>
          <p:cNvSpPr>
            <a:spLocks noGrp="1"/>
          </p:cNvSpPr>
          <p:nvPr>
            <p:ph type="body"/>
          </p:nvPr>
        </p:nvSpPr>
        <p:spPr>
          <a:xfrm>
            <a:off x="21984840" y="7702560"/>
            <a:ext cx="18847800" cy="9106560"/>
          </a:xfrm>
          <a:prstGeom prst="rect">
            <a:avLst/>
          </a:prstGeom>
        </p:spPr>
        <p:txBody>
          <a:bodyPr wrap="none" lIns="0" tIns="0" rIns="0" bIns="0"/>
          <a:lstStyle/>
          <a:p>
            <a:endParaRPr/>
          </a:p>
        </p:txBody>
      </p:sp>
      <p:sp>
        <p:nvSpPr>
          <p:cNvPr id="18" name="PlaceHolder 4"/>
          <p:cNvSpPr>
            <a:spLocks noGrp="1"/>
          </p:cNvSpPr>
          <p:nvPr>
            <p:ph type="body"/>
          </p:nvPr>
        </p:nvSpPr>
        <p:spPr>
          <a:xfrm>
            <a:off x="21984840" y="17674560"/>
            <a:ext cx="18847800" cy="910656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291840" y="10226160"/>
            <a:ext cx="37306440" cy="705600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2194560" y="7702560"/>
            <a:ext cx="18847800" cy="9106560"/>
          </a:xfrm>
          <a:prstGeom prst="rect">
            <a:avLst/>
          </a:prstGeom>
        </p:spPr>
        <p:txBody>
          <a:bodyPr wrap="none" lIns="0" tIns="0" rIns="0" bIns="0"/>
          <a:lstStyle/>
          <a:p>
            <a:endParaRPr/>
          </a:p>
        </p:txBody>
      </p:sp>
      <p:sp>
        <p:nvSpPr>
          <p:cNvPr id="21" name="PlaceHolder 3"/>
          <p:cNvSpPr>
            <a:spLocks noGrp="1"/>
          </p:cNvSpPr>
          <p:nvPr>
            <p:ph type="body"/>
          </p:nvPr>
        </p:nvSpPr>
        <p:spPr>
          <a:xfrm>
            <a:off x="21984840" y="7702560"/>
            <a:ext cx="18847800" cy="9106560"/>
          </a:xfrm>
          <a:prstGeom prst="rect">
            <a:avLst/>
          </a:prstGeom>
        </p:spPr>
        <p:txBody>
          <a:bodyPr wrap="none" lIns="0" tIns="0" rIns="0" bIns="0"/>
          <a:lstStyle/>
          <a:p>
            <a:endParaRPr/>
          </a:p>
        </p:txBody>
      </p:sp>
      <p:sp>
        <p:nvSpPr>
          <p:cNvPr id="22" name="PlaceHolder 4"/>
          <p:cNvSpPr>
            <a:spLocks noGrp="1"/>
          </p:cNvSpPr>
          <p:nvPr>
            <p:ph type="body"/>
          </p:nvPr>
        </p:nvSpPr>
        <p:spPr>
          <a:xfrm>
            <a:off x="2194560" y="17674560"/>
            <a:ext cx="38622600" cy="910656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E7F5"/>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291840" y="10226160"/>
            <a:ext cx="37306440" cy="7055640"/>
          </a:xfrm>
          <a:prstGeom prst="rect">
            <a:avLst/>
          </a:prstGeom>
        </p:spPr>
        <p:txBody>
          <a:bodyPr wrap="none" lIns="0" tIns="0" rIns="0" bIns="0" anchor="ctr"/>
          <a:lstStyle/>
          <a:p>
            <a:pPr algn="ctr">
              <a:lnSpc>
                <a:spcPct val="100000"/>
              </a:lnSpc>
            </a:pPr>
            <a:r>
              <a:rPr lang="en-US"/>
              <a:t>Click to edit the title text format</a:t>
            </a:r>
            <a:endParaRPr/>
          </a:p>
        </p:txBody>
      </p:sp>
      <p:sp>
        <p:nvSpPr>
          <p:cNvPr id="3" name="PlaceHolder 2"/>
          <p:cNvSpPr>
            <a:spLocks noGrp="1"/>
          </p:cNvSpPr>
          <p:nvPr>
            <p:ph type="body"/>
          </p:nvPr>
        </p:nvSpPr>
        <p:spPr>
          <a:xfrm>
            <a:off x="2194560" y="7702560"/>
            <a:ext cx="38623320" cy="19091880"/>
          </a:xfrm>
          <a:prstGeom prst="rect">
            <a:avLst/>
          </a:prstGeom>
        </p:spPr>
        <p:txBody>
          <a:bodyPr wrap="none" lIns="0" tIns="0" rIns="0" bIns="0"/>
          <a:lstStyle/>
          <a:p>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941840" y="8546400"/>
            <a:ext cx="11627280" cy="5820581"/>
          </a:xfrm>
          <a:prstGeom prst="rect">
            <a:avLst/>
          </a:prstGeom>
          <a:solidFill>
            <a:schemeClr val="bg1"/>
          </a:solidFill>
          <a:ln>
            <a:solidFill>
              <a:schemeClr val="tx1"/>
            </a:solidFill>
          </a:ln>
        </p:spPr>
        <p:txBody>
          <a:bodyPr lIns="365760" tIns="274320" rIns="365760" bIns="274320"/>
          <a:lstStyle/>
          <a:p>
            <a:r>
              <a:rPr lang="en-US" sz="3200" dirty="0">
                <a:latin typeface="Calibri" panose="020F0502020204030204" pitchFamily="34" charset="0"/>
              </a:rPr>
              <a:t>Much of today's scientific experiments have become computation driven, and the amount of data that needs to be processed can be very large. For example, biologists run computationally-intensive molecular dynamics simulations to process </a:t>
            </a:r>
            <a:r>
              <a:rPr lang="en-US" sz="3200" dirty="0" smtClean="0">
                <a:latin typeface="Calibri" panose="020F0502020204030204" pitchFamily="34" charset="0"/>
              </a:rPr>
              <a:t>large data sets on machines called high performance computers. Scheduling </a:t>
            </a:r>
            <a:r>
              <a:rPr lang="en-US" sz="3200" dirty="0">
                <a:latin typeface="Calibri" panose="020F0502020204030204" pitchFamily="34" charset="0"/>
              </a:rPr>
              <a:t>simulations and managing the data produced by them has become a major challenge, as well as getting fast return times and efficiently using the resources on each machine. This research seeks to solve these challenges by improving upon a simple interface for molecular biologists to submit domain-specific tasks for processing on high performance </a:t>
            </a:r>
            <a:r>
              <a:rPr lang="en-US" sz="3200" dirty="0" smtClean="0">
                <a:latin typeface="Calibri" panose="020F0502020204030204" pitchFamily="34" charset="0"/>
              </a:rPr>
              <a:t>computers.</a:t>
            </a:r>
            <a:endParaRPr lang="en-US" sz="3200" dirty="0">
              <a:latin typeface="Calibri" panose="020F0502020204030204" pitchFamily="34" charset="0"/>
            </a:endParaRPr>
          </a:p>
          <a:p>
            <a:r>
              <a:rPr lang="en-US" sz="3200" dirty="0">
                <a:latin typeface="Calibri" panose="020F0502020204030204" pitchFamily="34" charset="0"/>
              </a:rPr>
              <a:t> </a:t>
            </a:r>
          </a:p>
          <a:p>
            <a:pPr>
              <a:lnSpc>
                <a:spcPct val="100000"/>
              </a:lnSpc>
            </a:pPr>
            <a:endParaRPr sz="3200" dirty="0">
              <a:latin typeface="Calibri" panose="020F0502020204030204" pitchFamily="34" charset="0"/>
            </a:endParaRPr>
          </a:p>
        </p:txBody>
      </p:sp>
      <p:pic>
        <p:nvPicPr>
          <p:cNvPr id="40" name="Picture 131"/>
          <p:cNvPicPr/>
          <p:nvPr/>
        </p:nvPicPr>
        <p:blipFill>
          <a:blip r:embed="rId3"/>
          <a:stretch>
            <a:fillRect/>
          </a:stretch>
        </p:blipFill>
        <p:spPr>
          <a:xfrm>
            <a:off x="1941840" y="1771920"/>
            <a:ext cx="6304320" cy="2459880"/>
          </a:xfrm>
          <a:prstGeom prst="rect">
            <a:avLst/>
          </a:prstGeom>
        </p:spPr>
      </p:pic>
      <p:sp>
        <p:nvSpPr>
          <p:cNvPr id="41" name="CustomShape 2"/>
          <p:cNvSpPr/>
          <p:nvPr/>
        </p:nvSpPr>
        <p:spPr>
          <a:xfrm>
            <a:off x="1967220" y="14625000"/>
            <a:ext cx="11601900" cy="1371240"/>
          </a:xfrm>
          <a:prstGeom prst="rect">
            <a:avLst/>
          </a:prstGeom>
          <a:solidFill>
            <a:srgbClr val="404040"/>
          </a:solidFill>
        </p:spPr>
        <p:txBody>
          <a:bodyPr lIns="90000" tIns="91440" rIns="90000" bIns="365760"/>
          <a:lstStyle/>
          <a:p>
            <a:pPr algn="ctr">
              <a:lnSpc>
                <a:spcPct val="100000"/>
              </a:lnSpc>
            </a:pPr>
            <a:r>
              <a:rPr lang="en-US" sz="6000" b="1" dirty="0">
                <a:solidFill>
                  <a:srgbClr val="FFFFFF"/>
                </a:solidFill>
                <a:latin typeface="Calibri"/>
              </a:rPr>
              <a:t>Background</a:t>
            </a:r>
            <a:endParaRPr dirty="0"/>
          </a:p>
        </p:txBody>
      </p:sp>
      <p:sp>
        <p:nvSpPr>
          <p:cNvPr id="44" name="CustomShape 5"/>
          <p:cNvSpPr/>
          <p:nvPr/>
        </p:nvSpPr>
        <p:spPr>
          <a:xfrm>
            <a:off x="14457112" y="6669720"/>
            <a:ext cx="13460040" cy="1308240"/>
          </a:xfrm>
          <a:prstGeom prst="rect">
            <a:avLst/>
          </a:prstGeom>
          <a:solidFill>
            <a:srgbClr val="404040"/>
          </a:solidFill>
        </p:spPr>
        <p:txBody>
          <a:bodyPr lIns="90000" tIns="45000" rIns="90000" bIns="45000"/>
          <a:lstStyle/>
          <a:p>
            <a:pPr algn="ctr">
              <a:lnSpc>
                <a:spcPct val="100000"/>
              </a:lnSpc>
            </a:pPr>
            <a:r>
              <a:rPr lang="en-US" sz="6000" b="1">
                <a:solidFill>
                  <a:srgbClr val="FFFFFF"/>
                </a:solidFill>
                <a:latin typeface="Calibri"/>
              </a:rPr>
              <a:t>Methods</a:t>
            </a:r>
            <a:endParaRPr/>
          </a:p>
          <a:p>
            <a:pPr algn="ctr">
              <a:lnSpc>
                <a:spcPct val="100000"/>
              </a:lnSpc>
            </a:pPr>
            <a:endParaRPr/>
          </a:p>
          <a:p>
            <a:pPr algn="ctr">
              <a:lnSpc>
                <a:spcPct val="100000"/>
              </a:lnSpc>
            </a:pPr>
            <a:endParaRPr/>
          </a:p>
        </p:txBody>
      </p:sp>
      <p:sp>
        <p:nvSpPr>
          <p:cNvPr id="45" name="CustomShape 6"/>
          <p:cNvSpPr/>
          <p:nvPr/>
        </p:nvSpPr>
        <p:spPr>
          <a:xfrm>
            <a:off x="1941840" y="6606720"/>
            <a:ext cx="11505600" cy="1371240"/>
          </a:xfrm>
          <a:prstGeom prst="rect">
            <a:avLst/>
          </a:prstGeom>
          <a:solidFill>
            <a:srgbClr val="404040"/>
          </a:solidFill>
        </p:spPr>
        <p:txBody>
          <a:bodyPr lIns="90000" tIns="91440" rIns="90000" bIns="365760"/>
          <a:lstStyle/>
          <a:p>
            <a:pPr algn="ctr">
              <a:lnSpc>
                <a:spcPct val="100000"/>
              </a:lnSpc>
            </a:pPr>
            <a:r>
              <a:rPr lang="en-US" sz="6000" b="1">
                <a:solidFill>
                  <a:srgbClr val="FFFFFF"/>
                </a:solidFill>
                <a:latin typeface="Calibri"/>
              </a:rPr>
              <a:t>Introduction</a:t>
            </a:r>
            <a:endParaRPr/>
          </a:p>
        </p:txBody>
      </p:sp>
      <p:sp>
        <p:nvSpPr>
          <p:cNvPr id="46" name="CustomShape 7"/>
          <p:cNvSpPr/>
          <p:nvPr/>
        </p:nvSpPr>
        <p:spPr>
          <a:xfrm>
            <a:off x="29426040" y="6570720"/>
            <a:ext cx="12742560" cy="1371240"/>
          </a:xfrm>
          <a:prstGeom prst="rect">
            <a:avLst/>
          </a:prstGeom>
          <a:solidFill>
            <a:srgbClr val="404040"/>
          </a:solidFill>
        </p:spPr>
        <p:txBody>
          <a:bodyPr lIns="90000" tIns="91440" rIns="90000" bIns="365760"/>
          <a:lstStyle/>
          <a:p>
            <a:pPr algn="ctr">
              <a:lnSpc>
                <a:spcPct val="100000"/>
              </a:lnSpc>
            </a:pPr>
            <a:r>
              <a:rPr lang="en-US" sz="6000" b="1">
                <a:solidFill>
                  <a:srgbClr val="FFFFFF"/>
                </a:solidFill>
                <a:latin typeface="Calibri"/>
              </a:rPr>
              <a:t>Results/Discussion</a:t>
            </a:r>
            <a:endParaRPr/>
          </a:p>
        </p:txBody>
      </p:sp>
      <p:sp>
        <p:nvSpPr>
          <p:cNvPr id="47" name="CustomShape 8"/>
          <p:cNvSpPr/>
          <p:nvPr/>
        </p:nvSpPr>
        <p:spPr>
          <a:xfrm>
            <a:off x="29616772" y="22663235"/>
            <a:ext cx="12343320" cy="1186560"/>
          </a:xfrm>
          <a:prstGeom prst="rect">
            <a:avLst/>
          </a:prstGeom>
          <a:solidFill>
            <a:srgbClr val="404040"/>
          </a:solidFill>
        </p:spPr>
        <p:txBody>
          <a:bodyPr lIns="90000" tIns="45000" rIns="90000" bIns="45000"/>
          <a:lstStyle/>
          <a:p>
            <a:pPr algn="ctr">
              <a:lnSpc>
                <a:spcPct val="100000"/>
              </a:lnSpc>
            </a:pPr>
            <a:r>
              <a:rPr lang="en-US" sz="6000" b="1" dirty="0">
                <a:solidFill>
                  <a:srgbClr val="FFFFFF"/>
                </a:solidFill>
                <a:latin typeface="Calibri"/>
              </a:rPr>
              <a:t>Future Directions</a:t>
            </a:r>
            <a:endParaRPr dirty="0"/>
          </a:p>
          <a:p>
            <a:pPr algn="ctr">
              <a:lnSpc>
                <a:spcPct val="100000"/>
              </a:lnSpc>
            </a:pPr>
            <a:endParaRPr dirty="0"/>
          </a:p>
        </p:txBody>
      </p:sp>
      <p:sp>
        <p:nvSpPr>
          <p:cNvPr id="48" name="CustomShape 9"/>
          <p:cNvSpPr/>
          <p:nvPr/>
        </p:nvSpPr>
        <p:spPr>
          <a:xfrm>
            <a:off x="8775000" y="556560"/>
            <a:ext cx="29384640" cy="4653360"/>
          </a:xfrm>
          <a:prstGeom prst="rect">
            <a:avLst/>
          </a:prstGeom>
          <a:solidFill>
            <a:srgbClr val="404040"/>
          </a:solidFill>
        </p:spPr>
        <p:txBody>
          <a:bodyPr lIns="90000" tIns="45000" rIns="90000" bIns="45000"/>
          <a:lstStyle/>
          <a:p>
            <a:pPr algn="ctr">
              <a:lnSpc>
                <a:spcPct val="100000"/>
              </a:lnSpc>
            </a:pPr>
            <a:r>
              <a:rPr lang="en-US" sz="7200" b="1">
                <a:solidFill>
                  <a:srgbClr val="FFFFFF"/>
                </a:solidFill>
                <a:latin typeface="Calibri"/>
              </a:rPr>
              <a:t>Analyzing Performance of RADICAL-Pilot in Molecular Dynamics Simulations</a:t>
            </a:r>
            <a:endParaRPr/>
          </a:p>
          <a:p>
            <a:pPr algn="ctr">
              <a:lnSpc>
                <a:spcPct val="100000"/>
              </a:lnSpc>
            </a:pPr>
            <a:r>
              <a:rPr lang="en-US" sz="5400" b="1">
                <a:solidFill>
                  <a:srgbClr val="FFFFFF"/>
                </a:solidFill>
                <a:latin typeface="Arial"/>
              </a:rPr>
              <a:t>Nikhil Shenoy</a:t>
            </a:r>
            <a:endParaRPr/>
          </a:p>
          <a:p>
            <a:pPr algn="ctr">
              <a:lnSpc>
                <a:spcPct val="100000"/>
              </a:lnSpc>
            </a:pPr>
            <a:r>
              <a:rPr lang="en-US" sz="5400">
                <a:solidFill>
                  <a:srgbClr val="FFFFFF"/>
                </a:solidFill>
                <a:latin typeface="Arial"/>
              </a:rPr>
              <a:t>Professor Shantenu Jha, RADICAL Cybtertools Research Group, Rutgers Electrical and Computer Engineering Department</a:t>
            </a:r>
            <a:endParaRPr/>
          </a:p>
          <a:p>
            <a:pPr algn="ctr">
              <a:lnSpc>
                <a:spcPct val="100000"/>
              </a:lnSpc>
            </a:pPr>
            <a:endParaRPr/>
          </a:p>
          <a:p>
            <a:pPr algn="ctr">
              <a:lnSpc>
                <a:spcPct val="100000"/>
              </a:lnSpc>
            </a:pPr>
            <a:endParaRPr/>
          </a:p>
          <a:p>
            <a:pPr algn="ctr">
              <a:lnSpc>
                <a:spcPct val="100000"/>
              </a:lnSpc>
            </a:pPr>
            <a:endParaRPr/>
          </a:p>
        </p:txBody>
      </p:sp>
      <p:sp>
        <p:nvSpPr>
          <p:cNvPr id="49" name="CustomShape 10"/>
          <p:cNvSpPr/>
          <p:nvPr/>
        </p:nvSpPr>
        <p:spPr>
          <a:xfrm>
            <a:off x="1967220" y="16385461"/>
            <a:ext cx="11601900" cy="15961439"/>
          </a:xfrm>
          <a:prstGeom prst="rect">
            <a:avLst/>
          </a:prstGeom>
          <a:solidFill>
            <a:schemeClr val="bg1"/>
          </a:solidFill>
          <a:ln>
            <a:solidFill>
              <a:schemeClr val="tx1"/>
            </a:solidFill>
          </a:ln>
        </p:spPr>
        <p:txBody>
          <a:bodyPr lIns="365760" tIns="274320" rIns="365760" bIns="274320"/>
          <a:lstStyle/>
          <a:p>
            <a:pPr>
              <a:lnSpc>
                <a:spcPct val="100000"/>
              </a:lnSpc>
            </a:pPr>
            <a:r>
              <a:rPr lang="en-US" sz="3200" dirty="0">
                <a:solidFill>
                  <a:srgbClr val="000000"/>
                </a:solidFill>
                <a:latin typeface="Calibri"/>
                <a:ea typeface="Calibri"/>
              </a:rPr>
              <a:t>The Ensemble </a:t>
            </a:r>
            <a:r>
              <a:rPr lang="en-US" sz="3200" dirty="0" smtClean="0">
                <a:solidFill>
                  <a:srgbClr val="000000"/>
                </a:solidFill>
                <a:latin typeface="Calibri"/>
                <a:ea typeface="Calibri"/>
              </a:rPr>
              <a:t>MD (Molecular Dynamics) </a:t>
            </a:r>
            <a:r>
              <a:rPr lang="en-US" sz="3200" dirty="0">
                <a:solidFill>
                  <a:srgbClr val="000000"/>
                </a:solidFill>
                <a:latin typeface="Calibri"/>
                <a:ea typeface="Calibri"/>
              </a:rPr>
              <a:t>Toolkit is a Python framework that captures and implements common molecular dynamics patterns for large numbers of simulations. Ensemble MD utilizes RADICAL-Pilot, a Python-based Pilot-Job framework, as a tool to submit user-defined jobs to the computing cluster. The two modules work hand-in-hand to provide simple, easy-to-use abstraction for molecular biologists to submit their tasks. </a:t>
            </a:r>
            <a:r>
              <a:rPr lang="en-US" sz="3200" dirty="0" smtClean="0">
                <a:solidFill>
                  <a:srgbClr val="000000"/>
                </a:solidFill>
                <a:latin typeface="Calibri"/>
                <a:ea typeface="Calibri"/>
              </a:rPr>
              <a:t> Users of Ensemble MD will </a:t>
            </a:r>
            <a:r>
              <a:rPr lang="en-US" sz="3200" dirty="0" smtClean="0">
                <a:solidFill>
                  <a:srgbClr val="000000"/>
                </a:solidFill>
                <a:latin typeface="Calibri"/>
                <a:ea typeface="Calibri"/>
              </a:rPr>
              <a:t>directly interact with three modules to perform their high-performance task: the Pattern class, the Application kernel, and the Execution Environment. The Pattern class contains the logic for the user’s task, while the Application Kernel defines the application workload. Finally, the Execution Environment represents the resource on which the task is being computed. These three components interface with RADICAL-Pilot to process  HPC jobs.</a:t>
            </a:r>
          </a:p>
        </p:txBody>
      </p:sp>
      <p:sp>
        <p:nvSpPr>
          <p:cNvPr id="51" name="CustomShape 12"/>
          <p:cNvSpPr/>
          <p:nvPr/>
        </p:nvSpPr>
        <p:spPr>
          <a:xfrm>
            <a:off x="29582280" y="8348040"/>
            <a:ext cx="12419640" cy="13597560"/>
          </a:xfrm>
          <a:prstGeom prst="rect">
            <a:avLst/>
          </a:prstGeom>
          <a:solidFill>
            <a:schemeClr val="bg1"/>
          </a:solidFill>
          <a:ln>
            <a:solidFill>
              <a:schemeClr val="tx1"/>
            </a:solidFill>
          </a:ln>
        </p:spPr>
        <p:txBody>
          <a:bodyPr lIns="457200" tIns="182880" rIns="365760" bIns="182880"/>
          <a:lstStyle/>
          <a:p>
            <a:pPr marL="457200" indent="-457200">
              <a:lnSpc>
                <a:spcPct val="100000"/>
              </a:lnSpc>
              <a:buSzPct val="45000"/>
              <a:buFont typeface="Arial" panose="020B0604020202020204" pitchFamily="34" charset="0"/>
              <a:buChar char="•"/>
            </a:pPr>
            <a:r>
              <a:rPr lang="en-US" sz="4000" dirty="0" smtClean="0">
                <a:solidFill>
                  <a:srgbClr val="000000"/>
                </a:solidFill>
                <a:latin typeface="Calibri"/>
              </a:rPr>
              <a:t>As </a:t>
            </a:r>
            <a:r>
              <a:rPr lang="en-US" sz="4000" dirty="0">
                <a:solidFill>
                  <a:srgbClr val="000000"/>
                </a:solidFill>
                <a:latin typeface="Calibri"/>
              </a:rPr>
              <a:t>the size and complexity </a:t>
            </a:r>
            <a:r>
              <a:rPr lang="en-US" sz="4000" dirty="0" smtClean="0">
                <a:solidFill>
                  <a:srgbClr val="000000"/>
                </a:solidFill>
                <a:latin typeface="Calibri"/>
              </a:rPr>
              <a:t>of the workload increased, </a:t>
            </a:r>
            <a:r>
              <a:rPr lang="en-US" sz="4000" dirty="0">
                <a:solidFill>
                  <a:srgbClr val="000000"/>
                </a:solidFill>
                <a:latin typeface="Calibri"/>
              </a:rPr>
              <a:t>the total execution time </a:t>
            </a:r>
            <a:r>
              <a:rPr lang="en-US" sz="4000" dirty="0" smtClean="0">
                <a:solidFill>
                  <a:srgbClr val="000000"/>
                </a:solidFill>
                <a:latin typeface="Calibri"/>
              </a:rPr>
              <a:t>increased above the expected value. </a:t>
            </a:r>
            <a:endParaRPr sz="4000" dirty="0"/>
          </a:p>
          <a:p>
            <a:pPr marL="457200" indent="-457200">
              <a:buSzPct val="45000"/>
              <a:buFont typeface="Arial" panose="020B0604020202020204" pitchFamily="34" charset="0"/>
              <a:buChar char="•"/>
            </a:pPr>
            <a:r>
              <a:rPr lang="en-US" sz="4000" dirty="0" smtClean="0">
                <a:latin typeface="Calibri" panose="020F0502020204030204" pitchFamily="34" charset="0"/>
              </a:rPr>
              <a:t>Trials on Trestles and Gordon (other HPC machines) exhibited similar behavior, but with slight variations. </a:t>
            </a:r>
          </a:p>
          <a:p>
            <a:pPr marL="457200" indent="-457200">
              <a:buSzPct val="45000"/>
              <a:buFont typeface="Arial" panose="020B0604020202020204" pitchFamily="34" charset="0"/>
              <a:buChar char="•"/>
            </a:pPr>
            <a:r>
              <a:rPr lang="en-US" sz="4000" dirty="0" smtClean="0">
                <a:latin typeface="Calibri" panose="020F0502020204030204" pitchFamily="34" charset="0"/>
              </a:rPr>
              <a:t>In </a:t>
            </a:r>
            <a:r>
              <a:rPr lang="en-US" sz="4000" dirty="0">
                <a:latin typeface="Calibri" panose="020F0502020204030204" pitchFamily="34" charset="0"/>
              </a:rPr>
              <a:t>several cases, the execution time of a workload did not decrease as the core count increased. </a:t>
            </a:r>
            <a:endParaRPr sz="4000"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52" name="CustomShape 13"/>
          <p:cNvSpPr/>
          <p:nvPr/>
        </p:nvSpPr>
        <p:spPr>
          <a:xfrm>
            <a:off x="29658600" y="24338840"/>
            <a:ext cx="12343320" cy="3702760"/>
          </a:xfrm>
          <a:prstGeom prst="rect">
            <a:avLst/>
          </a:prstGeom>
          <a:solidFill>
            <a:schemeClr val="bg1"/>
          </a:solidFill>
          <a:ln>
            <a:solidFill>
              <a:schemeClr val="tx1"/>
            </a:solidFill>
          </a:ln>
        </p:spPr>
        <p:txBody>
          <a:bodyPr lIns="365760" tIns="228600" rIns="365760" bIns="274320"/>
          <a:lstStyle/>
          <a:p>
            <a:pPr marL="457200" indent="-457200">
              <a:lnSpc>
                <a:spcPct val="100000"/>
              </a:lnSpc>
              <a:buFont typeface="Arial" panose="020B0604020202020204" pitchFamily="34" charset="0"/>
              <a:buChar char="•"/>
            </a:pPr>
            <a:r>
              <a:rPr lang="en-US" sz="3200" dirty="0" smtClean="0">
                <a:solidFill>
                  <a:srgbClr val="000000"/>
                </a:solidFill>
                <a:latin typeface="Calibri"/>
              </a:rPr>
              <a:t>Develop </a:t>
            </a:r>
            <a:r>
              <a:rPr lang="en-US" sz="3200" dirty="0">
                <a:solidFill>
                  <a:srgbClr val="000000"/>
                </a:solidFill>
                <a:latin typeface="Calibri"/>
              </a:rPr>
              <a:t>other client APIs which are designed for specific scientific </a:t>
            </a:r>
            <a:r>
              <a:rPr lang="en-US" sz="3200" dirty="0" smtClean="0">
                <a:solidFill>
                  <a:srgbClr val="000000"/>
                </a:solidFill>
                <a:latin typeface="Calibri"/>
              </a:rPr>
              <a:t>uses (ex.: DNA Sequencing</a:t>
            </a:r>
            <a:r>
              <a:rPr lang="en-US" sz="3200" dirty="0" smtClean="0">
                <a:solidFill>
                  <a:srgbClr val="000000"/>
                </a:solidFill>
                <a:latin typeface="Calibri"/>
              </a:rPr>
              <a:t>).</a:t>
            </a:r>
          </a:p>
          <a:p>
            <a:pPr marL="457200" indent="-457200">
              <a:lnSpc>
                <a:spcPct val="100000"/>
              </a:lnSpc>
              <a:buFont typeface="Arial" panose="020B0604020202020204" pitchFamily="34" charset="0"/>
              <a:buChar char="•"/>
            </a:pPr>
            <a:r>
              <a:rPr lang="en-US" sz="3200" dirty="0" smtClean="0">
                <a:solidFill>
                  <a:srgbClr val="000000"/>
                </a:solidFill>
                <a:latin typeface="Calibri"/>
              </a:rPr>
              <a:t> </a:t>
            </a:r>
            <a:r>
              <a:rPr lang="en-US" sz="3200" dirty="0">
                <a:solidFill>
                  <a:srgbClr val="000000"/>
                </a:solidFill>
                <a:latin typeface="Calibri"/>
              </a:rPr>
              <a:t>The interactions measured between </a:t>
            </a:r>
            <a:r>
              <a:rPr lang="en-US" sz="3200" dirty="0" err="1">
                <a:solidFill>
                  <a:srgbClr val="000000"/>
                </a:solidFill>
                <a:latin typeface="Calibri"/>
              </a:rPr>
              <a:t>EnsembleMD</a:t>
            </a:r>
            <a:r>
              <a:rPr lang="en-US" sz="3200" dirty="0">
                <a:solidFill>
                  <a:srgbClr val="000000"/>
                </a:solidFill>
                <a:latin typeface="Calibri"/>
              </a:rPr>
              <a:t> and RADICAL-Pilot could also be used to develop a generic scientific interface. </a:t>
            </a:r>
            <a:r>
              <a:rPr lang="en-US" sz="3200" dirty="0" smtClean="0">
                <a:solidFill>
                  <a:srgbClr val="000000"/>
                </a:solidFill>
                <a:latin typeface="Calibri"/>
              </a:rPr>
              <a:t>With </a:t>
            </a:r>
            <a:r>
              <a:rPr lang="en-US" sz="3200" dirty="0">
                <a:solidFill>
                  <a:srgbClr val="000000"/>
                </a:solidFill>
                <a:latin typeface="Calibri"/>
              </a:rPr>
              <a:t>a generic interface, a scientist could still have access to the benefits of RADICAL-Pilot even though there may not be a dedicated API for his area of expertise yet</a:t>
            </a:r>
            <a:r>
              <a:rPr lang="en-US" sz="2800" dirty="0">
                <a:solidFill>
                  <a:srgbClr val="000000"/>
                </a:solidFill>
                <a:latin typeface="Calibri"/>
              </a:rPr>
              <a:t>.</a:t>
            </a:r>
            <a:endParaRPr dirty="0"/>
          </a:p>
        </p:txBody>
      </p:sp>
      <p:pic>
        <p:nvPicPr>
          <p:cNvPr id="55" name="Picture 54"/>
          <p:cNvPicPr/>
          <p:nvPr/>
        </p:nvPicPr>
        <p:blipFill>
          <a:blip r:embed="rId4"/>
          <a:stretch>
            <a:fillRect/>
          </a:stretch>
        </p:blipFill>
        <p:spPr>
          <a:xfrm>
            <a:off x="30763439" y="13146657"/>
            <a:ext cx="9391029" cy="7299993"/>
          </a:xfrm>
          <a:prstGeom prst="rect">
            <a:avLst/>
          </a:prstGeom>
        </p:spPr>
      </p:pic>
      <p:sp>
        <p:nvSpPr>
          <p:cNvPr id="50" name="CustomShape 11"/>
          <p:cNvSpPr/>
          <p:nvPr/>
        </p:nvSpPr>
        <p:spPr>
          <a:xfrm>
            <a:off x="14457112" y="8546400"/>
            <a:ext cx="13460040" cy="23800500"/>
          </a:xfrm>
          <a:prstGeom prst="rect">
            <a:avLst/>
          </a:prstGeom>
          <a:solidFill>
            <a:schemeClr val="bg1"/>
          </a:solidFill>
          <a:ln>
            <a:solidFill>
              <a:schemeClr val="tx1"/>
            </a:solidFill>
          </a:ln>
        </p:spPr>
        <p:txBody>
          <a:bodyPr lIns="90000" tIns="45000" rIns="90000" bIns="45000"/>
          <a:lstStyle/>
          <a:p>
            <a:pPr>
              <a:lnSpc>
                <a:spcPct val="100000"/>
              </a:lnSpc>
            </a:pPr>
            <a:r>
              <a:rPr lang="en-US" sz="3200" dirty="0">
                <a:solidFill>
                  <a:srgbClr val="000000"/>
                </a:solidFill>
                <a:latin typeface="Calibri"/>
              </a:rPr>
              <a:t>The performance measurements for this project involved four steps:</a:t>
            </a:r>
            <a:endParaRPr dirty="0"/>
          </a:p>
          <a:p>
            <a:pPr>
              <a:lnSpc>
                <a:spcPct val="100000"/>
              </a:lnSpc>
            </a:pPr>
            <a:r>
              <a:rPr lang="en-US" sz="3200" dirty="0">
                <a:solidFill>
                  <a:srgbClr val="000000"/>
                </a:solidFill>
                <a:latin typeface="Calibri"/>
              </a:rPr>
              <a:t>        1) Identify portions of each Ensemble MD pattern that interact with </a:t>
            </a:r>
            <a:r>
              <a:rPr lang="en-US" sz="3200" dirty="0" smtClean="0">
                <a:solidFill>
                  <a:srgbClr val="000000"/>
                </a:solidFill>
                <a:latin typeface="Calibri"/>
              </a:rPr>
              <a:t>		  RADICAL-Pilot</a:t>
            </a:r>
            <a:endParaRPr dirty="0"/>
          </a:p>
          <a:p>
            <a:pPr>
              <a:lnSpc>
                <a:spcPct val="100000"/>
              </a:lnSpc>
            </a:pPr>
            <a:r>
              <a:rPr lang="en-US" sz="3200" dirty="0">
                <a:solidFill>
                  <a:srgbClr val="000000"/>
                </a:solidFill>
                <a:latin typeface="Calibri"/>
              </a:rPr>
              <a:t>        2) Wrap each section of the pattern with timing functions to measure </a:t>
            </a:r>
            <a:r>
              <a:rPr lang="en-US" sz="3200" dirty="0" smtClean="0">
                <a:solidFill>
                  <a:srgbClr val="000000"/>
                </a:solidFill>
                <a:latin typeface="Calibri"/>
              </a:rPr>
              <a:t>		   execution </a:t>
            </a:r>
            <a:r>
              <a:rPr lang="en-US" sz="3200" dirty="0">
                <a:solidFill>
                  <a:srgbClr val="000000"/>
                </a:solidFill>
                <a:latin typeface="Calibri"/>
              </a:rPr>
              <a:t>time</a:t>
            </a:r>
            <a:endParaRPr dirty="0"/>
          </a:p>
          <a:p>
            <a:pPr>
              <a:lnSpc>
                <a:spcPct val="100000"/>
              </a:lnSpc>
            </a:pPr>
            <a:r>
              <a:rPr lang="en-US" sz="3200" dirty="0">
                <a:solidFill>
                  <a:srgbClr val="000000"/>
                </a:solidFill>
                <a:latin typeface="Calibri"/>
              </a:rPr>
              <a:t>        3) Scale the number of requested cores by powers of 2 while holding the </a:t>
            </a:r>
            <a:r>
              <a:rPr lang="en-US" sz="3200" dirty="0" smtClean="0">
                <a:solidFill>
                  <a:srgbClr val="000000"/>
                </a:solidFill>
                <a:latin typeface="Calibri"/>
              </a:rPr>
              <a:t> 	  workload </a:t>
            </a:r>
            <a:r>
              <a:rPr lang="en-US" sz="3200" dirty="0">
                <a:solidFill>
                  <a:srgbClr val="000000"/>
                </a:solidFill>
                <a:latin typeface="Calibri"/>
              </a:rPr>
              <a:t>constant</a:t>
            </a:r>
            <a:endParaRPr dirty="0"/>
          </a:p>
          <a:p>
            <a:pPr>
              <a:lnSpc>
                <a:spcPct val="100000"/>
              </a:lnSpc>
            </a:pPr>
            <a:r>
              <a:rPr lang="en-US" sz="3200" dirty="0">
                <a:solidFill>
                  <a:srgbClr val="000000"/>
                </a:solidFill>
                <a:latin typeface="Calibri"/>
              </a:rPr>
              <a:t>        4) Scale the size of the workload while holding the number of requested </a:t>
            </a:r>
            <a:r>
              <a:rPr lang="en-US" sz="3200" dirty="0" smtClean="0">
                <a:solidFill>
                  <a:srgbClr val="000000"/>
                </a:solidFill>
                <a:latin typeface="Calibri"/>
              </a:rPr>
              <a:t>	   	   cores </a:t>
            </a:r>
            <a:r>
              <a:rPr lang="en-US" sz="3200" dirty="0">
                <a:solidFill>
                  <a:srgbClr val="000000"/>
                </a:solidFill>
                <a:latin typeface="Calibri"/>
              </a:rPr>
              <a:t>constant</a:t>
            </a:r>
            <a:endParaRPr dirty="0"/>
          </a:p>
          <a:p>
            <a:pPr>
              <a:lnSpc>
                <a:spcPct val="100000"/>
              </a:lnSpc>
            </a:pPr>
            <a:r>
              <a:rPr lang="en-US" sz="3200" dirty="0">
                <a:solidFill>
                  <a:srgbClr val="000000"/>
                </a:solidFill>
                <a:latin typeface="Calibri"/>
              </a:rPr>
              <a:t>        5) Time the execution of the entire script</a:t>
            </a:r>
            <a:endParaRPr dirty="0"/>
          </a:p>
          <a:p>
            <a:pPr>
              <a:lnSpc>
                <a:spcPct val="100000"/>
              </a:lnSpc>
            </a:pPr>
            <a:r>
              <a:rPr lang="en-US" sz="3200" dirty="0">
                <a:solidFill>
                  <a:srgbClr val="000000"/>
                </a:solidFill>
                <a:latin typeface="Calibri"/>
              </a:rPr>
              <a:t>        </a:t>
            </a:r>
            <a:r>
              <a:rPr lang="en-US" sz="3200" dirty="0" smtClean="0">
                <a:solidFill>
                  <a:srgbClr val="000000"/>
                </a:solidFill>
                <a:latin typeface="Calibri"/>
              </a:rPr>
              <a:t>6) </a:t>
            </a:r>
            <a:r>
              <a:rPr lang="en-US" sz="3200" dirty="0">
                <a:solidFill>
                  <a:srgbClr val="000000"/>
                </a:solidFill>
                <a:latin typeface="Calibri"/>
              </a:rPr>
              <a:t>Repeat each configuration four times</a:t>
            </a:r>
            <a:endParaRPr dirty="0"/>
          </a:p>
          <a:p>
            <a:pPr>
              <a:lnSpc>
                <a:spcPct val="100000"/>
              </a:lnSpc>
            </a:pPr>
            <a:r>
              <a:rPr lang="en-US" sz="3200" dirty="0">
                <a:solidFill>
                  <a:srgbClr val="000000"/>
                </a:solidFill>
                <a:latin typeface="Calibri"/>
              </a:rPr>
              <a:t>        </a:t>
            </a:r>
            <a:r>
              <a:rPr lang="en-US" sz="3200" dirty="0" smtClean="0">
                <a:solidFill>
                  <a:srgbClr val="000000"/>
                </a:solidFill>
                <a:latin typeface="Calibri"/>
              </a:rPr>
              <a:t>7) </a:t>
            </a:r>
            <a:r>
              <a:rPr lang="en-US" sz="3200" dirty="0">
                <a:solidFill>
                  <a:srgbClr val="000000"/>
                </a:solidFill>
                <a:latin typeface="Calibri"/>
              </a:rPr>
              <a:t>Repeat steps 1-5 on another HPC machine, such as Trestles or Gordon</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grpSp>
        <p:nvGrpSpPr>
          <p:cNvPr id="4" name="Group 3"/>
          <p:cNvGrpSpPr/>
          <p:nvPr/>
        </p:nvGrpSpPr>
        <p:grpSpPr>
          <a:xfrm>
            <a:off x="14827427" y="14906784"/>
            <a:ext cx="12719410" cy="11259144"/>
            <a:chOff x="14860076" y="15172255"/>
            <a:chExt cx="12719410" cy="11259144"/>
          </a:xfrm>
        </p:grpSpPr>
        <p:pic>
          <p:nvPicPr>
            <p:cNvPr id="53" name="Picture 52"/>
            <p:cNvPicPr/>
            <p:nvPr/>
          </p:nvPicPr>
          <p:blipFill rotWithShape="1">
            <a:blip r:embed="rId5"/>
            <a:srcRect l="5148" t="3687" r="10569" b="12421"/>
            <a:stretch/>
          </p:blipFill>
          <p:spPr>
            <a:xfrm>
              <a:off x="14860076" y="15172255"/>
              <a:ext cx="12719410" cy="9546039"/>
            </a:xfrm>
            <a:prstGeom prst="rect">
              <a:avLst/>
            </a:prstGeom>
          </p:spPr>
        </p:pic>
        <p:sp>
          <p:nvSpPr>
            <p:cNvPr id="2" name="TextBox 1"/>
            <p:cNvSpPr txBox="1"/>
            <p:nvPr/>
          </p:nvSpPr>
          <p:spPr>
            <a:xfrm>
              <a:off x="15526904" y="25107960"/>
              <a:ext cx="11385754" cy="1323439"/>
            </a:xfrm>
            <a:prstGeom prst="rect">
              <a:avLst/>
            </a:prstGeom>
            <a:noFill/>
          </p:spPr>
          <p:txBody>
            <a:bodyPr wrap="square" rtlCol="0">
              <a:spAutoFit/>
            </a:bodyPr>
            <a:lstStyle/>
            <a:p>
              <a:r>
                <a:rPr lang="en-US" sz="2000" b="1" dirty="0" smtClean="0">
                  <a:latin typeface="Calibri" panose="020F0502020204030204" pitchFamily="34" charset="0"/>
                </a:rPr>
                <a:t>Figure </a:t>
              </a:r>
              <a:r>
                <a:rPr lang="en-US" sz="2000" b="1" dirty="0" smtClean="0">
                  <a:latin typeface="Calibri" panose="020F0502020204030204" pitchFamily="34" charset="0"/>
                </a:rPr>
                <a:t>2</a:t>
              </a:r>
              <a:r>
                <a:rPr lang="en-US" sz="2000" dirty="0" smtClean="0">
                  <a:latin typeface="Calibri" panose="020F0502020204030204" pitchFamily="34" charset="0"/>
                </a:rPr>
                <a:t>: </a:t>
              </a:r>
              <a:r>
                <a:rPr lang="en-US" sz="2000" dirty="0" smtClean="0">
                  <a:latin typeface="Calibri" panose="020F0502020204030204" pitchFamily="34" charset="0"/>
                </a:rPr>
                <a:t>This diagram describes the interaction between RADICAL-Pilot and the underlying HPC machine. Ensemble MD resides in a layer above the Application layer and interacts with the Application layer. The Abstraction Layer displays the different components of RADICAL-Pilot during job submission. The Infrastructure layer shows how Pilots are scheduled onto the hardware.</a:t>
              </a:r>
              <a:endParaRPr lang="en-US" sz="2000" dirty="0">
                <a:latin typeface="Calibri" panose="020F0502020204030204" pitchFamily="34" charset="0"/>
              </a:endParaRPr>
            </a:p>
          </p:txBody>
        </p:sp>
      </p:grpSp>
      <p:pic>
        <p:nvPicPr>
          <p:cNvPr id="3" name="Picture 2"/>
          <p:cNvPicPr>
            <a:picLocks noChangeAspect="1"/>
          </p:cNvPicPr>
          <p:nvPr/>
        </p:nvPicPr>
        <p:blipFill>
          <a:blip r:embed="rId6"/>
          <a:stretch>
            <a:fillRect/>
          </a:stretch>
        </p:blipFill>
        <p:spPr>
          <a:xfrm>
            <a:off x="2876737" y="23921400"/>
            <a:ext cx="9915247" cy="7312494"/>
          </a:xfrm>
          <a:prstGeom prst="rect">
            <a:avLst/>
          </a:prstGeom>
        </p:spPr>
      </p:pic>
      <p:sp>
        <p:nvSpPr>
          <p:cNvPr id="5" name="TextBox 4"/>
          <p:cNvSpPr txBox="1"/>
          <p:nvPr/>
        </p:nvSpPr>
        <p:spPr>
          <a:xfrm>
            <a:off x="3516923" y="30667569"/>
            <a:ext cx="7666892" cy="400110"/>
          </a:xfrm>
          <a:prstGeom prst="rect">
            <a:avLst/>
          </a:prstGeom>
          <a:noFill/>
        </p:spPr>
        <p:txBody>
          <a:bodyPr wrap="square" rtlCol="0">
            <a:spAutoFit/>
          </a:bodyPr>
          <a:lstStyle/>
          <a:p>
            <a:pPr algn="ctr"/>
            <a:r>
              <a:rPr lang="en-US" sz="2000" dirty="0" smtClean="0"/>
              <a:t>Figure 1: Flow diagram of Ensemble MD Operation</a:t>
            </a:r>
            <a:endParaRPr lang="en-US" sz="2000" dirty="0"/>
          </a:p>
        </p:txBody>
      </p:sp>
      <p:pic>
        <p:nvPicPr>
          <p:cNvPr id="54" name="Picture 53"/>
          <p:cNvPicPr/>
          <p:nvPr/>
        </p:nvPicPr>
        <p:blipFill>
          <a:blip r:embed="rId7"/>
          <a:stretch>
            <a:fillRect/>
          </a:stretch>
        </p:blipFill>
        <p:spPr>
          <a:xfrm>
            <a:off x="17657885" y="26555594"/>
            <a:ext cx="6824700" cy="4036960"/>
          </a:xfrm>
          <a:prstGeom prst="rect">
            <a:avLst/>
          </a:prstGeom>
        </p:spPr>
      </p:pic>
      <p:sp>
        <p:nvSpPr>
          <p:cNvPr id="6" name="TextBox 5"/>
          <p:cNvSpPr txBox="1"/>
          <p:nvPr/>
        </p:nvSpPr>
        <p:spPr>
          <a:xfrm>
            <a:off x="17162585" y="30667569"/>
            <a:ext cx="7385538" cy="369332"/>
          </a:xfrm>
          <a:prstGeom prst="rect">
            <a:avLst/>
          </a:prstGeom>
          <a:noFill/>
        </p:spPr>
        <p:txBody>
          <a:bodyPr wrap="square" rtlCol="0">
            <a:spAutoFit/>
          </a:bodyPr>
          <a:lstStyle/>
          <a:p>
            <a:pPr algn="ctr"/>
            <a:r>
              <a:rPr lang="en-US" b="1" dirty="0" smtClean="0">
                <a:latin typeface="Calibri" panose="020F0502020204030204" pitchFamily="34" charset="0"/>
              </a:rPr>
              <a:t>Figure 3</a:t>
            </a:r>
            <a:r>
              <a:rPr lang="en-US" dirty="0" smtClean="0">
                <a:latin typeface="Calibri" panose="020F0502020204030204" pitchFamily="34" charset="0"/>
              </a:rPr>
              <a:t>: Ensemble MD Pattern for Simulation Analysis</a:t>
            </a:r>
            <a:endParaRPr lang="en-US" dirty="0">
              <a:latin typeface="Calibri" panose="020F0502020204030204" pitchFamily="34" charset="0"/>
            </a:endParaRPr>
          </a:p>
        </p:txBody>
      </p:sp>
      <p:sp>
        <p:nvSpPr>
          <p:cNvPr id="7" name="TextBox 6"/>
          <p:cNvSpPr txBox="1"/>
          <p:nvPr/>
        </p:nvSpPr>
        <p:spPr>
          <a:xfrm>
            <a:off x="32118300" y="20802600"/>
            <a:ext cx="7620000" cy="646331"/>
          </a:xfrm>
          <a:prstGeom prst="rect">
            <a:avLst/>
          </a:prstGeom>
          <a:noFill/>
        </p:spPr>
        <p:txBody>
          <a:bodyPr wrap="square" rtlCol="0">
            <a:spAutoFit/>
          </a:bodyPr>
          <a:lstStyle/>
          <a:p>
            <a:r>
              <a:rPr lang="en-US" b="1" dirty="0" smtClean="0"/>
              <a:t>Figure 4: </a:t>
            </a:r>
            <a:r>
              <a:rPr lang="en-US" dirty="0" smtClean="0"/>
              <a:t>Plot of Execution time as the number of cores increases. The workload was to run the generic </a:t>
            </a:r>
            <a:r>
              <a:rPr lang="en-US" dirty="0" err="1" smtClean="0"/>
              <a:t>All_Pairs</a:t>
            </a:r>
            <a:r>
              <a:rPr lang="en-US" dirty="0" smtClean="0"/>
              <a:t> example.</a:t>
            </a:r>
            <a:endParaRPr lang="en-US" dirty="0"/>
          </a:p>
        </p:txBody>
      </p:sp>
      <p:sp>
        <p:nvSpPr>
          <p:cNvPr id="23" name="CustomShape 8"/>
          <p:cNvSpPr/>
          <p:nvPr/>
        </p:nvSpPr>
        <p:spPr>
          <a:xfrm>
            <a:off x="29658600" y="28439783"/>
            <a:ext cx="12343320" cy="1186560"/>
          </a:xfrm>
          <a:prstGeom prst="rect">
            <a:avLst/>
          </a:prstGeom>
          <a:solidFill>
            <a:srgbClr val="404040"/>
          </a:solidFill>
        </p:spPr>
        <p:txBody>
          <a:bodyPr lIns="90000" tIns="45000" rIns="90000" bIns="45000"/>
          <a:lstStyle/>
          <a:p>
            <a:pPr algn="ctr">
              <a:lnSpc>
                <a:spcPct val="100000"/>
              </a:lnSpc>
            </a:pPr>
            <a:r>
              <a:rPr lang="en-US" sz="6000" b="1" dirty="0" smtClean="0">
                <a:solidFill>
                  <a:srgbClr val="FFFFFF"/>
                </a:solidFill>
                <a:latin typeface="Calibri"/>
              </a:rPr>
              <a:t>Acknowledgements</a:t>
            </a:r>
            <a:endParaRPr dirty="0"/>
          </a:p>
        </p:txBody>
      </p:sp>
      <p:sp>
        <p:nvSpPr>
          <p:cNvPr id="25" name="CustomShape 13"/>
          <p:cNvSpPr/>
          <p:nvPr/>
        </p:nvSpPr>
        <p:spPr>
          <a:xfrm>
            <a:off x="29582280" y="29860403"/>
            <a:ext cx="12343320" cy="2486497"/>
          </a:xfrm>
          <a:prstGeom prst="rect">
            <a:avLst/>
          </a:prstGeom>
          <a:solidFill>
            <a:schemeClr val="bg1"/>
          </a:solidFill>
          <a:ln>
            <a:solidFill>
              <a:schemeClr val="tx1"/>
            </a:solidFill>
          </a:ln>
        </p:spPr>
        <p:txBody>
          <a:bodyPr lIns="365760" tIns="228600" rIns="365760" bIns="274320"/>
          <a:lstStyle/>
          <a:p>
            <a:pPr>
              <a:lnSpc>
                <a:spcPct val="100000"/>
              </a:lnSpc>
            </a:pPr>
            <a:r>
              <a:rPr lang="en-US" sz="3200" dirty="0" smtClean="0">
                <a:solidFill>
                  <a:srgbClr val="000000"/>
                </a:solidFill>
                <a:latin typeface="Calibri"/>
              </a:rPr>
              <a:t>I would like to thank Professor </a:t>
            </a:r>
            <a:r>
              <a:rPr lang="en-US" sz="3200" dirty="0" err="1" smtClean="0">
                <a:solidFill>
                  <a:srgbClr val="000000"/>
                </a:solidFill>
                <a:latin typeface="Calibri"/>
              </a:rPr>
              <a:t>Shantenu</a:t>
            </a:r>
            <a:r>
              <a:rPr lang="en-US" sz="3200" dirty="0" smtClean="0">
                <a:solidFill>
                  <a:srgbClr val="000000"/>
                </a:solidFill>
                <a:latin typeface="Calibri"/>
              </a:rPr>
              <a:t> </a:t>
            </a:r>
            <a:r>
              <a:rPr lang="en-US" sz="3200" dirty="0" err="1" smtClean="0">
                <a:solidFill>
                  <a:srgbClr val="000000"/>
                </a:solidFill>
                <a:latin typeface="Calibri"/>
              </a:rPr>
              <a:t>Jha</a:t>
            </a:r>
            <a:r>
              <a:rPr lang="en-US" sz="3200" dirty="0" smtClean="0">
                <a:solidFill>
                  <a:srgbClr val="000000"/>
                </a:solidFill>
                <a:latin typeface="Calibri"/>
              </a:rPr>
              <a:t>, Matteo </a:t>
            </a:r>
            <a:r>
              <a:rPr lang="en-US" sz="3200" dirty="0" err="1" smtClean="0">
                <a:solidFill>
                  <a:srgbClr val="000000"/>
                </a:solidFill>
                <a:latin typeface="Calibri"/>
              </a:rPr>
              <a:t>Turilli</a:t>
            </a:r>
            <a:r>
              <a:rPr lang="en-US" sz="3200" dirty="0" smtClean="0">
                <a:solidFill>
                  <a:srgbClr val="000000"/>
                </a:solidFill>
                <a:latin typeface="Calibri"/>
              </a:rPr>
              <a:t>, </a:t>
            </a:r>
            <a:r>
              <a:rPr lang="en-US" sz="3200" dirty="0" err="1" smtClean="0">
                <a:solidFill>
                  <a:srgbClr val="000000"/>
                </a:solidFill>
                <a:latin typeface="Calibri"/>
              </a:rPr>
              <a:t>Vivek</a:t>
            </a:r>
            <a:r>
              <a:rPr lang="en-US" sz="3200" dirty="0" smtClean="0">
                <a:solidFill>
                  <a:srgbClr val="000000"/>
                </a:solidFill>
                <a:latin typeface="Calibri"/>
              </a:rPr>
              <a:t> Subramanian, </a:t>
            </a:r>
            <a:r>
              <a:rPr lang="en-US" sz="3200" dirty="0" err="1" smtClean="0">
                <a:solidFill>
                  <a:srgbClr val="000000"/>
                </a:solidFill>
                <a:latin typeface="Calibri"/>
              </a:rPr>
              <a:t>Ioannis</a:t>
            </a:r>
            <a:r>
              <a:rPr lang="en-US" sz="3200" dirty="0" smtClean="0">
                <a:solidFill>
                  <a:srgbClr val="000000"/>
                </a:solidFill>
                <a:latin typeface="Calibri"/>
              </a:rPr>
              <a:t> </a:t>
            </a:r>
            <a:r>
              <a:rPr lang="en-US" sz="3200" dirty="0" err="1" smtClean="0">
                <a:solidFill>
                  <a:srgbClr val="000000"/>
                </a:solidFill>
                <a:latin typeface="Calibri"/>
              </a:rPr>
              <a:t>Paraskevakos</a:t>
            </a:r>
            <a:r>
              <a:rPr lang="en-US" sz="3200" dirty="0" smtClean="0">
                <a:solidFill>
                  <a:srgbClr val="000000"/>
                </a:solidFill>
                <a:latin typeface="Calibri"/>
              </a:rPr>
              <a:t>, and the rest of the RADICAL team for all their guidance. This project would </a:t>
            </a:r>
            <a:r>
              <a:rPr lang="en-US" sz="3200" dirty="0" err="1" smtClean="0">
                <a:solidFill>
                  <a:srgbClr val="000000"/>
                </a:solidFill>
                <a:latin typeface="Calibri"/>
              </a:rPr>
              <a:t>nothave</a:t>
            </a:r>
            <a:r>
              <a:rPr lang="en-US" sz="3200" dirty="0" smtClean="0">
                <a:solidFill>
                  <a:srgbClr val="000000"/>
                </a:solidFill>
                <a:latin typeface="Calibri"/>
              </a:rPr>
              <a:t> been done with them.</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584</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DejaVu Sans</vt:lpstr>
      <vt:lpstr>StarSymbol</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nrs76</dc:creator>
  <cp:lastModifiedBy>template</cp:lastModifiedBy>
  <cp:revision>20</cp:revision>
  <dcterms:modified xsi:type="dcterms:W3CDTF">2015-04-21T03:12:50Z</dcterms:modified>
</cp:coreProperties>
</file>