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>
        <p:scale>
          <a:sx n="40" d="100"/>
          <a:sy n="40" d="100"/>
        </p:scale>
        <p:origin x="-6972" y="-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161E121-8111-4121-A1A1-91015161F15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8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feel free to change background colors &amp; text boxes and use sections for difference purposes!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7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B1D1C1-B121-41A1-B1F1-81C11151D171}" type="slidenum">
              <a:rPr lang="en-US" sz="86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691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862332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862332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84840" y="7702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1984840" y="17674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84840" y="7702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8623320" cy="19092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8623320" cy="19091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8847800" cy="19091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984840" y="7702560"/>
            <a:ext cx="18847800" cy="19091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291840" y="10226160"/>
            <a:ext cx="37306440" cy="16568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1984840" y="7702560"/>
            <a:ext cx="18847800" cy="19091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8847800" cy="19091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984840" y="7702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84840" y="17674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984840" y="7702560"/>
            <a:ext cx="188478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862260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6440" cy="7055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8623320" cy="190918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41840" y="8546400"/>
            <a:ext cx="11505600" cy="4867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365760" tIns="274320" rIns="365760" bIns="27432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Much of today's scientific </a:t>
            </a:r>
            <a:r>
              <a:rPr lang="en-US" sz="3200" dirty="0" smtClean="0">
                <a:latin typeface="Calibri" panose="020F0502020204030204" pitchFamily="34" charset="0"/>
              </a:rPr>
              <a:t>experiments rely on processing large amounts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Biologists </a:t>
            </a:r>
            <a:r>
              <a:rPr lang="en-US" sz="3200" dirty="0">
                <a:latin typeface="Calibri" panose="020F0502020204030204" pitchFamily="34" charset="0"/>
              </a:rPr>
              <a:t>run </a:t>
            </a:r>
            <a:r>
              <a:rPr lang="en-US" sz="3200" dirty="0" smtClean="0">
                <a:latin typeface="Calibri" panose="020F0502020204030204" pitchFamily="34" charset="0"/>
              </a:rPr>
              <a:t>computationally- and data-intensive simulations on machines </a:t>
            </a:r>
            <a:r>
              <a:rPr lang="en-US" sz="3200" dirty="0" smtClean="0">
                <a:latin typeface="Calibri" panose="020F0502020204030204" pitchFamily="34" charset="0"/>
              </a:rPr>
              <a:t>called high performance computers. 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Major Challenges: Scheduling simulations, managing </a:t>
            </a: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 smtClean="0">
                <a:latin typeface="Calibri" panose="020F0502020204030204" pitchFamily="34" charset="0"/>
              </a:rPr>
              <a:t>data, </a:t>
            </a:r>
            <a:r>
              <a:rPr lang="en-US" sz="3200" dirty="0">
                <a:latin typeface="Calibri" panose="020F0502020204030204" pitchFamily="34" charset="0"/>
              </a:rPr>
              <a:t>getting fast return </a:t>
            </a:r>
            <a:r>
              <a:rPr lang="en-US" sz="3200" dirty="0" smtClean="0">
                <a:latin typeface="Calibri" panose="020F0502020204030204" pitchFamily="34" charset="0"/>
              </a:rPr>
              <a:t>times, efficient utilization of resources.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This </a:t>
            </a:r>
            <a:r>
              <a:rPr lang="en-US" sz="3200" dirty="0">
                <a:latin typeface="Calibri" panose="020F0502020204030204" pitchFamily="34" charset="0"/>
              </a:rPr>
              <a:t>research seeks to solve these challenges by improving upon a simple interface for molecular biologists to </a:t>
            </a:r>
            <a:r>
              <a:rPr lang="en-US" sz="3200" dirty="0" smtClean="0">
                <a:latin typeface="Calibri" panose="020F0502020204030204" pitchFamily="34" charset="0"/>
              </a:rPr>
              <a:t>process high performance tasks.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00000"/>
              </a:lnSpc>
            </a:pPr>
            <a:endParaRPr sz="3200" dirty="0">
              <a:latin typeface="Calibri" panose="020F0502020204030204" pitchFamily="34" charset="0"/>
            </a:endParaRPr>
          </a:p>
        </p:txBody>
      </p:sp>
      <p:pic>
        <p:nvPicPr>
          <p:cNvPr id="40" name="Picture 131"/>
          <p:cNvPicPr/>
          <p:nvPr/>
        </p:nvPicPr>
        <p:blipFill>
          <a:blip r:embed="rId3"/>
          <a:stretch>
            <a:fillRect/>
          </a:stretch>
        </p:blipFill>
        <p:spPr>
          <a:xfrm>
            <a:off x="1941840" y="1771920"/>
            <a:ext cx="6304320" cy="2459880"/>
          </a:xfrm>
          <a:prstGeom prst="rect">
            <a:avLst/>
          </a:prstGeom>
        </p:spPr>
      </p:pic>
      <p:sp>
        <p:nvSpPr>
          <p:cNvPr id="41" name="CustomShape 2"/>
          <p:cNvSpPr/>
          <p:nvPr/>
        </p:nvSpPr>
        <p:spPr>
          <a:xfrm>
            <a:off x="1941840" y="13775580"/>
            <a:ext cx="11505600" cy="1371240"/>
          </a:xfrm>
          <a:prstGeom prst="rect">
            <a:avLst/>
          </a:prstGeom>
          <a:solidFill>
            <a:srgbClr val="404040"/>
          </a:solidFill>
        </p:spPr>
        <p:txBody>
          <a:bodyPr lIns="90000" tIns="91440" rIns="90000" bIns="365760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rgbClr val="FFFFFF"/>
                </a:solidFill>
                <a:latin typeface="Calibri"/>
              </a:rPr>
              <a:t>Background</a:t>
            </a:r>
            <a:endParaRPr dirty="0"/>
          </a:p>
        </p:txBody>
      </p:sp>
      <p:sp>
        <p:nvSpPr>
          <p:cNvPr id="44" name="CustomShape 5"/>
          <p:cNvSpPr/>
          <p:nvPr/>
        </p:nvSpPr>
        <p:spPr>
          <a:xfrm>
            <a:off x="14457112" y="6607276"/>
            <a:ext cx="13460040" cy="1370684"/>
          </a:xfrm>
          <a:prstGeom prst="rect">
            <a:avLst/>
          </a:prstGeom>
          <a:solidFill>
            <a:srgbClr val="40404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rgbClr val="FFFFFF"/>
                </a:solidFill>
                <a:latin typeface="Calibri"/>
              </a:rPr>
              <a:t>Methods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1941840" y="6606720"/>
            <a:ext cx="11505600" cy="1371240"/>
          </a:xfrm>
          <a:prstGeom prst="rect">
            <a:avLst/>
          </a:prstGeom>
          <a:solidFill>
            <a:srgbClr val="404040"/>
          </a:solidFill>
        </p:spPr>
        <p:txBody>
          <a:bodyPr lIns="90000" tIns="91440" rIns="90000" bIns="365760"/>
          <a:lstStyle/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rgbClr val="FFFFFF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29426040" y="6606720"/>
            <a:ext cx="12742560" cy="1371240"/>
          </a:xfrm>
          <a:prstGeom prst="rect">
            <a:avLst/>
          </a:prstGeom>
          <a:solidFill>
            <a:srgbClr val="404040"/>
          </a:solidFill>
        </p:spPr>
        <p:txBody>
          <a:bodyPr lIns="90000" tIns="91440" rIns="90000" bIns="365760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rgbClr val="FFFFFF"/>
                </a:solidFill>
                <a:latin typeface="Calibri"/>
              </a:rPr>
              <a:t>Results/Discussion</a:t>
            </a:r>
            <a:endParaRPr dirty="0"/>
          </a:p>
        </p:txBody>
      </p:sp>
      <p:sp>
        <p:nvSpPr>
          <p:cNvPr id="47" name="CustomShape 8"/>
          <p:cNvSpPr/>
          <p:nvPr/>
        </p:nvSpPr>
        <p:spPr>
          <a:xfrm>
            <a:off x="29426040" y="22663235"/>
            <a:ext cx="12742560" cy="1186560"/>
          </a:xfrm>
          <a:prstGeom prst="rect">
            <a:avLst/>
          </a:prstGeom>
          <a:solidFill>
            <a:srgbClr val="40404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rgbClr val="FFFFFF"/>
                </a:solidFill>
                <a:latin typeface="Calibri"/>
              </a:rPr>
              <a:t>Future Directions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8" name="CustomShape 9"/>
          <p:cNvSpPr/>
          <p:nvPr/>
        </p:nvSpPr>
        <p:spPr>
          <a:xfrm>
            <a:off x="8775000" y="556560"/>
            <a:ext cx="29384640" cy="4653360"/>
          </a:xfrm>
          <a:prstGeom prst="rect">
            <a:avLst/>
          </a:prstGeom>
          <a:solidFill>
            <a:srgbClr val="40404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rgbClr val="FFFFFF"/>
                </a:solidFill>
                <a:latin typeface="Calibri"/>
              </a:rPr>
              <a:t>Analyzing Performance of RADICAL-Pilot in Molecular Dynamics Simulations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400" b="1">
                <a:solidFill>
                  <a:srgbClr val="FFFFFF"/>
                </a:solidFill>
                <a:latin typeface="Arial"/>
              </a:rPr>
              <a:t>Nikhil Shenoy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Professor Shantenu Jha, RADICAL Cybtertools Research Group, Rutgers Electrical and Computer Engineering Department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10"/>
          <p:cNvSpPr/>
          <p:nvPr/>
        </p:nvSpPr>
        <p:spPr>
          <a:xfrm>
            <a:off x="1941840" y="15508854"/>
            <a:ext cx="11505600" cy="16838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365760" tIns="274320" rIns="365760" bIns="27432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</a:rPr>
              <a:t>The Ensemble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ea typeface="Calibri"/>
              </a:rPr>
              <a:t>MD (Molecular Dynamics)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</a:rPr>
              <a:t>Toolkit is a Python framework that captures and implements common molecular dynamics patterns for large numbers of simulations. </a:t>
            </a:r>
            <a:endParaRPr lang="en-US" sz="3200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  <a:ea typeface="Calibri"/>
              </a:rPr>
              <a:t>Ensemble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</a:rPr>
              <a:t>MD utilizes RADICAL-Pilot, a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ea typeface="Calibri"/>
              </a:rPr>
              <a:t>Python-based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</a:rPr>
              <a:t>framework, as a tool to submit user-defined jobs to the computing cluster. </a:t>
            </a:r>
            <a:endParaRPr lang="en-US" sz="3200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  <a:ea typeface="Calibri"/>
              </a:rPr>
              <a:t>Ensemble MD consists of components that represent the logic of an application, the workload, and the execution resource.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  <a:ea typeface="Calibri"/>
              </a:rPr>
              <a:t>The two frameworks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</a:rPr>
              <a:t>work hand-in-hand to provide simple, easy-to-use abstraction for molecular biologists to submit their tasks.  </a:t>
            </a:r>
          </a:p>
        </p:txBody>
      </p:sp>
      <p:sp>
        <p:nvSpPr>
          <p:cNvPr id="51" name="CustomShape 12"/>
          <p:cNvSpPr/>
          <p:nvPr/>
        </p:nvSpPr>
        <p:spPr>
          <a:xfrm>
            <a:off x="29426040" y="8348040"/>
            <a:ext cx="12742560" cy="1382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457200" tIns="182880" rIns="365760" bIns="18288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As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 size and complexity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of the workload increased,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 total execution time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increased above the expected value. </a:t>
            </a:r>
            <a:endParaRPr sz="3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Trials on Trestles and Gordon (other HPC machines) exhibited similar behavior, but with slight variations. 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In </a:t>
            </a:r>
            <a:r>
              <a:rPr lang="en-US" sz="3200" dirty="0">
                <a:latin typeface="Calibri" panose="020F0502020204030204" pitchFamily="34" charset="0"/>
              </a:rPr>
              <a:t>several cases, the execution time of a workload did not decrease as the core count increased. </a:t>
            </a:r>
            <a:endParaRPr sz="32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2" name="CustomShape 13"/>
          <p:cNvSpPr/>
          <p:nvPr/>
        </p:nvSpPr>
        <p:spPr>
          <a:xfrm>
            <a:off x="29426040" y="24338840"/>
            <a:ext cx="12742560" cy="3702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365760" tIns="228600" rIns="365760" bIns="27432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Develop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other client APIs which are designed for specific scientific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uses (ex.: DNA Sequencing).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 interactions measured between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EnsembleMD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and RADICAL-Pilot could also be used to develop a generic scientific interface.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With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 generic interface, a scientist could still have access to the benefits of RADICAL-Pilot even though there may not be a dedicated API for his area of expertise yet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50" name="CustomShape 11"/>
          <p:cNvSpPr/>
          <p:nvPr/>
        </p:nvSpPr>
        <p:spPr>
          <a:xfrm>
            <a:off x="14457112" y="8546400"/>
            <a:ext cx="13460040" cy="2380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 performance measurements for this project involved four steps: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1) Identify portions of each Ensemble MD pattern that interact with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		  RADICAL-Pilot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2) Wrap each section of the pattern with timing functions to measure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		   execution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time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3) Scale the number of requested cores by powers of 2 while holding the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	  workload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constant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4) Scale the size of the workload while holding the number of requested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	   	   cores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constant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5) Time the execution of the entire script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6)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Repeat each configuration four times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7)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Repeat steps 1-5 on another HPC machine, such as Trestles or Gordon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14827427" y="14906784"/>
            <a:ext cx="12719410" cy="11505365"/>
            <a:chOff x="14860076" y="15172255"/>
            <a:chExt cx="12719410" cy="11505365"/>
          </a:xfrm>
        </p:grpSpPr>
        <p:pic>
          <p:nvPicPr>
            <p:cNvPr id="53" name="Picture 52"/>
            <p:cNvPicPr/>
            <p:nvPr/>
          </p:nvPicPr>
          <p:blipFill rotWithShape="1">
            <a:blip r:embed="rId4"/>
            <a:srcRect l="5148" t="3687" r="10569" b="12421"/>
            <a:stretch/>
          </p:blipFill>
          <p:spPr>
            <a:xfrm>
              <a:off x="14860076" y="15172255"/>
              <a:ext cx="12719410" cy="954603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5526904" y="25107960"/>
              <a:ext cx="113857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alibri" panose="020F0502020204030204" pitchFamily="34" charset="0"/>
                </a:rPr>
                <a:t>Figure 2</a:t>
              </a:r>
              <a:r>
                <a:rPr lang="en-US" sz="2400" dirty="0" smtClean="0">
                  <a:latin typeface="Calibri" panose="020F0502020204030204" pitchFamily="34" charset="0"/>
                </a:rPr>
                <a:t>: </a:t>
              </a:r>
              <a:r>
                <a:rPr lang="en-US" sz="2400" dirty="0" smtClean="0">
                  <a:latin typeface="Calibri" panose="020F0502020204030204" pitchFamily="34" charset="0"/>
                </a:rPr>
                <a:t>Ensemble </a:t>
              </a:r>
              <a:r>
                <a:rPr lang="en-US" sz="2400" dirty="0" smtClean="0">
                  <a:latin typeface="Calibri" panose="020F0502020204030204" pitchFamily="34" charset="0"/>
                </a:rPr>
                <a:t>MD resides in a layer above </a:t>
              </a:r>
              <a:r>
                <a:rPr lang="en-US" sz="2400" dirty="0" smtClean="0">
                  <a:latin typeface="Calibri" panose="020F0502020204030204" pitchFamily="34" charset="0"/>
                </a:rPr>
                <a:t>the shown </a:t>
              </a:r>
              <a:r>
                <a:rPr lang="en-US" sz="2400" dirty="0" smtClean="0">
                  <a:latin typeface="Calibri" panose="020F0502020204030204" pitchFamily="34" charset="0"/>
                </a:rPr>
                <a:t>Application layer and interacts with </a:t>
              </a:r>
              <a:r>
                <a:rPr lang="en-US" sz="2400" dirty="0" smtClean="0">
                  <a:latin typeface="Calibri" panose="020F0502020204030204" pitchFamily="34" charset="0"/>
                </a:rPr>
                <a:t>it. </a:t>
              </a:r>
              <a:r>
                <a:rPr lang="en-US" sz="2400" dirty="0" smtClean="0">
                  <a:latin typeface="Calibri" panose="020F0502020204030204" pitchFamily="34" charset="0"/>
                </a:rPr>
                <a:t>The Abstraction </a:t>
              </a:r>
              <a:r>
                <a:rPr lang="en-US" sz="2400" dirty="0" smtClean="0">
                  <a:latin typeface="Calibri" panose="020F0502020204030204" pitchFamily="34" charset="0"/>
                </a:rPr>
                <a:t>Layer then utilizes </a:t>
              </a:r>
              <a:r>
                <a:rPr lang="en-US" sz="2400" dirty="0" smtClean="0">
                  <a:latin typeface="Calibri" panose="020F0502020204030204" pitchFamily="34" charset="0"/>
                </a:rPr>
                <a:t>components of RADICAL-Pilot </a:t>
              </a:r>
              <a:r>
                <a:rPr lang="en-US" sz="2400" dirty="0" smtClean="0">
                  <a:latin typeface="Calibri" panose="020F0502020204030204" pitchFamily="34" charset="0"/>
                </a:rPr>
                <a:t>for </a:t>
              </a:r>
              <a:r>
                <a:rPr lang="en-US" sz="2400" dirty="0" smtClean="0">
                  <a:latin typeface="Calibri" panose="020F0502020204030204" pitchFamily="34" charset="0"/>
                </a:rPr>
                <a:t>job submission. </a:t>
              </a:r>
              <a:r>
                <a:rPr lang="en-US" sz="2400" dirty="0" smtClean="0">
                  <a:latin typeface="Calibri" panose="020F0502020204030204" pitchFamily="34" charset="0"/>
                </a:rPr>
                <a:t>Finally, the </a:t>
              </a:r>
              <a:r>
                <a:rPr lang="en-US" sz="2400" dirty="0" smtClean="0">
                  <a:latin typeface="Calibri" panose="020F0502020204030204" pitchFamily="34" charset="0"/>
                </a:rPr>
                <a:t>Infrastructure layer shows how </a:t>
              </a:r>
              <a:r>
                <a:rPr lang="en-US" sz="2400" dirty="0" smtClean="0">
                  <a:latin typeface="Calibri" panose="020F0502020204030204" pitchFamily="34" charset="0"/>
                </a:rPr>
                <a:t>tasks </a:t>
              </a:r>
              <a:r>
                <a:rPr lang="en-US" sz="2400" dirty="0" smtClean="0">
                  <a:latin typeface="Calibri" panose="020F0502020204030204" pitchFamily="34" charset="0"/>
                </a:rPr>
                <a:t>are scheduled onto the hardware.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016" y="21646979"/>
            <a:ext cx="9915247" cy="841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6923" y="30667569"/>
            <a:ext cx="766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Figure 1: Flow </a:t>
            </a:r>
            <a:r>
              <a:rPr lang="en-US" sz="2400" dirty="0" smtClean="0">
                <a:latin typeface="Calibri" panose="020F0502020204030204" pitchFamily="34" charset="0"/>
              </a:rPr>
              <a:t>diagram </a:t>
            </a:r>
            <a:r>
              <a:rPr lang="en-US" sz="2400" dirty="0" smtClean="0">
                <a:latin typeface="Calibri" panose="020F0502020204030204" pitchFamily="34" charset="0"/>
              </a:rPr>
              <a:t>of Ensemble MD Operation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6"/>
          <a:stretch>
            <a:fillRect/>
          </a:stretch>
        </p:blipFill>
        <p:spPr>
          <a:xfrm>
            <a:off x="17657885" y="26604679"/>
            <a:ext cx="6824700" cy="4350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77466" y="31205715"/>
            <a:ext cx="738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Figure 3</a:t>
            </a:r>
            <a:r>
              <a:rPr lang="en-US" sz="2400" dirty="0" smtClean="0">
                <a:latin typeface="Calibri" panose="020F0502020204030204" pitchFamily="34" charset="0"/>
              </a:rPr>
              <a:t>: Ensemble MD Pattern for Simulation Analysis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2364" y="20317622"/>
            <a:ext cx="842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Figure 4: </a:t>
            </a:r>
            <a:r>
              <a:rPr lang="en-US" sz="2400" dirty="0" smtClean="0">
                <a:latin typeface="Calibri" panose="020F0502020204030204" pitchFamily="34" charset="0"/>
              </a:rPr>
              <a:t>Plot of Execution time as the number of cores increases. The workload was to run the generic </a:t>
            </a:r>
            <a:r>
              <a:rPr lang="en-US" sz="2400" dirty="0" err="1" smtClean="0">
                <a:latin typeface="Calibri" panose="020F0502020204030204" pitchFamily="34" charset="0"/>
              </a:rPr>
              <a:t>All_Pairs</a:t>
            </a:r>
            <a:r>
              <a:rPr lang="en-US" sz="2400" dirty="0" smtClean="0">
                <a:latin typeface="Calibri" panose="020F0502020204030204" pitchFamily="34" charset="0"/>
              </a:rPr>
              <a:t> example.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3" name="CustomShape 8"/>
          <p:cNvSpPr/>
          <p:nvPr/>
        </p:nvSpPr>
        <p:spPr>
          <a:xfrm>
            <a:off x="29426040" y="28439783"/>
            <a:ext cx="12742560" cy="1186560"/>
          </a:xfrm>
          <a:prstGeom prst="rect">
            <a:avLst/>
          </a:prstGeom>
          <a:solidFill>
            <a:srgbClr val="40404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rgbClr val="FFFFFF"/>
                </a:solidFill>
                <a:latin typeface="Calibri"/>
              </a:rPr>
              <a:t>Acknowledgements</a:t>
            </a:r>
            <a:endParaRPr dirty="0"/>
          </a:p>
        </p:txBody>
      </p:sp>
      <p:sp>
        <p:nvSpPr>
          <p:cNvPr id="25" name="CustomShape 13"/>
          <p:cNvSpPr/>
          <p:nvPr/>
        </p:nvSpPr>
        <p:spPr>
          <a:xfrm>
            <a:off x="29426040" y="29860403"/>
            <a:ext cx="12742560" cy="248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365760" tIns="228600" rIns="365760" bIns="274320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 would like to thank Professor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Shantenu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Jha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, Matteo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Turilli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Vivek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Subramanian,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Ioannis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Paraskevakos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Antons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Treikalis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 rest of the RADICAL team for all their guidance. This project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ould not have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been done with them.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0500" y="12207596"/>
            <a:ext cx="10773639" cy="7711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483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DejaVu Sans</vt:lpstr>
      <vt:lpstr>StarSymbol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nrs76</dc:creator>
  <cp:lastModifiedBy>template</cp:lastModifiedBy>
  <cp:revision>26</cp:revision>
  <dcterms:modified xsi:type="dcterms:W3CDTF">2015-04-23T08:00:04Z</dcterms:modified>
</cp:coreProperties>
</file>