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6" r:id="rId2"/>
  </p:sldIdLst>
  <p:sldSz cx="32918400" cy="21945600"/>
  <p:notesSz cx="26974800" cy="36118800"/>
  <p:defaultTextStyle>
    <a:defPPr>
      <a:defRPr lang="en-US"/>
    </a:defPPr>
    <a:lvl1pPr algn="l" rtl="0" fontAlgn="base">
      <a:spcBef>
        <a:spcPct val="0"/>
      </a:spcBef>
      <a:spcAft>
        <a:spcPct val="0"/>
      </a:spcAft>
      <a:defRPr sz="2057" kern="1200">
        <a:solidFill>
          <a:schemeClr val="tx1"/>
        </a:solidFill>
        <a:latin typeface="Times New Roman" pitchFamily="18" charset="0"/>
        <a:ea typeface="+mn-ea"/>
        <a:cs typeface="+mn-cs"/>
      </a:defRPr>
    </a:lvl1pPr>
    <a:lvl2pPr marL="391866" algn="l" rtl="0" fontAlgn="base">
      <a:spcBef>
        <a:spcPct val="0"/>
      </a:spcBef>
      <a:spcAft>
        <a:spcPct val="0"/>
      </a:spcAft>
      <a:defRPr sz="2057" kern="1200">
        <a:solidFill>
          <a:schemeClr val="tx1"/>
        </a:solidFill>
        <a:latin typeface="Times New Roman" pitchFamily="18" charset="0"/>
        <a:ea typeface="+mn-ea"/>
        <a:cs typeface="+mn-cs"/>
      </a:defRPr>
    </a:lvl2pPr>
    <a:lvl3pPr marL="783732" algn="l" rtl="0" fontAlgn="base">
      <a:spcBef>
        <a:spcPct val="0"/>
      </a:spcBef>
      <a:spcAft>
        <a:spcPct val="0"/>
      </a:spcAft>
      <a:defRPr sz="2057" kern="1200">
        <a:solidFill>
          <a:schemeClr val="tx1"/>
        </a:solidFill>
        <a:latin typeface="Times New Roman" pitchFamily="18" charset="0"/>
        <a:ea typeface="+mn-ea"/>
        <a:cs typeface="+mn-cs"/>
      </a:defRPr>
    </a:lvl3pPr>
    <a:lvl4pPr marL="1175598" algn="l" rtl="0" fontAlgn="base">
      <a:spcBef>
        <a:spcPct val="0"/>
      </a:spcBef>
      <a:spcAft>
        <a:spcPct val="0"/>
      </a:spcAft>
      <a:defRPr sz="2057" kern="1200">
        <a:solidFill>
          <a:schemeClr val="tx1"/>
        </a:solidFill>
        <a:latin typeface="Times New Roman" pitchFamily="18" charset="0"/>
        <a:ea typeface="+mn-ea"/>
        <a:cs typeface="+mn-cs"/>
      </a:defRPr>
    </a:lvl4pPr>
    <a:lvl5pPr marL="1567464" algn="l" rtl="0" fontAlgn="base">
      <a:spcBef>
        <a:spcPct val="0"/>
      </a:spcBef>
      <a:spcAft>
        <a:spcPct val="0"/>
      </a:spcAft>
      <a:defRPr sz="2057" kern="1200">
        <a:solidFill>
          <a:schemeClr val="tx1"/>
        </a:solidFill>
        <a:latin typeface="Times New Roman" pitchFamily="18" charset="0"/>
        <a:ea typeface="+mn-ea"/>
        <a:cs typeface="+mn-cs"/>
      </a:defRPr>
    </a:lvl5pPr>
    <a:lvl6pPr marL="1959331" algn="l" defTabSz="783732" rtl="0" eaLnBrk="1" latinLnBrk="0" hangingPunct="1">
      <a:defRPr sz="2057" kern="1200">
        <a:solidFill>
          <a:schemeClr val="tx1"/>
        </a:solidFill>
        <a:latin typeface="Times New Roman" pitchFamily="18" charset="0"/>
        <a:ea typeface="+mn-ea"/>
        <a:cs typeface="+mn-cs"/>
      </a:defRPr>
    </a:lvl6pPr>
    <a:lvl7pPr marL="2351197" algn="l" defTabSz="783732" rtl="0" eaLnBrk="1" latinLnBrk="0" hangingPunct="1">
      <a:defRPr sz="2057" kern="1200">
        <a:solidFill>
          <a:schemeClr val="tx1"/>
        </a:solidFill>
        <a:latin typeface="Times New Roman" pitchFamily="18" charset="0"/>
        <a:ea typeface="+mn-ea"/>
        <a:cs typeface="+mn-cs"/>
      </a:defRPr>
    </a:lvl7pPr>
    <a:lvl8pPr marL="2743063" algn="l" defTabSz="783732" rtl="0" eaLnBrk="1" latinLnBrk="0" hangingPunct="1">
      <a:defRPr sz="2057" kern="1200">
        <a:solidFill>
          <a:schemeClr val="tx1"/>
        </a:solidFill>
        <a:latin typeface="Times New Roman" pitchFamily="18" charset="0"/>
        <a:ea typeface="+mn-ea"/>
        <a:cs typeface="+mn-cs"/>
      </a:defRPr>
    </a:lvl8pPr>
    <a:lvl9pPr marL="3134929" algn="l" defTabSz="783732" rtl="0" eaLnBrk="1" latinLnBrk="0" hangingPunct="1">
      <a:defRPr sz="2057"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5530" userDrawn="1">
          <p15:clr>
            <a:srgbClr val="A4A3A4"/>
          </p15:clr>
        </p15:guide>
        <p15:guide id="2" pos="93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AB80"/>
    <a:srgbClr val="F76902"/>
    <a:srgbClr val="2121B0"/>
    <a:srgbClr val="DC143C"/>
    <a:srgbClr val="FFC83E"/>
    <a:srgbClr val="F6B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9D1FC6-59BB-7C48-B793-86589226D8B6}" v="98" dt="2025-04-30T02:18:20.457"/>
    <p1510:client id="{8D5AB6B7-2523-CE1F-35A5-28F8764290FD}" v="35" dt="2025-04-30T02:04:19.152"/>
    <p1510:client id="{FFEBDD16-BE8D-19A8-6D01-E3027126DD06}" v="51" dt="2025-04-30T01:58:47.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27" autoAdjust="0"/>
  </p:normalViewPr>
  <p:slideViewPr>
    <p:cSldViewPr snapToGrid="0">
      <p:cViewPr>
        <p:scale>
          <a:sx n="66" d="100"/>
          <a:sy n="66" d="100"/>
        </p:scale>
        <p:origin x="-4230" y="-4758"/>
      </p:cViewPr>
      <p:guideLst>
        <p:guide orient="horz" pos="5530"/>
        <p:guide pos="93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1690350" cy="1809750"/>
          </a:xfrm>
          <a:prstGeom prst="rect">
            <a:avLst/>
          </a:prstGeom>
          <a:noFill/>
          <a:ln w="9525">
            <a:noFill/>
            <a:miter lim="800000"/>
            <a:headEnd/>
            <a:tailEnd/>
          </a:ln>
          <a:effectLst/>
        </p:spPr>
        <p:txBody>
          <a:bodyPr vert="horz" wrap="square" lIns="360505" tIns="180253" rIns="360505" bIns="180253" numCol="1" anchor="t" anchorCtr="0" compatLnSpc="1">
            <a:prstTxWarp prst="textNoShape">
              <a:avLst/>
            </a:prstTxWarp>
          </a:bodyPr>
          <a:lstStyle>
            <a:lvl1pPr defTabSz="3605213">
              <a:defRPr sz="4800"/>
            </a:lvl1pPr>
          </a:lstStyle>
          <a:p>
            <a:endParaRPr lang="en-US"/>
          </a:p>
        </p:txBody>
      </p:sp>
      <p:sp>
        <p:nvSpPr>
          <p:cNvPr id="4099" name="Rectangle 3"/>
          <p:cNvSpPr>
            <a:spLocks noGrp="1" noChangeArrowheads="1"/>
          </p:cNvSpPr>
          <p:nvPr>
            <p:ph type="dt" sz="quarter" idx="1"/>
          </p:nvPr>
        </p:nvSpPr>
        <p:spPr bwMode="auto">
          <a:xfrm>
            <a:off x="15284450" y="0"/>
            <a:ext cx="11690350" cy="1809750"/>
          </a:xfrm>
          <a:prstGeom prst="rect">
            <a:avLst/>
          </a:prstGeom>
          <a:noFill/>
          <a:ln w="9525">
            <a:noFill/>
            <a:miter lim="800000"/>
            <a:headEnd/>
            <a:tailEnd/>
          </a:ln>
          <a:effectLst/>
        </p:spPr>
        <p:txBody>
          <a:bodyPr vert="horz" wrap="square" lIns="360505" tIns="180253" rIns="360505" bIns="180253" numCol="1" anchor="t" anchorCtr="0" compatLnSpc="1">
            <a:prstTxWarp prst="textNoShape">
              <a:avLst/>
            </a:prstTxWarp>
          </a:bodyPr>
          <a:lstStyle>
            <a:lvl1pPr algn="r" defTabSz="3605213">
              <a:defRPr sz="4800"/>
            </a:lvl1pPr>
          </a:lstStyle>
          <a:p>
            <a:endParaRPr lang="en-US"/>
          </a:p>
        </p:txBody>
      </p:sp>
      <p:sp>
        <p:nvSpPr>
          <p:cNvPr id="4100" name="Rectangle 4"/>
          <p:cNvSpPr>
            <a:spLocks noGrp="1" noChangeArrowheads="1"/>
          </p:cNvSpPr>
          <p:nvPr>
            <p:ph type="ftr" sz="quarter" idx="2"/>
          </p:nvPr>
        </p:nvSpPr>
        <p:spPr bwMode="auto">
          <a:xfrm>
            <a:off x="0" y="34309050"/>
            <a:ext cx="11690350" cy="1809750"/>
          </a:xfrm>
          <a:prstGeom prst="rect">
            <a:avLst/>
          </a:prstGeom>
          <a:noFill/>
          <a:ln w="9525">
            <a:noFill/>
            <a:miter lim="800000"/>
            <a:headEnd/>
            <a:tailEnd/>
          </a:ln>
          <a:effectLst/>
        </p:spPr>
        <p:txBody>
          <a:bodyPr vert="horz" wrap="square" lIns="360505" tIns="180253" rIns="360505" bIns="180253" numCol="1" anchor="b" anchorCtr="0" compatLnSpc="1">
            <a:prstTxWarp prst="textNoShape">
              <a:avLst/>
            </a:prstTxWarp>
          </a:bodyPr>
          <a:lstStyle>
            <a:lvl1pPr defTabSz="3605213">
              <a:defRPr sz="4800"/>
            </a:lvl1pPr>
          </a:lstStyle>
          <a:p>
            <a:endParaRPr lang="en-US"/>
          </a:p>
        </p:txBody>
      </p:sp>
      <p:sp>
        <p:nvSpPr>
          <p:cNvPr id="4101" name="Rectangle 5"/>
          <p:cNvSpPr>
            <a:spLocks noGrp="1" noChangeArrowheads="1"/>
          </p:cNvSpPr>
          <p:nvPr>
            <p:ph type="sldNum" sz="quarter" idx="3"/>
          </p:nvPr>
        </p:nvSpPr>
        <p:spPr bwMode="auto">
          <a:xfrm>
            <a:off x="15284450" y="34309050"/>
            <a:ext cx="11690350" cy="1809750"/>
          </a:xfrm>
          <a:prstGeom prst="rect">
            <a:avLst/>
          </a:prstGeom>
          <a:noFill/>
          <a:ln w="9525">
            <a:noFill/>
            <a:miter lim="800000"/>
            <a:headEnd/>
            <a:tailEnd/>
          </a:ln>
          <a:effectLst/>
        </p:spPr>
        <p:txBody>
          <a:bodyPr vert="horz" wrap="square" lIns="360505" tIns="180253" rIns="360505" bIns="180253" numCol="1" anchor="b" anchorCtr="0" compatLnSpc="1">
            <a:prstTxWarp prst="textNoShape">
              <a:avLst/>
            </a:prstTxWarp>
          </a:bodyPr>
          <a:lstStyle>
            <a:lvl1pPr algn="r" defTabSz="3605213">
              <a:defRPr sz="4800"/>
            </a:lvl1pPr>
          </a:lstStyle>
          <a:p>
            <a:fld id="{4C8C3822-2126-49E6-B258-8B655C188EF3}" type="slidenum">
              <a:rPr lang="en-US"/>
              <a:pPr/>
              <a:t>‹#›</a:t>
            </a:fld>
            <a:endParaRPr lang="en-US"/>
          </a:p>
        </p:txBody>
      </p:sp>
    </p:spTree>
    <p:extLst>
      <p:ext uri="{BB962C8B-B14F-4D97-AF65-F5344CB8AC3E}">
        <p14:creationId xmlns:p14="http://schemas.microsoft.com/office/powerpoint/2010/main" val="2792107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0"/>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lvl1pPr>
            <a:lvl2pPr marL="365760" indent="0" algn="ctr">
              <a:buNone/>
              <a:defRPr/>
            </a:lvl2pPr>
            <a:lvl3pPr marL="731520" indent="0" algn="ctr">
              <a:buNone/>
              <a:defRPr/>
            </a:lvl3pPr>
            <a:lvl4pPr marL="1097280" indent="0" algn="ctr">
              <a:buNone/>
              <a:defRPr/>
            </a:lvl4pPr>
            <a:lvl5pPr marL="1463040" indent="0" algn="ctr">
              <a:buNone/>
              <a:defRPr/>
            </a:lvl5pPr>
            <a:lvl6pPr marL="1828800" indent="0" algn="ctr">
              <a:buNone/>
              <a:defRPr/>
            </a:lvl6pPr>
            <a:lvl7pPr marL="2194560" indent="0" algn="ctr">
              <a:buNone/>
              <a:defRPr/>
            </a:lvl7pPr>
            <a:lvl8pPr marL="2560320" indent="0" algn="ctr">
              <a:buNone/>
              <a:defRPr/>
            </a:lvl8pPr>
            <a:lvl9pPr marL="292608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C0A2DF-DC75-4042-8820-E7FCE516ACD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30626B-8DCA-4F49-A036-E24D6E2B475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4360" y="1950720"/>
            <a:ext cx="6995160" cy="17556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8880" y="1950720"/>
            <a:ext cx="20848320" cy="17556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186E8A4-57A1-4162-BB37-FCAB2C3EA210}"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D7DA327-72E1-477F-A407-D75C08B72C2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080"/>
            <a:ext cx="27980640" cy="4358640"/>
          </a:xfrm>
        </p:spPr>
        <p:txBody>
          <a:bodyPr anchor="t"/>
          <a:lstStyle>
            <a:lvl1pPr algn="l">
              <a:defRPr sz="3200" b="1" cap="all"/>
            </a:lvl1pPr>
          </a:lstStyle>
          <a:p>
            <a:r>
              <a:rPr lang="en-US"/>
              <a:t>Click to edit Master title style</a:t>
            </a:r>
          </a:p>
        </p:txBody>
      </p:sp>
      <p:sp>
        <p:nvSpPr>
          <p:cNvPr id="3" name="Text Placeholder 2"/>
          <p:cNvSpPr>
            <a:spLocks noGrp="1"/>
          </p:cNvSpPr>
          <p:nvPr>
            <p:ph type="body" idx="1"/>
          </p:nvPr>
        </p:nvSpPr>
        <p:spPr>
          <a:xfrm>
            <a:off x="2600325" y="9301480"/>
            <a:ext cx="27980640" cy="4800600"/>
          </a:xfrm>
        </p:spPr>
        <p:txBody>
          <a:bodyPr anchor="b"/>
          <a:lstStyle>
            <a:lvl1pPr marL="0" indent="0">
              <a:buNone/>
              <a:defRPr sz="1600"/>
            </a:lvl1pPr>
            <a:lvl2pPr marL="365760" indent="0">
              <a:buNone/>
              <a:defRPr sz="1440"/>
            </a:lvl2pPr>
            <a:lvl3pPr marL="731520" indent="0">
              <a:buNone/>
              <a:defRPr sz="1280"/>
            </a:lvl3pPr>
            <a:lvl4pPr marL="1097280" indent="0">
              <a:buNone/>
              <a:defRPr sz="1120"/>
            </a:lvl4pPr>
            <a:lvl5pPr marL="1463040" indent="0">
              <a:buNone/>
              <a:defRPr sz="1120"/>
            </a:lvl5pPr>
            <a:lvl6pPr marL="1828800" indent="0">
              <a:buNone/>
              <a:defRPr sz="1120"/>
            </a:lvl6pPr>
            <a:lvl7pPr marL="2194560" indent="0">
              <a:buNone/>
              <a:defRPr sz="1120"/>
            </a:lvl7pPr>
            <a:lvl8pPr marL="2560320" indent="0">
              <a:buNone/>
              <a:defRPr sz="1120"/>
            </a:lvl8pPr>
            <a:lvl9pPr marL="2926080" indent="0">
              <a:buNone/>
              <a:defRPr sz="112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F8FAD5-CB2E-4ACE-864D-4333822FAE7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68880" y="6339840"/>
            <a:ext cx="13921740" cy="13167360"/>
          </a:xfrm>
        </p:spPr>
        <p:txBody>
          <a:bodyPr/>
          <a:lstStyle>
            <a:lvl1pPr>
              <a:defRPr sz="2240"/>
            </a:lvl1pPr>
            <a:lvl2pPr>
              <a:defRPr sz="1920"/>
            </a:lvl2pPr>
            <a:lvl3pPr>
              <a:defRPr sz="160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27780" y="6339840"/>
            <a:ext cx="13921740" cy="13167360"/>
          </a:xfrm>
        </p:spPr>
        <p:txBody>
          <a:bodyPr/>
          <a:lstStyle>
            <a:lvl1pPr>
              <a:defRPr sz="2240"/>
            </a:lvl1pPr>
            <a:lvl2pPr>
              <a:defRPr sz="1920"/>
            </a:lvl2pPr>
            <a:lvl3pPr>
              <a:defRPr sz="160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875087B-D9F8-4457-9E17-24505A823C0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0"/>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0"/>
            <a:ext cx="14544675" cy="204724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1645920" y="6959600"/>
            <a:ext cx="14544675" cy="12644120"/>
          </a:xfrm>
        </p:spPr>
        <p:txBody>
          <a:bodyPr/>
          <a:lstStyle>
            <a:lvl1pPr>
              <a:defRPr sz="192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0" y="4912360"/>
            <a:ext cx="14550390" cy="2047240"/>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16722090" y="6959600"/>
            <a:ext cx="14550390" cy="12644120"/>
          </a:xfrm>
        </p:spPr>
        <p:txBody>
          <a:bodyPr/>
          <a:lstStyle>
            <a:lvl1pPr>
              <a:defRPr sz="1920"/>
            </a:lvl1pPr>
            <a:lvl2pPr>
              <a:defRPr sz="1600"/>
            </a:lvl2pPr>
            <a:lvl3pPr>
              <a:defRPr sz="1440"/>
            </a:lvl3pPr>
            <a:lvl4pPr>
              <a:defRPr sz="1280"/>
            </a:lvl4pPr>
            <a:lvl5pPr>
              <a:defRPr sz="1280"/>
            </a:lvl5pPr>
            <a:lvl6pPr>
              <a:defRPr sz="1280"/>
            </a:lvl6pPr>
            <a:lvl7pPr>
              <a:defRPr sz="1280"/>
            </a:lvl7pPr>
            <a:lvl8pPr>
              <a:defRPr sz="1280"/>
            </a:lvl8pPr>
            <a:lvl9pPr>
              <a:defRPr sz="1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B1D568E-9E31-4BD6-83D4-82FA71A0EB4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D8F0A2E-3427-4835-A780-7F8F7BD55D8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74EF699-0B47-4A47-A5F0-527614C17F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3760"/>
            <a:ext cx="10829925" cy="3718560"/>
          </a:xfrm>
        </p:spPr>
        <p:txBody>
          <a:bodyPr anchor="b"/>
          <a:lstStyle>
            <a:lvl1pPr algn="l">
              <a:defRPr sz="1600" b="1"/>
            </a:lvl1pPr>
          </a:lstStyle>
          <a:p>
            <a:r>
              <a:rPr lang="en-US"/>
              <a:t>Click to edit Master title style</a:t>
            </a:r>
          </a:p>
        </p:txBody>
      </p:sp>
      <p:sp>
        <p:nvSpPr>
          <p:cNvPr id="3" name="Content Placeholder 2"/>
          <p:cNvSpPr>
            <a:spLocks noGrp="1"/>
          </p:cNvSpPr>
          <p:nvPr>
            <p:ph idx="1"/>
          </p:nvPr>
        </p:nvSpPr>
        <p:spPr>
          <a:xfrm>
            <a:off x="12870180" y="873760"/>
            <a:ext cx="18402300" cy="18729960"/>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0" y="4592320"/>
            <a:ext cx="10829925" cy="15011400"/>
          </a:xfrm>
        </p:spPr>
        <p:txBody>
          <a:bodyPr/>
          <a:lstStyle>
            <a:lvl1pPr marL="0" indent="0">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75400EB-6784-40C9-9DF1-6B79F58F596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5" y="15361920"/>
            <a:ext cx="19751040" cy="1813560"/>
          </a:xfrm>
        </p:spPr>
        <p:txBody>
          <a:bodyPr anchor="b"/>
          <a:lstStyle>
            <a:lvl1pPr algn="l">
              <a:defRPr sz="1600" b="1"/>
            </a:lvl1pPr>
          </a:lstStyle>
          <a:p>
            <a:r>
              <a:rPr lang="en-US"/>
              <a:t>Click to edit Master title style</a:t>
            </a:r>
          </a:p>
        </p:txBody>
      </p:sp>
      <p:sp>
        <p:nvSpPr>
          <p:cNvPr id="3" name="Picture Placeholder 2"/>
          <p:cNvSpPr>
            <a:spLocks noGrp="1"/>
          </p:cNvSpPr>
          <p:nvPr>
            <p:ph type="pic" idx="1"/>
          </p:nvPr>
        </p:nvSpPr>
        <p:spPr>
          <a:xfrm>
            <a:off x="6452235" y="1960880"/>
            <a:ext cx="19751040" cy="13167360"/>
          </a:xfrm>
        </p:spPr>
        <p:txBody>
          <a:bodyPr/>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endParaRPr lang="en-US"/>
          </a:p>
        </p:txBody>
      </p:sp>
      <p:sp>
        <p:nvSpPr>
          <p:cNvPr id="4" name="Text Placeholder 3"/>
          <p:cNvSpPr>
            <a:spLocks noGrp="1"/>
          </p:cNvSpPr>
          <p:nvPr>
            <p:ph type="body" sz="half" idx="2"/>
          </p:nvPr>
        </p:nvSpPr>
        <p:spPr>
          <a:xfrm>
            <a:off x="6452235" y="17175480"/>
            <a:ext cx="19751040" cy="2575560"/>
          </a:xfrm>
        </p:spPr>
        <p:txBody>
          <a:bodyPr/>
          <a:lstStyle>
            <a:lvl1pPr marL="0" indent="0">
              <a:buNone/>
              <a:defRPr sz="1120"/>
            </a:lvl1pPr>
            <a:lvl2pPr marL="365760" indent="0">
              <a:buNone/>
              <a:defRPr sz="960"/>
            </a:lvl2pPr>
            <a:lvl3pPr marL="731520" indent="0">
              <a:buNone/>
              <a:defRPr sz="800"/>
            </a:lvl3pPr>
            <a:lvl4pPr marL="1097280" indent="0">
              <a:buNone/>
              <a:defRPr sz="720"/>
            </a:lvl4pPr>
            <a:lvl5pPr marL="1463040" indent="0">
              <a:buNone/>
              <a:defRPr sz="720"/>
            </a:lvl5pPr>
            <a:lvl6pPr marL="1828800" indent="0">
              <a:buNone/>
              <a:defRPr sz="720"/>
            </a:lvl6pPr>
            <a:lvl7pPr marL="2194560" indent="0">
              <a:buNone/>
              <a:defRPr sz="720"/>
            </a:lvl7pPr>
            <a:lvl8pPr marL="2560320" indent="0">
              <a:buNone/>
              <a:defRPr sz="720"/>
            </a:lvl8pPr>
            <a:lvl9pPr marL="2926080" indent="0">
              <a:buNone/>
              <a:defRPr sz="7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AA2995-15FE-45A7-8A62-5F0C01EAB3B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8880" y="1950720"/>
            <a:ext cx="27980640" cy="3657600"/>
          </a:xfrm>
          <a:prstGeom prst="rect">
            <a:avLst/>
          </a:prstGeom>
          <a:noFill/>
          <a:ln w="9525">
            <a:noFill/>
            <a:miter lim="800000"/>
            <a:headEnd/>
            <a:tailEnd/>
          </a:ln>
          <a:effectLst/>
        </p:spPr>
        <p:txBody>
          <a:bodyPr vert="horz" wrap="square" lIns="365760" tIns="182880" rIns="365760" bIns="18288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68880" y="6339840"/>
            <a:ext cx="27980640" cy="13167360"/>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68880" y="19994880"/>
            <a:ext cx="6858000" cy="1463040"/>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defTabSz="2926080">
              <a:defRPr sz="4480"/>
            </a:lvl1pPr>
          </a:lstStyle>
          <a:p>
            <a:endParaRPr lang="en-US"/>
          </a:p>
        </p:txBody>
      </p:sp>
      <p:sp>
        <p:nvSpPr>
          <p:cNvPr id="1029" name="Rectangle 5"/>
          <p:cNvSpPr>
            <a:spLocks noGrp="1" noChangeArrowheads="1"/>
          </p:cNvSpPr>
          <p:nvPr>
            <p:ph type="ftr" sz="quarter" idx="3"/>
          </p:nvPr>
        </p:nvSpPr>
        <p:spPr bwMode="auto">
          <a:xfrm>
            <a:off x="11247120" y="19994880"/>
            <a:ext cx="10424160" cy="1463040"/>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algn="ctr" defTabSz="2926080">
              <a:defRPr sz="4480"/>
            </a:lvl1pPr>
          </a:lstStyle>
          <a:p>
            <a:endParaRPr lang="en-US"/>
          </a:p>
        </p:txBody>
      </p:sp>
      <p:sp>
        <p:nvSpPr>
          <p:cNvPr id="1030" name="Rectangle 6"/>
          <p:cNvSpPr>
            <a:spLocks noGrp="1" noChangeArrowheads="1"/>
          </p:cNvSpPr>
          <p:nvPr>
            <p:ph type="sldNum" sz="quarter" idx="4"/>
          </p:nvPr>
        </p:nvSpPr>
        <p:spPr bwMode="auto">
          <a:xfrm>
            <a:off x="23591520" y="19994880"/>
            <a:ext cx="6858000" cy="1463040"/>
          </a:xfrm>
          <a:prstGeom prst="rect">
            <a:avLst/>
          </a:prstGeom>
          <a:noFill/>
          <a:ln w="9525">
            <a:noFill/>
            <a:miter lim="800000"/>
            <a:headEnd/>
            <a:tailEnd/>
          </a:ln>
          <a:effectLst/>
        </p:spPr>
        <p:txBody>
          <a:bodyPr vert="horz" wrap="square" lIns="365760" tIns="182880" rIns="365760" bIns="182880" numCol="1" anchor="t" anchorCtr="0" compatLnSpc="1">
            <a:prstTxWarp prst="textNoShape">
              <a:avLst/>
            </a:prstTxWarp>
          </a:bodyPr>
          <a:lstStyle>
            <a:lvl1pPr algn="r" defTabSz="2926080">
              <a:defRPr sz="4480"/>
            </a:lvl1pPr>
          </a:lstStyle>
          <a:p>
            <a:fld id="{97E40109-6917-4A54-A7CD-C44C44C2990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6080" rtl="0" fontAlgn="base">
        <a:spcBef>
          <a:spcPct val="0"/>
        </a:spcBef>
        <a:spcAft>
          <a:spcPct val="0"/>
        </a:spcAft>
        <a:defRPr sz="14080">
          <a:solidFill>
            <a:schemeClr val="tx2"/>
          </a:solidFill>
          <a:latin typeface="+mj-lt"/>
          <a:ea typeface="+mj-ea"/>
          <a:cs typeface="+mj-cs"/>
        </a:defRPr>
      </a:lvl1pPr>
      <a:lvl2pPr algn="ctr" defTabSz="2926080" rtl="0" fontAlgn="base">
        <a:spcBef>
          <a:spcPct val="0"/>
        </a:spcBef>
        <a:spcAft>
          <a:spcPct val="0"/>
        </a:spcAft>
        <a:defRPr sz="14080">
          <a:solidFill>
            <a:schemeClr val="tx2"/>
          </a:solidFill>
          <a:latin typeface="Times New Roman" pitchFamily="18" charset="0"/>
        </a:defRPr>
      </a:lvl2pPr>
      <a:lvl3pPr algn="ctr" defTabSz="2926080" rtl="0" fontAlgn="base">
        <a:spcBef>
          <a:spcPct val="0"/>
        </a:spcBef>
        <a:spcAft>
          <a:spcPct val="0"/>
        </a:spcAft>
        <a:defRPr sz="14080">
          <a:solidFill>
            <a:schemeClr val="tx2"/>
          </a:solidFill>
          <a:latin typeface="Times New Roman" pitchFamily="18" charset="0"/>
        </a:defRPr>
      </a:lvl3pPr>
      <a:lvl4pPr algn="ctr" defTabSz="2926080" rtl="0" fontAlgn="base">
        <a:spcBef>
          <a:spcPct val="0"/>
        </a:spcBef>
        <a:spcAft>
          <a:spcPct val="0"/>
        </a:spcAft>
        <a:defRPr sz="14080">
          <a:solidFill>
            <a:schemeClr val="tx2"/>
          </a:solidFill>
          <a:latin typeface="Times New Roman" pitchFamily="18" charset="0"/>
        </a:defRPr>
      </a:lvl4pPr>
      <a:lvl5pPr algn="ctr" defTabSz="2926080" rtl="0" fontAlgn="base">
        <a:spcBef>
          <a:spcPct val="0"/>
        </a:spcBef>
        <a:spcAft>
          <a:spcPct val="0"/>
        </a:spcAft>
        <a:defRPr sz="14080">
          <a:solidFill>
            <a:schemeClr val="tx2"/>
          </a:solidFill>
          <a:latin typeface="Times New Roman" pitchFamily="18" charset="0"/>
        </a:defRPr>
      </a:lvl5pPr>
      <a:lvl6pPr marL="365760" algn="ctr" defTabSz="2926080" rtl="0" fontAlgn="base">
        <a:spcBef>
          <a:spcPct val="0"/>
        </a:spcBef>
        <a:spcAft>
          <a:spcPct val="0"/>
        </a:spcAft>
        <a:defRPr sz="14080">
          <a:solidFill>
            <a:schemeClr val="tx2"/>
          </a:solidFill>
          <a:latin typeface="Times New Roman" pitchFamily="18" charset="0"/>
        </a:defRPr>
      </a:lvl6pPr>
      <a:lvl7pPr marL="731520" algn="ctr" defTabSz="2926080" rtl="0" fontAlgn="base">
        <a:spcBef>
          <a:spcPct val="0"/>
        </a:spcBef>
        <a:spcAft>
          <a:spcPct val="0"/>
        </a:spcAft>
        <a:defRPr sz="14080">
          <a:solidFill>
            <a:schemeClr val="tx2"/>
          </a:solidFill>
          <a:latin typeface="Times New Roman" pitchFamily="18" charset="0"/>
        </a:defRPr>
      </a:lvl7pPr>
      <a:lvl8pPr marL="1097280" algn="ctr" defTabSz="2926080" rtl="0" fontAlgn="base">
        <a:spcBef>
          <a:spcPct val="0"/>
        </a:spcBef>
        <a:spcAft>
          <a:spcPct val="0"/>
        </a:spcAft>
        <a:defRPr sz="14080">
          <a:solidFill>
            <a:schemeClr val="tx2"/>
          </a:solidFill>
          <a:latin typeface="Times New Roman" pitchFamily="18" charset="0"/>
        </a:defRPr>
      </a:lvl8pPr>
      <a:lvl9pPr marL="1463040" algn="ctr" defTabSz="2926080" rtl="0" fontAlgn="base">
        <a:spcBef>
          <a:spcPct val="0"/>
        </a:spcBef>
        <a:spcAft>
          <a:spcPct val="0"/>
        </a:spcAft>
        <a:defRPr sz="14080">
          <a:solidFill>
            <a:schemeClr val="tx2"/>
          </a:solidFill>
          <a:latin typeface="Times New Roman" pitchFamily="18" charset="0"/>
        </a:defRPr>
      </a:lvl9pPr>
    </p:titleStyle>
    <p:bodyStyle>
      <a:lvl1pPr marL="1097280" indent="-1097280" algn="l" defTabSz="2926080" rtl="0" fontAlgn="base">
        <a:spcBef>
          <a:spcPct val="20000"/>
        </a:spcBef>
        <a:spcAft>
          <a:spcPct val="0"/>
        </a:spcAft>
        <a:buChar char="•"/>
        <a:defRPr sz="10240">
          <a:solidFill>
            <a:schemeClr val="tx1"/>
          </a:solidFill>
          <a:latin typeface="+mn-lt"/>
          <a:ea typeface="+mn-ea"/>
          <a:cs typeface="+mn-cs"/>
        </a:defRPr>
      </a:lvl1pPr>
      <a:lvl2pPr marL="2377440" indent="-914400" algn="l" defTabSz="2926080" rtl="0" fontAlgn="base">
        <a:spcBef>
          <a:spcPct val="20000"/>
        </a:spcBef>
        <a:spcAft>
          <a:spcPct val="0"/>
        </a:spcAft>
        <a:buChar char="–"/>
        <a:defRPr sz="8960">
          <a:solidFill>
            <a:schemeClr val="tx1"/>
          </a:solidFill>
          <a:latin typeface="+mn-lt"/>
        </a:defRPr>
      </a:lvl2pPr>
      <a:lvl3pPr marL="3657600" indent="-731520" algn="l" defTabSz="2926080" rtl="0" fontAlgn="base">
        <a:spcBef>
          <a:spcPct val="20000"/>
        </a:spcBef>
        <a:spcAft>
          <a:spcPct val="0"/>
        </a:spcAft>
        <a:buChar char="•"/>
        <a:defRPr sz="7680">
          <a:solidFill>
            <a:schemeClr val="tx1"/>
          </a:solidFill>
          <a:latin typeface="+mn-lt"/>
        </a:defRPr>
      </a:lvl3pPr>
      <a:lvl4pPr marL="5120640" indent="-731520" algn="l" defTabSz="2926080" rtl="0" fontAlgn="base">
        <a:spcBef>
          <a:spcPct val="20000"/>
        </a:spcBef>
        <a:spcAft>
          <a:spcPct val="0"/>
        </a:spcAft>
        <a:buChar char="–"/>
        <a:defRPr sz="6400">
          <a:solidFill>
            <a:schemeClr val="tx1"/>
          </a:solidFill>
          <a:latin typeface="+mn-lt"/>
        </a:defRPr>
      </a:lvl4pPr>
      <a:lvl5pPr marL="6583680" indent="-731520" algn="l" defTabSz="2926080" rtl="0" fontAlgn="base">
        <a:spcBef>
          <a:spcPct val="20000"/>
        </a:spcBef>
        <a:spcAft>
          <a:spcPct val="0"/>
        </a:spcAft>
        <a:buChar char="»"/>
        <a:defRPr sz="6400">
          <a:solidFill>
            <a:schemeClr val="tx1"/>
          </a:solidFill>
          <a:latin typeface="+mn-lt"/>
        </a:defRPr>
      </a:lvl5pPr>
      <a:lvl6pPr marL="6949440" indent="-731520" algn="l" defTabSz="2926080" rtl="0" fontAlgn="base">
        <a:spcBef>
          <a:spcPct val="20000"/>
        </a:spcBef>
        <a:spcAft>
          <a:spcPct val="0"/>
        </a:spcAft>
        <a:buChar char="»"/>
        <a:defRPr sz="6400">
          <a:solidFill>
            <a:schemeClr val="tx1"/>
          </a:solidFill>
          <a:latin typeface="+mn-lt"/>
        </a:defRPr>
      </a:lvl6pPr>
      <a:lvl7pPr marL="7315200" indent="-731520" algn="l" defTabSz="2926080" rtl="0" fontAlgn="base">
        <a:spcBef>
          <a:spcPct val="20000"/>
        </a:spcBef>
        <a:spcAft>
          <a:spcPct val="0"/>
        </a:spcAft>
        <a:buChar char="»"/>
        <a:defRPr sz="6400">
          <a:solidFill>
            <a:schemeClr val="tx1"/>
          </a:solidFill>
          <a:latin typeface="+mn-lt"/>
        </a:defRPr>
      </a:lvl7pPr>
      <a:lvl8pPr marL="7680960" indent="-731520" algn="l" defTabSz="2926080" rtl="0" fontAlgn="base">
        <a:spcBef>
          <a:spcPct val="20000"/>
        </a:spcBef>
        <a:spcAft>
          <a:spcPct val="0"/>
        </a:spcAft>
        <a:buChar char="»"/>
        <a:defRPr sz="6400">
          <a:solidFill>
            <a:schemeClr val="tx1"/>
          </a:solidFill>
          <a:latin typeface="+mn-lt"/>
        </a:defRPr>
      </a:lvl8pPr>
      <a:lvl9pPr marL="8046720" indent="-731520" algn="l" defTabSz="2926080" rtl="0" fontAlgn="base">
        <a:spcBef>
          <a:spcPct val="20000"/>
        </a:spcBef>
        <a:spcAft>
          <a:spcPct val="0"/>
        </a:spcAft>
        <a:buChar char="»"/>
        <a:defRPr sz="6400">
          <a:solidFill>
            <a:schemeClr val="tx1"/>
          </a:solidFill>
          <a:latin typeface="+mn-lt"/>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s://arxiv.org/abs/2310.13548" TargetMode="Externa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8"/>
          <p:cNvSpPr>
            <a:spLocks noChangeArrowheads="1"/>
          </p:cNvSpPr>
          <p:nvPr/>
        </p:nvSpPr>
        <p:spPr bwMode="auto">
          <a:xfrm>
            <a:off x="1828800" y="243840"/>
            <a:ext cx="29260800" cy="3108960"/>
          </a:xfrm>
          <a:prstGeom prst="rect">
            <a:avLst/>
          </a:prstGeom>
          <a:solidFill>
            <a:srgbClr val="F76902"/>
          </a:solidFill>
          <a:ln w="9525">
            <a:noFill/>
            <a:miter lim="800000"/>
            <a:headEnd/>
            <a:tailEnd/>
          </a:ln>
          <a:effectLst/>
        </p:spPr>
        <p:txBody>
          <a:bodyPr wrap="none" anchor="ctr"/>
          <a:lstStyle/>
          <a:p>
            <a:endParaRPr lang="en-US" sz="1646">
              <a:latin typeface="Gill Sans"/>
            </a:endParaRPr>
          </a:p>
        </p:txBody>
      </p:sp>
      <p:pic>
        <p:nvPicPr>
          <p:cNvPr id="51" name="Picture 50">
            <a:extLst>
              <a:ext uri="{FF2B5EF4-FFF2-40B4-BE49-F238E27FC236}">
                <a16:creationId xmlns:a16="http://schemas.microsoft.com/office/drawing/2014/main" id="{40A0EF52-55FC-1BBA-E751-15D2AEFE8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7237" y="386695"/>
            <a:ext cx="2323129" cy="2823247"/>
          </a:xfrm>
          <a:prstGeom prst="rect">
            <a:avLst/>
          </a:prstGeom>
        </p:spPr>
      </p:pic>
      <p:pic>
        <p:nvPicPr>
          <p:cNvPr id="53" name="Picture 52">
            <a:extLst>
              <a:ext uri="{FF2B5EF4-FFF2-40B4-BE49-F238E27FC236}">
                <a16:creationId xmlns:a16="http://schemas.microsoft.com/office/drawing/2014/main" id="{2D132DDB-AA1E-9CF3-BB38-7C1B36265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6720" y="1060501"/>
            <a:ext cx="4145280" cy="1322330"/>
          </a:xfrm>
          <a:prstGeom prst="rect">
            <a:avLst/>
          </a:prstGeom>
        </p:spPr>
      </p:pic>
      <p:sp>
        <p:nvSpPr>
          <p:cNvPr id="15" name="Rectangle 2"/>
          <p:cNvSpPr txBox="1">
            <a:spLocks noChangeArrowheads="1"/>
          </p:cNvSpPr>
          <p:nvPr/>
        </p:nvSpPr>
        <p:spPr>
          <a:xfrm>
            <a:off x="2473960" y="618264"/>
            <a:ext cx="16664062" cy="1871218"/>
          </a:xfrm>
          <a:prstGeom prst="rect">
            <a:avLst/>
          </a:prstGeom>
          <a:noFill/>
        </p:spPr>
        <p:txBody>
          <a:bodyPr wrap="square">
            <a:spAutoFit/>
          </a:bodyPr>
          <a:lstStyle/>
          <a:p>
            <a:pPr algn="ctr">
              <a:lnSpc>
                <a:spcPct val="107000"/>
              </a:lnSpc>
              <a:spcAft>
                <a:spcPts val="640"/>
              </a:spcAft>
            </a:pPr>
            <a:r>
              <a:rPr lang="en-US" sz="5600" dirty="0">
                <a:latin typeface="Franklin Gothic Demi" panose="020B0703020102020204" pitchFamily="34" charset="0"/>
              </a:rPr>
              <a:t>Partisanship in Language Models: How User Identity Shapes LLM's Political Responses</a:t>
            </a:r>
            <a:endParaRPr lang="en-IN" sz="5600" kern="100" dirty="0">
              <a:latin typeface="Franklin Gothic Demi" panose="020B0703020102020204" pitchFamily="34" charset="0"/>
              <a:ea typeface="Aptos" panose="020B0004020202020204" pitchFamily="34" charset="0"/>
              <a:cs typeface="Times New Roman" panose="02020603050405020304" pitchFamily="18" charset="0"/>
            </a:endParaRPr>
          </a:p>
        </p:txBody>
      </p:sp>
      <p:sp>
        <p:nvSpPr>
          <p:cNvPr id="54" name="TextBox 53">
            <a:extLst>
              <a:ext uri="{FF2B5EF4-FFF2-40B4-BE49-F238E27FC236}">
                <a16:creationId xmlns:a16="http://schemas.microsoft.com/office/drawing/2014/main" id="{C2D0EAD7-83FA-3834-0C2A-8F2D07621ECA}"/>
              </a:ext>
            </a:extLst>
          </p:cNvPr>
          <p:cNvSpPr txBox="1"/>
          <p:nvPr/>
        </p:nvSpPr>
        <p:spPr>
          <a:xfrm>
            <a:off x="5507551" y="2470951"/>
            <a:ext cx="10951649" cy="530915"/>
          </a:xfrm>
          <a:prstGeom prst="rect">
            <a:avLst/>
          </a:prstGeom>
          <a:noFill/>
        </p:spPr>
        <p:txBody>
          <a:bodyPr wrap="square" lIns="91440" tIns="45720" rIns="91440" bIns="45720" rtlCol="0" anchor="t">
            <a:spAutoFit/>
          </a:bodyPr>
          <a:lstStyle/>
          <a:p>
            <a:r>
              <a:rPr lang="en-IN" sz="2850" b="1">
                <a:latin typeface="Times New Roman"/>
                <a:cs typeface="Times New Roman"/>
              </a:rPr>
              <a:t>Nikhil Satish </a:t>
            </a:r>
            <a:r>
              <a:rPr lang="en-IN" sz="2850" b="1" err="1">
                <a:latin typeface="Times New Roman"/>
                <a:cs typeface="Times New Roman"/>
              </a:rPr>
              <a:t>Suryawanshi</a:t>
            </a:r>
            <a:r>
              <a:rPr lang="en-IN" sz="2850" b="1">
                <a:latin typeface="Times New Roman"/>
                <a:cs typeface="Times New Roman"/>
              </a:rPr>
              <a:t>, Advisor: Dr. Ashique </a:t>
            </a:r>
            <a:r>
              <a:rPr lang="en-IN" sz="2850" b="1" err="1">
                <a:latin typeface="Times New Roman"/>
                <a:cs typeface="Times New Roman"/>
              </a:rPr>
              <a:t>Kudhabuksh</a:t>
            </a:r>
            <a:r>
              <a:rPr lang="en-IN" sz="2850" b="1">
                <a:latin typeface="Times New Roman"/>
                <a:cs typeface="Times New Roman"/>
              </a:rPr>
              <a:t>, 2025</a:t>
            </a:r>
          </a:p>
        </p:txBody>
      </p:sp>
      <p:sp>
        <p:nvSpPr>
          <p:cNvPr id="2" name="TextBox 1">
            <a:extLst>
              <a:ext uri="{FF2B5EF4-FFF2-40B4-BE49-F238E27FC236}">
                <a16:creationId xmlns:a16="http://schemas.microsoft.com/office/drawing/2014/main" id="{B22ADB74-9C24-5F3A-AB9C-4253E688F440}"/>
              </a:ext>
            </a:extLst>
          </p:cNvPr>
          <p:cNvSpPr txBox="1"/>
          <p:nvPr/>
        </p:nvSpPr>
        <p:spPr>
          <a:xfrm>
            <a:off x="2621493" y="4754881"/>
            <a:ext cx="8481844" cy="4478149"/>
          </a:xfrm>
          <a:prstGeom prst="rect">
            <a:avLst/>
          </a:prstGeom>
          <a:noFill/>
        </p:spPr>
        <p:txBody>
          <a:bodyPr wrap="square" lIns="91440" tIns="45720" rIns="91440" bIns="45720" rtlCol="0" anchor="t">
            <a:spAutoFit/>
          </a:bodyPr>
          <a:lstStyle/>
          <a:p>
            <a:pPr algn="just"/>
            <a:r>
              <a:rPr lang="en-US" sz="2850" dirty="0">
                <a:latin typeface="Gill Sans"/>
              </a:rPr>
              <a:t>Large Language Models (LLMs) are surprisingly vulnerable to identity-driven partisanship [1], raising urgent ethical questions. In this study, we evaluate six LLMs (GPT-3.5, GPT-4o, Llama 2, Llama 3, Mistral, and Gemma 2) across 90 politically sensitive prompts to examine how easily the audience’s identity can sway their neutrality and honesty. Our findings spark a crucial debate: Should LLMs merely mirror user expectations, or should they strive to understand perspectives while remaining truthful, balanced and principled?</a:t>
            </a:r>
            <a:endParaRPr lang="en-IN" sz="2850" dirty="0">
              <a:latin typeface="Gill Sans"/>
            </a:endParaRPr>
          </a:p>
        </p:txBody>
      </p:sp>
      <p:sp>
        <p:nvSpPr>
          <p:cNvPr id="3" name="TextBox 2">
            <a:extLst>
              <a:ext uri="{FF2B5EF4-FFF2-40B4-BE49-F238E27FC236}">
                <a16:creationId xmlns:a16="http://schemas.microsoft.com/office/drawing/2014/main" id="{FFC314B1-B889-30EB-C280-83E5D7DFD789}"/>
              </a:ext>
            </a:extLst>
          </p:cNvPr>
          <p:cNvSpPr txBox="1"/>
          <p:nvPr/>
        </p:nvSpPr>
        <p:spPr>
          <a:xfrm>
            <a:off x="2656175" y="10516127"/>
            <a:ext cx="8412480" cy="3194721"/>
          </a:xfrm>
          <a:prstGeom prst="rect">
            <a:avLst/>
          </a:prstGeom>
          <a:noFill/>
        </p:spPr>
        <p:txBody>
          <a:bodyPr wrap="square" rtlCol="0">
            <a:spAutoFit/>
          </a:bodyPr>
          <a:lstStyle/>
          <a:p>
            <a:pPr algn="just"/>
            <a:r>
              <a:rPr lang="en-US" sz="2880" dirty="0">
                <a:latin typeface="Gill Sans"/>
              </a:rPr>
              <a:t>What happens when AI stops questioning and starts flattering? As LLMs become gatekeepers of information, their vulnerability to Partisan threatens the integrity of public discourse. This study exposes a hidden flaw: when machines mirror our biases instead of challenging them, truth itself risks becoming a casualty of convenience.</a:t>
            </a:r>
            <a:endParaRPr lang="en-IN" sz="2880" dirty="0">
              <a:latin typeface="Gill Sans"/>
            </a:endParaRPr>
          </a:p>
        </p:txBody>
      </p:sp>
      <p:sp>
        <p:nvSpPr>
          <p:cNvPr id="10" name="TextBox 9">
            <a:extLst>
              <a:ext uri="{FF2B5EF4-FFF2-40B4-BE49-F238E27FC236}">
                <a16:creationId xmlns:a16="http://schemas.microsoft.com/office/drawing/2014/main" id="{4706F7C0-FC19-3570-0256-1DB6D5752F12}"/>
              </a:ext>
            </a:extLst>
          </p:cNvPr>
          <p:cNvSpPr txBox="1"/>
          <p:nvPr/>
        </p:nvSpPr>
        <p:spPr>
          <a:xfrm>
            <a:off x="12007908" y="14333043"/>
            <a:ext cx="8646160" cy="781752"/>
          </a:xfrm>
          <a:prstGeom prst="rect">
            <a:avLst/>
          </a:prstGeom>
          <a:noFill/>
        </p:spPr>
        <p:txBody>
          <a:bodyPr wrap="square" rtlCol="0">
            <a:spAutoFit/>
          </a:bodyPr>
          <a:lstStyle/>
          <a:p>
            <a:r>
              <a:rPr lang="en-US" sz="2240" b="1">
                <a:latin typeface="Gill Sans"/>
              </a:rPr>
              <a:t>Figure 2: Cross-validation heatmaps showing stance classification intensity across LLMs.</a:t>
            </a:r>
            <a:endParaRPr lang="en-IN" sz="2880" b="1">
              <a:latin typeface="Gill Sans"/>
            </a:endParaRPr>
          </a:p>
        </p:txBody>
      </p:sp>
      <p:sp>
        <p:nvSpPr>
          <p:cNvPr id="11" name="TextBox 10">
            <a:extLst>
              <a:ext uri="{FF2B5EF4-FFF2-40B4-BE49-F238E27FC236}">
                <a16:creationId xmlns:a16="http://schemas.microsoft.com/office/drawing/2014/main" id="{9C6DDD2B-91A0-A42D-B127-1C14B0E08C5F}"/>
              </a:ext>
            </a:extLst>
          </p:cNvPr>
          <p:cNvSpPr txBox="1"/>
          <p:nvPr/>
        </p:nvSpPr>
        <p:spPr>
          <a:xfrm>
            <a:off x="21693909" y="9519769"/>
            <a:ext cx="8646160" cy="1126462"/>
          </a:xfrm>
          <a:prstGeom prst="rect">
            <a:avLst/>
          </a:prstGeom>
          <a:noFill/>
        </p:spPr>
        <p:txBody>
          <a:bodyPr wrap="square" rtlCol="0">
            <a:spAutoFit/>
          </a:bodyPr>
          <a:lstStyle/>
          <a:p>
            <a:r>
              <a:rPr lang="en-US" sz="2240" b="1">
                <a:latin typeface="Gill Sans"/>
              </a:rPr>
              <a:t>Figure 3: Comparative lexical fingerprints of LLMs showing vocabulary-driven framing tendencies during politically sensitive discussions.</a:t>
            </a:r>
            <a:endParaRPr lang="en-US" sz="2880">
              <a:latin typeface="Gill Sans"/>
            </a:endParaRPr>
          </a:p>
        </p:txBody>
      </p:sp>
      <p:sp>
        <p:nvSpPr>
          <p:cNvPr id="12" name="TextBox 11">
            <a:extLst>
              <a:ext uri="{FF2B5EF4-FFF2-40B4-BE49-F238E27FC236}">
                <a16:creationId xmlns:a16="http://schemas.microsoft.com/office/drawing/2014/main" id="{6C97A26D-AB9E-7D29-BC50-5D37E79D052A}"/>
              </a:ext>
            </a:extLst>
          </p:cNvPr>
          <p:cNvSpPr txBox="1"/>
          <p:nvPr/>
        </p:nvSpPr>
        <p:spPr>
          <a:xfrm>
            <a:off x="11827372" y="15057121"/>
            <a:ext cx="9007234" cy="6297108"/>
          </a:xfrm>
          <a:prstGeom prst="rect">
            <a:avLst/>
          </a:prstGeom>
          <a:noFill/>
        </p:spPr>
        <p:txBody>
          <a:bodyPr wrap="square" lIns="91440" tIns="45720" rIns="91440" bIns="45720" rtlCol="0" anchor="t">
            <a:spAutoFit/>
          </a:bodyPr>
          <a:lstStyle/>
          <a:p>
            <a:pPr algn="just">
              <a:buNone/>
            </a:pPr>
            <a:r>
              <a:rPr lang="en-US" sz="2850" dirty="0">
                <a:latin typeface="Gill Sans"/>
              </a:rPr>
              <a:t>The heatmaps illustrate the stance classification results for each model using cross-validation.</a:t>
            </a:r>
            <a:endParaRPr lang="en-US" sz="2850" dirty="0"/>
          </a:p>
          <a:p>
            <a:pPr algn="just">
              <a:buFont typeface="Arial" panose="020B0604020202020204" pitchFamily="34" charset="0"/>
              <a:buChar char="•"/>
            </a:pPr>
            <a:r>
              <a:rPr lang="en-US" sz="2850" dirty="0">
                <a:latin typeface="Gill Sans"/>
              </a:rPr>
              <a:t>The </a:t>
            </a:r>
            <a:r>
              <a:rPr lang="en-US" sz="2850" b="1" dirty="0">
                <a:latin typeface="Gill Sans"/>
              </a:rPr>
              <a:t>first row</a:t>
            </a:r>
            <a:r>
              <a:rPr lang="en-US" sz="2850" dirty="0">
                <a:latin typeface="Gill Sans"/>
              </a:rPr>
              <a:t> corresponds to </a:t>
            </a:r>
            <a:r>
              <a:rPr lang="en-US" sz="2850" b="1" dirty="0">
                <a:latin typeface="Gill Sans"/>
              </a:rPr>
              <a:t>Neutral</a:t>
            </a:r>
            <a:r>
              <a:rPr lang="en-US" sz="2850" dirty="0">
                <a:latin typeface="Gill Sans"/>
              </a:rPr>
              <a:t> responses,</a:t>
            </a:r>
          </a:p>
          <a:p>
            <a:pPr algn="just">
              <a:buFont typeface="Arial" panose="020B0604020202020204" pitchFamily="34" charset="0"/>
              <a:buChar char="•"/>
            </a:pPr>
            <a:r>
              <a:rPr lang="en-US" sz="2850" dirty="0">
                <a:latin typeface="Gill Sans"/>
              </a:rPr>
              <a:t>The </a:t>
            </a:r>
            <a:r>
              <a:rPr lang="en-US" sz="2850" b="1" dirty="0">
                <a:latin typeface="Gill Sans"/>
              </a:rPr>
              <a:t>second row</a:t>
            </a:r>
            <a:r>
              <a:rPr lang="en-US" sz="2850" dirty="0">
                <a:latin typeface="Gill Sans"/>
              </a:rPr>
              <a:t> to </a:t>
            </a:r>
            <a:r>
              <a:rPr lang="en-US" sz="2850" b="1" dirty="0">
                <a:latin typeface="Gill Sans"/>
              </a:rPr>
              <a:t>Slightly Partisan</a:t>
            </a:r>
            <a:r>
              <a:rPr lang="en-US" sz="2850" dirty="0">
                <a:latin typeface="Gill Sans"/>
              </a:rPr>
              <a:t> responses,</a:t>
            </a:r>
          </a:p>
          <a:p>
            <a:pPr algn="just">
              <a:buFont typeface="Arial" panose="020B0604020202020204" pitchFamily="34" charset="0"/>
              <a:buChar char="•"/>
            </a:pPr>
            <a:r>
              <a:rPr lang="en-US" sz="2850" dirty="0">
                <a:latin typeface="Gill Sans"/>
              </a:rPr>
              <a:t>The </a:t>
            </a:r>
            <a:r>
              <a:rPr lang="en-US" sz="2850" b="1" dirty="0">
                <a:latin typeface="Gill Sans"/>
              </a:rPr>
              <a:t>third row</a:t>
            </a:r>
            <a:r>
              <a:rPr lang="en-US" sz="2850" dirty="0">
                <a:latin typeface="Gill Sans"/>
              </a:rPr>
              <a:t>  to </a:t>
            </a:r>
            <a:r>
              <a:rPr lang="en-US" sz="2850" b="1" dirty="0">
                <a:latin typeface="Gill Sans"/>
              </a:rPr>
              <a:t>Strongly Partisan</a:t>
            </a:r>
            <a:r>
              <a:rPr lang="en-US" sz="2850" dirty="0">
                <a:latin typeface="Gill Sans"/>
              </a:rPr>
              <a:t> responses.</a:t>
            </a:r>
          </a:p>
          <a:p>
            <a:r>
              <a:rPr lang="en-US" sz="2850" dirty="0">
                <a:latin typeface="Gill Sans"/>
              </a:rPr>
              <a:t>Darker color intensity represents a </a:t>
            </a:r>
            <a:r>
              <a:rPr lang="en-US" sz="2850" b="1" dirty="0">
                <a:latin typeface="Gill Sans"/>
              </a:rPr>
              <a:t>higher number of responses </a:t>
            </a:r>
            <a:r>
              <a:rPr lang="en-US" sz="2850" dirty="0">
                <a:latin typeface="Gill Sans"/>
              </a:rPr>
              <a:t>classified into that stance category.</a:t>
            </a:r>
            <a:br>
              <a:rPr lang="en-US" sz="2850" dirty="0">
                <a:latin typeface="Gill Sans"/>
              </a:rPr>
            </a:br>
            <a:r>
              <a:rPr lang="en-US" sz="2850" dirty="0">
                <a:latin typeface="Gill Sans"/>
              </a:rPr>
              <a:t>Each model’s responses were </a:t>
            </a:r>
            <a:r>
              <a:rPr lang="en-US" sz="2850" b="1" dirty="0">
                <a:latin typeface="Gill Sans"/>
              </a:rPr>
              <a:t>evaluated by the other models</a:t>
            </a:r>
            <a:r>
              <a:rPr lang="en-US" sz="2850" dirty="0">
                <a:latin typeface="Gill Sans"/>
              </a:rPr>
              <a:t>, enabling a cross-validation of neutrality and </a:t>
            </a:r>
            <a:r>
              <a:rPr lang="en-US" sz="2850" b="1" dirty="0">
                <a:latin typeface="Gill Sans"/>
              </a:rPr>
              <a:t>Partisan</a:t>
            </a:r>
            <a:r>
              <a:rPr lang="en-US" sz="2850" dirty="0">
                <a:latin typeface="Gill Sans"/>
              </a:rPr>
              <a:t> tendencies across LLMs.</a:t>
            </a:r>
            <a:br>
              <a:rPr lang="en-US" sz="2850" dirty="0">
                <a:latin typeface="Gill Sans"/>
              </a:rPr>
            </a:br>
            <a:r>
              <a:rPr lang="en-IN" sz="2850" dirty="0">
                <a:latin typeface="Gill Sans"/>
              </a:rPr>
              <a:t>Larger models like GPT-4o and Llama 3 maintained greater neutrality under persona-driven prompts, while smaller models like Mistral and Gemma 2 showed stronger </a:t>
            </a:r>
            <a:r>
              <a:rPr lang="en-US" sz="2850" dirty="0">
                <a:latin typeface="Gill Sans"/>
              </a:rPr>
              <a:t>Partisan</a:t>
            </a:r>
            <a:r>
              <a:rPr lang="en-IN" sz="2850" dirty="0">
                <a:latin typeface="Gill Sans"/>
              </a:rPr>
              <a:t> alignment.</a:t>
            </a:r>
            <a:endParaRPr lang="en-US" sz="2850" dirty="0">
              <a:latin typeface="Gill Sans"/>
            </a:endParaRPr>
          </a:p>
        </p:txBody>
      </p:sp>
      <p:sp>
        <p:nvSpPr>
          <p:cNvPr id="13" name="TextBox 12">
            <a:extLst>
              <a:ext uri="{FF2B5EF4-FFF2-40B4-BE49-F238E27FC236}">
                <a16:creationId xmlns:a16="http://schemas.microsoft.com/office/drawing/2014/main" id="{51CD0802-FF1D-B13E-1681-22284BE35744}"/>
              </a:ext>
            </a:extLst>
          </p:cNvPr>
          <p:cNvSpPr txBox="1"/>
          <p:nvPr/>
        </p:nvSpPr>
        <p:spPr>
          <a:xfrm>
            <a:off x="21693909" y="14601885"/>
            <a:ext cx="8412480" cy="4967514"/>
          </a:xfrm>
          <a:prstGeom prst="rect">
            <a:avLst/>
          </a:prstGeom>
          <a:noFill/>
        </p:spPr>
        <p:txBody>
          <a:bodyPr wrap="square" rtlCol="0">
            <a:spAutoFit/>
          </a:bodyPr>
          <a:lstStyle/>
          <a:p>
            <a:pPr algn="just"/>
            <a:r>
              <a:rPr lang="en-US" sz="2850" dirty="0">
                <a:latin typeface="Gill Sans"/>
              </a:rPr>
              <a:t>LLMs do not just inform; they reflect us. When identity-driven prompts trigger sycophantic behavior [2], neutrality fades and identity bias takes center stage. Smaller models like Mistral and Gemma 2 often mirror user biases, while larger models like GPT-4o tend to preserve greater neutrality. Without proper safeguards, LLMs risk echoing perspectives rather than challenging them, potentially amplifying echo chambers and reinforcing existing biases. As AI continues to shape news, policy, and discourse, developing systems that remain truthful, balanced, and resilient is essential.</a:t>
            </a:r>
            <a:endParaRPr lang="en-IN" sz="2850" dirty="0">
              <a:latin typeface="Gill Sans"/>
            </a:endParaRPr>
          </a:p>
        </p:txBody>
      </p:sp>
      <p:sp>
        <p:nvSpPr>
          <p:cNvPr id="14" name="TextBox 13">
            <a:extLst>
              <a:ext uri="{FF2B5EF4-FFF2-40B4-BE49-F238E27FC236}">
                <a16:creationId xmlns:a16="http://schemas.microsoft.com/office/drawing/2014/main" id="{055A90F5-3E0D-9B4F-BFB2-36D1BB039EE2}"/>
              </a:ext>
            </a:extLst>
          </p:cNvPr>
          <p:cNvSpPr txBox="1"/>
          <p:nvPr/>
        </p:nvSpPr>
        <p:spPr>
          <a:xfrm>
            <a:off x="3282772" y="3745899"/>
            <a:ext cx="7096760" cy="830997"/>
          </a:xfrm>
          <a:prstGeom prst="rect">
            <a:avLst/>
          </a:prstGeom>
          <a:solidFill>
            <a:srgbClr val="7030A0"/>
          </a:solidFill>
        </p:spPr>
        <p:txBody>
          <a:bodyPr wrap="square" rtlCol="0">
            <a:spAutoFit/>
          </a:bodyPr>
          <a:lstStyle/>
          <a:p>
            <a:pPr algn="ctr"/>
            <a:r>
              <a:rPr lang="en-IN" sz="4800">
                <a:ln w="0"/>
                <a:solidFill>
                  <a:schemeClr val="accent3"/>
                </a:solidFill>
                <a:effectLst>
                  <a:outerShdw blurRad="38100" dist="19050" dir="2700000" algn="tl" rotWithShape="0">
                    <a:schemeClr val="dk1">
                      <a:alpha val="40000"/>
                    </a:schemeClr>
                  </a:outerShdw>
                </a:effectLst>
                <a:latin typeface="Franklin Gothic Medium" panose="020B0603020102020204" pitchFamily="34" charset="0"/>
              </a:rPr>
              <a:t>ABSTRACT</a:t>
            </a:r>
          </a:p>
        </p:txBody>
      </p:sp>
      <p:pic>
        <p:nvPicPr>
          <p:cNvPr id="29" name="Picture 28">
            <a:extLst>
              <a:ext uri="{FF2B5EF4-FFF2-40B4-BE49-F238E27FC236}">
                <a16:creationId xmlns:a16="http://schemas.microsoft.com/office/drawing/2014/main" id="{11AEC238-7DC9-0E0F-4582-7A6A245E1F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53971" y="3745899"/>
            <a:ext cx="8126036" cy="5251217"/>
          </a:xfrm>
          <a:prstGeom prst="rect">
            <a:avLst/>
          </a:prstGeom>
        </p:spPr>
      </p:pic>
      <p:sp>
        <p:nvSpPr>
          <p:cNvPr id="45" name="TextBox 44">
            <a:extLst>
              <a:ext uri="{FF2B5EF4-FFF2-40B4-BE49-F238E27FC236}">
                <a16:creationId xmlns:a16="http://schemas.microsoft.com/office/drawing/2014/main" id="{5FDC0A50-CB35-BC33-CDE5-479B611C7613}"/>
              </a:ext>
            </a:extLst>
          </p:cNvPr>
          <p:cNvSpPr txBox="1"/>
          <p:nvPr/>
        </p:nvSpPr>
        <p:spPr>
          <a:xfrm>
            <a:off x="3314035" y="9509760"/>
            <a:ext cx="7096760" cy="830997"/>
          </a:xfrm>
          <a:prstGeom prst="rect">
            <a:avLst/>
          </a:prstGeom>
          <a:solidFill>
            <a:srgbClr val="7030A0"/>
          </a:solidFill>
          <a:ln>
            <a:solidFill>
              <a:srgbClr val="4472C4"/>
            </a:solidFill>
          </a:ln>
        </p:spPr>
        <p:txBody>
          <a:bodyPr wrap="square" rtlCol="0">
            <a:spAutoFit/>
          </a:bodyPr>
          <a:lstStyle/>
          <a:p>
            <a:pPr algn="ctr"/>
            <a:r>
              <a:rPr lang="en-IN" sz="4800">
                <a:ln w="0"/>
                <a:solidFill>
                  <a:schemeClr val="accent3"/>
                </a:solidFill>
                <a:effectLst>
                  <a:outerShdw blurRad="38100" dist="19050" dir="2700000" algn="tl" rotWithShape="0">
                    <a:schemeClr val="dk1">
                      <a:alpha val="40000"/>
                    </a:schemeClr>
                  </a:outerShdw>
                </a:effectLst>
                <a:latin typeface="Franklin Gothic Medium" panose="020B0603020102020204" pitchFamily="34" charset="0"/>
              </a:rPr>
              <a:t>MOTIVATION</a:t>
            </a:r>
          </a:p>
        </p:txBody>
      </p:sp>
      <p:sp>
        <p:nvSpPr>
          <p:cNvPr id="46" name="TextBox 45">
            <a:extLst>
              <a:ext uri="{FF2B5EF4-FFF2-40B4-BE49-F238E27FC236}">
                <a16:creationId xmlns:a16="http://schemas.microsoft.com/office/drawing/2014/main" id="{E8DD4651-45A1-87A6-DD05-03F55091B5D2}"/>
              </a:ext>
            </a:extLst>
          </p:cNvPr>
          <p:cNvSpPr txBox="1"/>
          <p:nvPr/>
        </p:nvSpPr>
        <p:spPr>
          <a:xfrm>
            <a:off x="3314035" y="14020800"/>
            <a:ext cx="7096760" cy="830997"/>
          </a:xfrm>
          <a:prstGeom prst="rect">
            <a:avLst/>
          </a:prstGeom>
          <a:solidFill>
            <a:srgbClr val="7030A0"/>
          </a:solidFill>
        </p:spPr>
        <p:txBody>
          <a:bodyPr wrap="square" rtlCol="0">
            <a:spAutoFit/>
          </a:bodyPr>
          <a:lstStyle/>
          <a:p>
            <a:pPr algn="ctr"/>
            <a:r>
              <a:rPr lang="en-IN" sz="4800">
                <a:ln w="0"/>
                <a:solidFill>
                  <a:schemeClr val="accent3"/>
                </a:solidFill>
                <a:effectLst>
                  <a:outerShdw blurRad="38100" dist="19050" dir="2700000" algn="tl" rotWithShape="0">
                    <a:schemeClr val="dk1">
                      <a:alpha val="40000"/>
                    </a:schemeClr>
                  </a:outerShdw>
                </a:effectLst>
                <a:latin typeface="Franklin Gothic Medium" panose="020B0603020102020204" pitchFamily="34" charset="0"/>
              </a:rPr>
              <a:t>METHODOLOGY</a:t>
            </a:r>
          </a:p>
        </p:txBody>
      </p:sp>
      <p:sp>
        <p:nvSpPr>
          <p:cNvPr id="47" name="TextBox 46">
            <a:extLst>
              <a:ext uri="{FF2B5EF4-FFF2-40B4-BE49-F238E27FC236}">
                <a16:creationId xmlns:a16="http://schemas.microsoft.com/office/drawing/2014/main" id="{FC83449C-84BF-FE3B-5D28-1E82984AD579}"/>
              </a:ext>
            </a:extLst>
          </p:cNvPr>
          <p:cNvSpPr txBox="1"/>
          <p:nvPr/>
        </p:nvSpPr>
        <p:spPr>
          <a:xfrm>
            <a:off x="12782607" y="3745899"/>
            <a:ext cx="7096760" cy="830997"/>
          </a:xfrm>
          <a:prstGeom prst="rect">
            <a:avLst/>
          </a:prstGeom>
          <a:solidFill>
            <a:srgbClr val="7030A0"/>
          </a:solidFill>
        </p:spPr>
        <p:txBody>
          <a:bodyPr wrap="square" rtlCol="0">
            <a:spAutoFit/>
          </a:bodyPr>
          <a:lstStyle/>
          <a:p>
            <a:pPr algn="ctr"/>
            <a:r>
              <a:rPr lang="en-IN" sz="4800">
                <a:ln w="0"/>
                <a:solidFill>
                  <a:schemeClr val="accent3"/>
                </a:solidFill>
                <a:effectLst>
                  <a:outerShdw blurRad="38100" dist="19050" dir="2700000" algn="tl" rotWithShape="0">
                    <a:schemeClr val="dk1">
                      <a:alpha val="40000"/>
                    </a:schemeClr>
                  </a:outerShdw>
                </a:effectLst>
                <a:latin typeface="Franklin Gothic Medium" panose="020B0603020102020204" pitchFamily="34" charset="0"/>
              </a:rPr>
              <a:t>RESULTS</a:t>
            </a:r>
          </a:p>
        </p:txBody>
      </p:sp>
      <p:sp>
        <p:nvSpPr>
          <p:cNvPr id="48" name="TextBox 47">
            <a:extLst>
              <a:ext uri="{FF2B5EF4-FFF2-40B4-BE49-F238E27FC236}">
                <a16:creationId xmlns:a16="http://schemas.microsoft.com/office/drawing/2014/main" id="{59C275DD-5B86-D0C9-202F-55D561CBB791}"/>
              </a:ext>
            </a:extLst>
          </p:cNvPr>
          <p:cNvSpPr txBox="1"/>
          <p:nvPr/>
        </p:nvSpPr>
        <p:spPr>
          <a:xfrm>
            <a:off x="22468609" y="13647003"/>
            <a:ext cx="7096760" cy="830997"/>
          </a:xfrm>
          <a:prstGeom prst="rect">
            <a:avLst/>
          </a:prstGeom>
          <a:solidFill>
            <a:srgbClr val="7030A0"/>
          </a:solidFill>
        </p:spPr>
        <p:txBody>
          <a:bodyPr wrap="square" rtlCol="0">
            <a:spAutoFit/>
          </a:bodyPr>
          <a:lstStyle/>
          <a:p>
            <a:pPr algn="ctr"/>
            <a:r>
              <a:rPr lang="en-IN" sz="4800">
                <a:ln w="0"/>
                <a:solidFill>
                  <a:schemeClr val="accent3"/>
                </a:solidFill>
                <a:effectLst>
                  <a:outerShdw blurRad="38100" dist="19050" dir="2700000" algn="tl" rotWithShape="0">
                    <a:schemeClr val="dk1">
                      <a:alpha val="40000"/>
                    </a:schemeClr>
                  </a:outerShdw>
                </a:effectLst>
                <a:latin typeface="Franklin Gothic Medium" panose="020B0603020102020204" pitchFamily="34" charset="0"/>
              </a:rPr>
              <a:t>CONCLUSION</a:t>
            </a:r>
          </a:p>
        </p:txBody>
      </p:sp>
      <p:sp>
        <p:nvSpPr>
          <p:cNvPr id="5" name="TextBox 4">
            <a:extLst>
              <a:ext uri="{FF2B5EF4-FFF2-40B4-BE49-F238E27FC236}">
                <a16:creationId xmlns:a16="http://schemas.microsoft.com/office/drawing/2014/main" id="{1134D16F-6AAC-33AA-9C4D-4F3255FE91C6}"/>
              </a:ext>
            </a:extLst>
          </p:cNvPr>
          <p:cNvSpPr txBox="1"/>
          <p:nvPr/>
        </p:nvSpPr>
        <p:spPr>
          <a:xfrm>
            <a:off x="2535934" y="19489103"/>
            <a:ext cx="8652962" cy="1865126"/>
          </a:xfrm>
          <a:prstGeom prst="rect">
            <a:avLst/>
          </a:prstGeom>
          <a:noFill/>
        </p:spPr>
        <p:txBody>
          <a:bodyPr wrap="square" lIns="91440" tIns="45720" rIns="91440" bIns="45720" rtlCol="0" anchor="t">
            <a:spAutoFit/>
          </a:bodyPr>
          <a:lstStyle/>
          <a:p>
            <a:pPr algn="just"/>
            <a:r>
              <a:rPr lang="en-US" sz="2850" dirty="0">
                <a:latin typeface="Gill Sans"/>
              </a:rPr>
              <a:t>The framework consists of five modules that collectively assess how language models align with user identities  through classification, sentiment shifts, lexical trends, and peer model evaluation.</a:t>
            </a:r>
            <a:endParaRPr lang="en-IN" sz="2850" dirty="0">
              <a:latin typeface="Gill Sans"/>
            </a:endParaRPr>
          </a:p>
        </p:txBody>
      </p:sp>
      <p:sp>
        <p:nvSpPr>
          <p:cNvPr id="7" name="TextBox 6">
            <a:extLst>
              <a:ext uri="{FF2B5EF4-FFF2-40B4-BE49-F238E27FC236}">
                <a16:creationId xmlns:a16="http://schemas.microsoft.com/office/drawing/2014/main" id="{D3CD8F8C-4F5F-874E-38FB-69C7BC4526CD}"/>
              </a:ext>
            </a:extLst>
          </p:cNvPr>
          <p:cNvSpPr txBox="1"/>
          <p:nvPr/>
        </p:nvSpPr>
        <p:spPr>
          <a:xfrm>
            <a:off x="21729506" y="19582349"/>
            <a:ext cx="8793480" cy="2062103"/>
          </a:xfrm>
          <a:prstGeom prst="rect">
            <a:avLst/>
          </a:prstGeom>
          <a:noFill/>
        </p:spPr>
        <p:txBody>
          <a:bodyPr wrap="square" lIns="91440" tIns="45720" rIns="91440" bIns="45720" rtlCol="0" anchor="t">
            <a:spAutoFit/>
          </a:bodyPr>
          <a:lstStyle/>
          <a:p>
            <a:r>
              <a:rPr lang="en-IN" sz="1600" dirty="0">
                <a:latin typeface="Gill Sans"/>
                <a:cs typeface="Times New Roman"/>
              </a:rPr>
              <a:t>[1] </a:t>
            </a:r>
            <a:r>
              <a:rPr lang="en-US" sz="1600" dirty="0">
                <a:latin typeface="Gill Sans"/>
                <a:cs typeface="Times New Roman"/>
              </a:rPr>
              <a:t>He, Z., Guo, S., Rao, A., &amp; Lerman, K. (2023, November 16). Inducing political bias allows language models anticipate partisan reactions to controversies. arXiv.org. https://arxiv.org/abs/2311.09687</a:t>
            </a:r>
            <a:br>
              <a:rPr lang="en-IN" sz="1600" dirty="0">
                <a:latin typeface="Gill Sans"/>
                <a:cs typeface="Times New Roman"/>
              </a:rPr>
            </a:br>
            <a:r>
              <a:rPr lang="en-IN" sz="1600" dirty="0">
                <a:latin typeface="Gill Sans"/>
                <a:cs typeface="Times New Roman"/>
              </a:rPr>
              <a:t>[2] Sharma, M., Tong, M., </a:t>
            </a:r>
            <a:r>
              <a:rPr lang="en-IN" sz="1600" dirty="0" err="1">
                <a:latin typeface="Gill Sans"/>
                <a:cs typeface="Times New Roman"/>
              </a:rPr>
              <a:t>Korbak</a:t>
            </a:r>
            <a:r>
              <a:rPr lang="en-IN" sz="1600" dirty="0">
                <a:latin typeface="Gill Sans"/>
                <a:cs typeface="Times New Roman"/>
              </a:rPr>
              <a:t>, T., </a:t>
            </a:r>
            <a:r>
              <a:rPr lang="en-IN" sz="1600" dirty="0" err="1">
                <a:latin typeface="Gill Sans"/>
                <a:cs typeface="Times New Roman"/>
              </a:rPr>
              <a:t>Duvenaud</a:t>
            </a:r>
            <a:r>
              <a:rPr lang="en-IN" sz="1600" dirty="0">
                <a:latin typeface="Gill Sans"/>
                <a:cs typeface="Times New Roman"/>
              </a:rPr>
              <a:t>, D., Askell, A., Bowman, S. R., Cheng, N., Durmus, E., Hatfield-Dodds, Z., Johnston, S. R., Kravec, S., Maxwell, T., McCandlish, S., </a:t>
            </a:r>
            <a:r>
              <a:rPr lang="en-IN" sz="1600" dirty="0" err="1">
                <a:latin typeface="Gill Sans"/>
                <a:cs typeface="Times New Roman"/>
              </a:rPr>
              <a:t>Ndousse</a:t>
            </a:r>
            <a:r>
              <a:rPr lang="en-IN" sz="1600" dirty="0">
                <a:latin typeface="Gill Sans"/>
                <a:cs typeface="Times New Roman"/>
              </a:rPr>
              <a:t>, K., Rausch, O., Schiefer, N., Yan, D., Zhang, M., &amp; Perez, E. (2023b, October 20). Towards understanding sycophancy in language models. arXiv.org. </a:t>
            </a:r>
            <a:r>
              <a:rPr lang="en-IN" sz="1600" dirty="0">
                <a:latin typeface="Gill Sans"/>
                <a:cs typeface="Times New Roman"/>
                <a:hlinkClick r:id="rId5"/>
              </a:rPr>
              <a:t>https://arxiv.org/abs/2310.13548</a:t>
            </a:r>
            <a:br>
              <a:rPr lang="en-IN" sz="1600" dirty="0"/>
            </a:br>
            <a:br>
              <a:rPr lang="en-IN" sz="1600" dirty="0"/>
            </a:br>
            <a:endParaRPr lang="en-IN" sz="1600" dirty="0">
              <a:cs typeface="Times New Roman"/>
            </a:endParaRPr>
          </a:p>
        </p:txBody>
      </p:sp>
      <p:sp>
        <p:nvSpPr>
          <p:cNvPr id="17" name="TextBox 16">
            <a:extLst>
              <a:ext uri="{FF2B5EF4-FFF2-40B4-BE49-F238E27FC236}">
                <a16:creationId xmlns:a16="http://schemas.microsoft.com/office/drawing/2014/main" id="{9CBD5698-6968-01D2-05C2-A1DDD949BBFC}"/>
              </a:ext>
            </a:extLst>
          </p:cNvPr>
          <p:cNvSpPr txBox="1"/>
          <p:nvPr/>
        </p:nvSpPr>
        <p:spPr>
          <a:xfrm>
            <a:off x="21693909" y="10668000"/>
            <a:ext cx="8412480" cy="2723823"/>
          </a:xfrm>
          <a:prstGeom prst="rect">
            <a:avLst/>
          </a:prstGeom>
          <a:noFill/>
        </p:spPr>
        <p:txBody>
          <a:bodyPr wrap="square">
            <a:spAutoFit/>
          </a:bodyPr>
          <a:lstStyle/>
          <a:p>
            <a:pPr algn="just"/>
            <a:r>
              <a:rPr lang="en-US" sz="2850" dirty="0">
                <a:latin typeface="Gill Sans"/>
              </a:rPr>
              <a:t>Larger models like GPT-4o and Llama 3 tend to frame discussions with institutional and policy-driven language, maintaining neutrality.</a:t>
            </a:r>
          </a:p>
          <a:p>
            <a:pPr algn="just"/>
            <a:r>
              <a:rPr lang="en-US" sz="2850" dirty="0">
                <a:latin typeface="Gill Sans"/>
              </a:rPr>
              <a:t>In contrast, smaller models like Mistral and Gemma 2 exhibit more emotionally charged or abstract framing, making them more prone to polarized expression.</a:t>
            </a:r>
          </a:p>
        </p:txBody>
      </p:sp>
      <p:pic>
        <p:nvPicPr>
          <p:cNvPr id="19" name="Picture 18">
            <a:extLst>
              <a:ext uri="{FF2B5EF4-FFF2-40B4-BE49-F238E27FC236}">
                <a16:creationId xmlns:a16="http://schemas.microsoft.com/office/drawing/2014/main" id="{4EBA1A08-7A9B-9C37-C7D5-E81983EDBF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47451" y="15033394"/>
            <a:ext cx="8629929" cy="4254527"/>
          </a:xfrm>
          <a:prstGeom prst="rect">
            <a:avLst/>
          </a:prstGeom>
        </p:spPr>
      </p:pic>
      <p:pic>
        <p:nvPicPr>
          <p:cNvPr id="22" name="Picture 21">
            <a:extLst>
              <a:ext uri="{FF2B5EF4-FFF2-40B4-BE49-F238E27FC236}">
                <a16:creationId xmlns:a16="http://schemas.microsoft.com/office/drawing/2014/main" id="{CD5ECEF8-D068-C8F3-C3EA-F9F779AC2360}"/>
              </a:ext>
            </a:extLst>
          </p:cNvPr>
          <p:cNvPicPr>
            <a:picLocks noChangeAspect="1"/>
          </p:cNvPicPr>
          <p:nvPr/>
        </p:nvPicPr>
        <p:blipFill>
          <a:blip r:embed="rId7"/>
          <a:stretch>
            <a:fillRect/>
          </a:stretch>
        </p:blipFill>
        <p:spPr>
          <a:xfrm>
            <a:off x="11973137" y="4952196"/>
            <a:ext cx="4604400" cy="3040642"/>
          </a:xfrm>
          <a:prstGeom prst="rect">
            <a:avLst/>
          </a:prstGeom>
        </p:spPr>
      </p:pic>
      <p:pic>
        <p:nvPicPr>
          <p:cNvPr id="1028" name="Picture 4">
            <a:extLst>
              <a:ext uri="{FF2B5EF4-FFF2-40B4-BE49-F238E27FC236}">
                <a16:creationId xmlns:a16="http://schemas.microsoft.com/office/drawing/2014/main" id="{19F3B79F-15EA-9A07-576E-A7B2025DB4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35244" y="4979724"/>
            <a:ext cx="4604400" cy="304064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897A7A0E-FF6A-2A9C-09DE-13D87EB102CD}"/>
              </a:ext>
            </a:extLst>
          </p:cNvPr>
          <p:cNvPicPr>
            <a:picLocks noChangeAspect="1"/>
          </p:cNvPicPr>
          <p:nvPr/>
        </p:nvPicPr>
        <p:blipFill>
          <a:blip r:embed="rId9"/>
          <a:stretch>
            <a:fillRect/>
          </a:stretch>
        </p:blipFill>
        <p:spPr>
          <a:xfrm>
            <a:off x="11812078" y="8009333"/>
            <a:ext cx="4603886" cy="3024000"/>
          </a:xfrm>
          <a:prstGeom prst="rect">
            <a:avLst/>
          </a:prstGeom>
        </p:spPr>
      </p:pic>
      <p:pic>
        <p:nvPicPr>
          <p:cNvPr id="1030" name="Picture 6">
            <a:extLst>
              <a:ext uri="{FF2B5EF4-FFF2-40B4-BE49-F238E27FC236}">
                <a16:creationId xmlns:a16="http://schemas.microsoft.com/office/drawing/2014/main" id="{5C3918A9-C12F-4B5C-21FA-454323E7546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77024" y="8020366"/>
            <a:ext cx="4604400" cy="304064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7792616A-0528-33D9-C876-246C735E79B5}"/>
              </a:ext>
            </a:extLst>
          </p:cNvPr>
          <p:cNvPicPr>
            <a:picLocks noChangeAspect="1"/>
          </p:cNvPicPr>
          <p:nvPr/>
        </p:nvPicPr>
        <p:blipFill>
          <a:blip r:embed="rId11"/>
          <a:stretch>
            <a:fillRect/>
          </a:stretch>
        </p:blipFill>
        <p:spPr>
          <a:xfrm>
            <a:off x="12011853" y="10972800"/>
            <a:ext cx="4604400" cy="3040642"/>
          </a:xfrm>
          <a:prstGeom prst="rect">
            <a:avLst/>
          </a:prstGeom>
        </p:spPr>
      </p:pic>
      <p:pic>
        <p:nvPicPr>
          <p:cNvPr id="25" name="Picture 24">
            <a:extLst>
              <a:ext uri="{FF2B5EF4-FFF2-40B4-BE49-F238E27FC236}">
                <a16:creationId xmlns:a16="http://schemas.microsoft.com/office/drawing/2014/main" id="{8DEB0AF4-CFE8-266E-D88A-AFF6730D5940}"/>
              </a:ext>
            </a:extLst>
          </p:cNvPr>
          <p:cNvPicPr>
            <a:picLocks noChangeAspect="1"/>
          </p:cNvPicPr>
          <p:nvPr/>
        </p:nvPicPr>
        <p:blipFill>
          <a:blip r:embed="rId12"/>
          <a:stretch>
            <a:fillRect/>
          </a:stretch>
        </p:blipFill>
        <p:spPr>
          <a:xfrm>
            <a:off x="16577024" y="10972800"/>
            <a:ext cx="4604400" cy="304064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645</Words>
  <Application>Microsoft Office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Franklin Gothic Demi</vt:lpstr>
      <vt:lpstr>Franklin Gothic Medium</vt:lpstr>
      <vt:lpstr>Gill Sans</vt:lpstr>
      <vt:lpstr>Times New Roman</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some text</dc:title>
  <dc:creator>Administrator</dc:creator>
  <cp:lastModifiedBy>Aditi Reddy</cp:lastModifiedBy>
  <cp:revision>8</cp:revision>
  <dcterms:created xsi:type="dcterms:W3CDTF">2003-04-30T02:09:57Z</dcterms:created>
  <dcterms:modified xsi:type="dcterms:W3CDTF">2025-04-30T15:48:58Z</dcterms:modified>
</cp:coreProperties>
</file>