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7" r:id="rId5"/>
    <p:sldId id="258" r:id="rId6"/>
    <p:sldId id="259" r:id="rId7"/>
    <p:sldId id="269" r:id="rId8"/>
    <p:sldId id="261" r:id="rId9"/>
    <p:sldId id="268" r:id="rId10"/>
    <p:sldId id="262" r:id="rId11"/>
    <p:sldId id="263" r:id="rId12"/>
    <p:sldId id="270" r:id="rId13"/>
    <p:sldId id="264" r:id="rId14"/>
    <p:sldId id="271" r:id="rId15"/>
    <p:sldId id="265" r:id="rId16"/>
    <p:sldId id="273" r:id="rId17"/>
    <p:sldId id="274" r:id="rId18"/>
    <p:sldId id="276" r:id="rId19"/>
    <p:sldId id="277" r:id="rId20"/>
    <p:sldId id="278" r:id="rId21"/>
    <p:sldId id="279" r:id="rId22"/>
    <p:sldId id="267" r:id="rId23"/>
    <p:sldId id="281" r:id="rId24"/>
    <p:sldId id="280" r:id="rId25"/>
    <p:sldId id="266"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TY" initials="NT" lastIdx="1" clrIdx="0">
    <p:extLst>
      <p:ext uri="{19B8F6BF-5375-455C-9EA6-DF929625EA0E}">
        <p15:presenceInfo xmlns:p15="http://schemas.microsoft.com/office/powerpoint/2012/main" userId="c1fa684ff5ad30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7/8/2023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7/8/2023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7/8/2023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21bcaa42@kristujayant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rowdstrike.com/cybersecurity-101/attack-types/keylogger/" TargetMode="External"/><Relationship Id="rId2" Type="http://schemas.openxmlformats.org/officeDocument/2006/relationships/hyperlink" Target="https://www.malwarebytes.com/keylogger" TargetMode="External"/><Relationship Id="rId1" Type="http://schemas.openxmlformats.org/officeDocument/2006/relationships/slideLayout" Target="../slideLayouts/slideLayout2.xml"/><Relationship Id="rId6" Type="http://schemas.openxmlformats.org/officeDocument/2006/relationships/hyperlink" Target="https://skillsbuild.org/" TargetMode="External"/><Relationship Id="rId5" Type="http://schemas.openxmlformats.org/officeDocument/2006/relationships/hyperlink" Target="https://en.wikipedia.org/wiki/Keystroke_logging" TargetMode="External"/><Relationship Id="rId4" Type="http://schemas.openxmlformats.org/officeDocument/2006/relationships/hyperlink" Target="https://www.geeksforgeeks.org/ethical-hacking-keylogger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010788" y="2479388"/>
            <a:ext cx="7184894" cy="3302021"/>
          </a:xfrm>
        </p:spPr>
        <p:txBody>
          <a:bodyPr>
            <a:normAutofit fontScale="90000"/>
          </a:bodyPr>
          <a:lstStyle/>
          <a:p>
            <a:pPr>
              <a:lnSpc>
                <a:spcPct val="150000"/>
              </a:lnSpc>
            </a:pPr>
            <a:r>
              <a:rPr lang="en-GB" sz="4000" b="1" dirty="0">
                <a:solidFill>
                  <a:srgbClr val="002060"/>
                </a:solidFill>
                <a:effectLst>
                  <a:outerShdw blurRad="38100" dist="38100" dir="2700000" algn="tl">
                    <a:srgbClr val="000000">
                      <a:alpha val="43137"/>
                    </a:srgbClr>
                  </a:outerShdw>
                </a:effectLst>
                <a:latin typeface="Bahnschrift" panose="020B0502040204020203" pitchFamily="34" charset="0"/>
              </a:rPr>
              <a:t>NIKHIL T Y.</a:t>
            </a:r>
            <a:br>
              <a:rPr lang="en-GB" b="1" dirty="0">
                <a:solidFill>
                  <a:srgbClr val="002060"/>
                </a:solidFill>
                <a:latin typeface="Bahnschrift" panose="020B0502040204020203" pitchFamily="34" charset="0"/>
              </a:rPr>
            </a:br>
            <a:r>
              <a:rPr lang="en-US" sz="2000" dirty="0">
                <a:solidFill>
                  <a:srgbClr val="002060"/>
                </a:solidFill>
              </a:rPr>
              <a:t>Student ID:  STU64572ba8172351683434408 </a:t>
            </a:r>
            <a:br>
              <a:rPr lang="en-US" sz="2000" dirty="0">
                <a:solidFill>
                  <a:srgbClr val="002060"/>
                </a:solidFill>
              </a:rPr>
            </a:br>
            <a:r>
              <a:rPr lang="en-US" sz="2000" dirty="0">
                <a:solidFill>
                  <a:srgbClr val="002060"/>
                </a:solidFill>
              </a:rPr>
              <a:t>Internship ID:   INTERNSHIP_168198413964410a8b547b1</a:t>
            </a:r>
            <a:br>
              <a:rPr lang="en-GB" sz="2000" b="1" dirty="0">
                <a:solidFill>
                  <a:srgbClr val="002060"/>
                </a:solidFill>
                <a:latin typeface="Bahnschrift" panose="020B0502040204020203" pitchFamily="34" charset="0"/>
              </a:rPr>
            </a:br>
            <a:r>
              <a:rPr lang="en-IN" sz="2000" b="0" i="0" dirty="0">
                <a:solidFill>
                  <a:srgbClr val="002060"/>
                </a:solidFill>
                <a:effectLst/>
                <a:latin typeface="Bahnschrift" panose="020B0502040204020203" pitchFamily="34" charset="0"/>
                <a:hlinkClick r:id="rId2">
                  <a:extLst>
                    <a:ext uri="{A12FA001-AC4F-418D-AE19-62706E023703}">
                      <ahyp:hlinkClr xmlns:ahyp="http://schemas.microsoft.com/office/drawing/2018/hyperlinkcolor" val="tx"/>
                    </a:ext>
                  </a:extLst>
                </a:hlinkClick>
              </a:rPr>
              <a:t>21bcaa42@kristujayanti.com</a:t>
            </a:r>
            <a:br>
              <a:rPr lang="en-IN" sz="2000" b="0" i="0" dirty="0">
                <a:solidFill>
                  <a:srgbClr val="002060"/>
                </a:solidFill>
                <a:effectLst/>
                <a:latin typeface="Bahnschrift" panose="020B0502040204020203" pitchFamily="34" charset="0"/>
              </a:rPr>
            </a:br>
            <a:r>
              <a:rPr lang="en-IN" sz="2000" dirty="0">
                <a:solidFill>
                  <a:srgbClr val="002060"/>
                </a:solidFill>
                <a:latin typeface="Bahnschrift" panose="020B0502040204020203" pitchFamily="34" charset="0"/>
              </a:rPr>
              <a:t>Kristu Jayanti college.</a:t>
            </a:r>
            <a:br>
              <a:rPr lang="en-IN" sz="2000" dirty="0">
                <a:solidFill>
                  <a:srgbClr val="002060"/>
                </a:solidFill>
                <a:latin typeface="Bahnschrift" panose="020B0502040204020203" pitchFamily="34" charset="0"/>
              </a:rPr>
            </a:br>
            <a:r>
              <a:rPr lang="en-IN" sz="2000" b="0" i="0" dirty="0">
                <a:solidFill>
                  <a:srgbClr val="002060"/>
                </a:solidFill>
                <a:effectLst/>
                <a:latin typeface="Bahnschrift" panose="020B0502040204020203" pitchFamily="34" charset="0"/>
              </a:rPr>
              <a:t>Bangalore, Karnataka.</a:t>
            </a:r>
            <a:br>
              <a:rPr lang="en-IN" sz="2000" b="0" i="0" dirty="0">
                <a:solidFill>
                  <a:srgbClr val="002060"/>
                </a:solidFill>
                <a:effectLst/>
                <a:latin typeface="Bahnschrift" panose="020B0502040204020203" pitchFamily="34" charset="0"/>
              </a:rPr>
            </a:br>
            <a:endParaRPr lang="en-US" sz="2000" dirty="0">
              <a:solidFill>
                <a:srgbClr val="002060"/>
              </a:solidFill>
              <a:latin typeface="Bahnschrift" panose="020B0502040204020203"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CFA5C0CD-EF46-4229-6842-EB15E078F7C9}"/>
              </a:ext>
            </a:extLst>
          </p:cNvPr>
          <p:cNvPicPr>
            <a:picLocks noChangeAspect="1"/>
          </p:cNvPicPr>
          <p:nvPr/>
        </p:nvPicPr>
        <p:blipFill>
          <a:blip r:embed="rId3"/>
          <a:stretch>
            <a:fillRect/>
          </a:stretch>
        </p:blipFill>
        <p:spPr>
          <a:xfrm>
            <a:off x="996318" y="2479388"/>
            <a:ext cx="2603752" cy="3447007"/>
          </a:xfrm>
          <a:prstGeom prst="rect">
            <a:avLst/>
          </a:prstGeom>
          <a:ln>
            <a:noFill/>
          </a:ln>
          <a:effectLst>
            <a:outerShdw blurRad="190500" algn="tl" rotWithShape="0">
              <a:srgbClr val="000000">
                <a:alpha val="70000"/>
              </a:srgbClr>
            </a:outerShdw>
          </a:effectLst>
        </p:spPr>
      </p:pic>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962347" y="545410"/>
            <a:ext cx="8267307" cy="1845768"/>
          </a:xfrm>
        </p:spPr>
        <p:txBody>
          <a:bodyPr>
            <a:noAutofit/>
          </a:bodyPr>
          <a:lstStyle/>
          <a:p>
            <a:pPr algn="ctr">
              <a:lnSpc>
                <a:spcPct val="100000"/>
              </a:lnSpc>
            </a:pPr>
            <a:r>
              <a:rPr lang="en-IN" sz="6000" b="1" u="sng" dirty="0">
                <a:solidFill>
                  <a:schemeClr val="tx2">
                    <a:lumMod val="75000"/>
                  </a:schemeClr>
                </a:solidFill>
                <a:highlight>
                  <a:srgbClr val="FFFF00"/>
                </a:highlight>
                <a:latin typeface="Algerian" panose="04020705040A02060702" pitchFamily="82" charset="0"/>
              </a:rPr>
              <a:t>Cyber Security (CS)</a:t>
            </a:r>
          </a:p>
          <a:p>
            <a:pPr algn="ctr">
              <a:lnSpc>
                <a:spcPct val="100000"/>
              </a:lnSpc>
            </a:pPr>
            <a:r>
              <a:rPr lang="en-IN" sz="2400" u="sng" dirty="0">
                <a:solidFill>
                  <a:srgbClr val="0070C0"/>
                </a:solidFill>
                <a:latin typeface="Algerian" panose="04020705040A02060702" pitchFamily="82" charset="0"/>
              </a:rPr>
              <a:t>12-06-2023 to 24-07-2023</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17715"/>
            <a:ext cx="11029615" cy="5340285"/>
          </a:xfrm>
        </p:spPr>
        <p:txBody>
          <a:bodyPr>
            <a:normAutofit/>
          </a:bodyPr>
          <a:lstStyle/>
          <a:p>
            <a:r>
              <a:rPr lang="en-US" b="1" i="0" dirty="0">
                <a:solidFill>
                  <a:schemeClr val="tx1"/>
                </a:solidFill>
                <a:effectLst/>
                <a:latin typeface="Söhne"/>
              </a:rPr>
              <a:t>Introduction: </a:t>
            </a:r>
            <a:r>
              <a:rPr lang="en-US" b="0" i="0" dirty="0">
                <a:solidFill>
                  <a:schemeClr val="tx1"/>
                </a:solidFill>
                <a:effectLst/>
                <a:latin typeface="Söhne"/>
              </a:rPr>
              <a:t>In developing the keylogger project, I tailored it to meet my personal cybersecurity needs and to enhance the security of my laptop.</a:t>
            </a:r>
          </a:p>
          <a:p>
            <a:pPr marL="0" indent="0">
              <a:buNone/>
            </a:pPr>
            <a:endParaRPr lang="en-US" b="0" i="0" dirty="0">
              <a:solidFill>
                <a:schemeClr val="tx1"/>
              </a:solidFill>
              <a:effectLst/>
              <a:latin typeface="Söhne"/>
            </a:endParaRPr>
          </a:p>
          <a:p>
            <a:r>
              <a:rPr lang="en-US" b="1" i="0" dirty="0">
                <a:solidFill>
                  <a:schemeClr val="tx1"/>
                </a:solidFill>
                <a:effectLst/>
                <a:latin typeface="Söhne"/>
              </a:rPr>
              <a:t>Project Scope Adjustment: </a:t>
            </a:r>
            <a:r>
              <a:rPr lang="en-US" b="0" i="0" dirty="0">
                <a:solidFill>
                  <a:schemeClr val="tx1"/>
                </a:solidFill>
                <a:effectLst/>
                <a:latin typeface="Söhne"/>
              </a:rPr>
              <a:t>I adjusted the project scope to focus specifically on my personal laptop and its security requirements, rather than targeting a broader organizational context.</a:t>
            </a:r>
          </a:p>
          <a:p>
            <a:endParaRPr lang="en-US" b="1" i="0" dirty="0">
              <a:solidFill>
                <a:schemeClr val="tx1"/>
              </a:solidFill>
              <a:effectLst/>
              <a:latin typeface="Söhne"/>
            </a:endParaRPr>
          </a:p>
          <a:p>
            <a:r>
              <a:rPr lang="en-US" b="1" i="0" dirty="0">
                <a:solidFill>
                  <a:schemeClr val="tx1"/>
                </a:solidFill>
                <a:effectLst/>
                <a:latin typeface="Söhne"/>
              </a:rPr>
              <a:t>Feature Selection and Enhancement: </a:t>
            </a:r>
            <a:r>
              <a:rPr lang="en-US" b="0" i="0" dirty="0">
                <a:solidFill>
                  <a:schemeClr val="tx1"/>
                </a:solidFill>
                <a:effectLst/>
                <a:latin typeface="Söhne"/>
              </a:rPr>
              <a:t>I selected and customized the key features of the keylogger software to address my personal security concerns. For example, I enhanced the detection mechanisms to identify and alert me of any potential unauthorized access attempts or suspicious activities on my laptop.</a:t>
            </a:r>
          </a:p>
          <a:p>
            <a:endParaRPr lang="en-US" b="1" i="0" dirty="0">
              <a:solidFill>
                <a:schemeClr val="tx1"/>
              </a:solidFill>
              <a:effectLst/>
              <a:latin typeface="Söhne"/>
            </a:endParaRPr>
          </a:p>
          <a:p>
            <a:r>
              <a:rPr lang="en-US" b="1" i="0" dirty="0">
                <a:solidFill>
                  <a:schemeClr val="tx1"/>
                </a:solidFill>
                <a:effectLst/>
                <a:latin typeface="Söhne"/>
              </a:rPr>
              <a:t>Design and User Interface Customization: </a:t>
            </a:r>
            <a:r>
              <a:rPr lang="en-US" b="0" i="0" dirty="0">
                <a:solidFill>
                  <a:schemeClr val="tx1"/>
                </a:solidFill>
                <a:effectLst/>
                <a:latin typeface="Söhne"/>
              </a:rPr>
              <a:t>I customized the user interface of the keylogger software to improve usability and to suit my personal preferences. I adjusted the color scheme, layout, and font styles to create a visually appealing and user-friendly interface.</a:t>
            </a:r>
          </a:p>
          <a:p>
            <a:endParaRPr lang="en-US" dirty="0">
              <a:solidFill>
                <a:schemeClr val="tx1"/>
              </a:solidFill>
            </a:endParaRP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93976-BB46-2A4B-6B35-E03E5282A6B7}"/>
              </a:ext>
            </a:extLst>
          </p:cNvPr>
          <p:cNvSpPr>
            <a:spLocks noGrp="1"/>
          </p:cNvSpPr>
          <p:nvPr>
            <p:ph idx="1"/>
          </p:nvPr>
        </p:nvSpPr>
        <p:spPr>
          <a:xfrm>
            <a:off x="505778" y="1002258"/>
            <a:ext cx="11029615" cy="5144018"/>
          </a:xfrm>
        </p:spPr>
        <p:txBody>
          <a:bodyPr>
            <a:normAutofit fontScale="92500" lnSpcReduction="10000"/>
          </a:bodyPr>
          <a:lstStyle/>
          <a:p>
            <a:r>
              <a:rPr lang="en-US" b="1" i="0" dirty="0">
                <a:solidFill>
                  <a:schemeClr val="tx1"/>
                </a:solidFill>
                <a:effectLst/>
                <a:latin typeface="Söhne"/>
              </a:rPr>
              <a:t>Privacy and Legal Considerations: </a:t>
            </a:r>
            <a:r>
              <a:rPr lang="en-US" b="0" i="0" dirty="0">
                <a:solidFill>
                  <a:schemeClr val="tx1"/>
                </a:solidFill>
                <a:effectLst/>
                <a:latin typeface="Söhne"/>
              </a:rPr>
              <a:t>While developing the project for personal use, I prioritized privacy and ensured compliance with applicable laws and regulations. I implemented strong encryption measures to protect the captured keystrokes and ensured that only I have access to the decrypted data.</a:t>
            </a:r>
          </a:p>
          <a:p>
            <a:endParaRPr lang="en-US" b="1" i="0" dirty="0">
              <a:solidFill>
                <a:schemeClr val="tx1"/>
              </a:solidFill>
              <a:effectLst/>
              <a:latin typeface="Söhne"/>
            </a:endParaRPr>
          </a:p>
          <a:p>
            <a:r>
              <a:rPr lang="en-US" b="1" i="0" dirty="0">
                <a:solidFill>
                  <a:schemeClr val="tx1"/>
                </a:solidFill>
                <a:effectLst/>
                <a:latin typeface="Söhne"/>
              </a:rPr>
              <a:t>Testing and Validation: </a:t>
            </a:r>
            <a:r>
              <a:rPr lang="en-US" b="0" i="0" dirty="0">
                <a:solidFill>
                  <a:schemeClr val="tx1"/>
                </a:solidFill>
                <a:effectLst/>
                <a:latin typeface="Söhne"/>
              </a:rPr>
              <a:t>I conducted thorough testing and validation of the customized keylogger software on my laptop. This involved running different scenarios and ensuring that the software functioned as intended, capturing and securely storing the keystrokes while remaining undetectable.</a:t>
            </a:r>
          </a:p>
          <a:p>
            <a:endParaRPr lang="en-US" b="1" i="0" dirty="0">
              <a:solidFill>
                <a:schemeClr val="tx1"/>
              </a:solidFill>
              <a:effectLst/>
              <a:latin typeface="Söhne"/>
            </a:endParaRPr>
          </a:p>
          <a:p>
            <a:r>
              <a:rPr lang="en-US" b="1" i="0" dirty="0">
                <a:solidFill>
                  <a:schemeClr val="tx1"/>
                </a:solidFill>
                <a:effectLst/>
                <a:latin typeface="Söhne"/>
              </a:rPr>
              <a:t>Lessons Learned and Reflections: </a:t>
            </a:r>
            <a:r>
              <a:rPr lang="en-US" b="0" i="0" dirty="0">
                <a:solidFill>
                  <a:schemeClr val="tx1"/>
                </a:solidFill>
                <a:effectLst/>
                <a:latin typeface="Söhne"/>
              </a:rPr>
              <a:t>Throughout the customization process, I gained insights into personal cybersecurity best practices and the importance of proactive monitoring. I learned about potential vulnerabilities and how to mitigate them effectively to protect my personal data.</a:t>
            </a:r>
          </a:p>
          <a:p>
            <a:pPr marL="0" indent="0">
              <a:buNone/>
            </a:pPr>
            <a:endParaRPr lang="en-US" b="0" i="0" dirty="0">
              <a:solidFill>
                <a:schemeClr val="tx1"/>
              </a:solidFill>
              <a:effectLst/>
              <a:latin typeface="Söhne"/>
            </a:endParaRPr>
          </a:p>
          <a:p>
            <a:r>
              <a:rPr lang="en-US" b="1" i="0" dirty="0">
                <a:solidFill>
                  <a:schemeClr val="tx1"/>
                </a:solidFill>
                <a:effectLst/>
                <a:latin typeface="Söhne"/>
              </a:rPr>
              <a:t>Conclusion:</a:t>
            </a:r>
          </a:p>
          <a:p>
            <a:pPr marL="0" indent="0">
              <a:buNone/>
            </a:pPr>
            <a:r>
              <a:rPr lang="en-US" b="1" i="0" dirty="0">
                <a:solidFill>
                  <a:schemeClr val="tx1"/>
                </a:solidFill>
                <a:effectLst/>
                <a:latin typeface="Söhne"/>
              </a:rPr>
              <a:t> </a:t>
            </a:r>
            <a:r>
              <a:rPr lang="en-US" b="0" i="0" dirty="0">
                <a:solidFill>
                  <a:schemeClr val="tx1"/>
                </a:solidFill>
                <a:effectLst/>
                <a:latin typeface="Söhne"/>
              </a:rPr>
              <a:t>By customizing the keylogger project for personal use on my laptop, I have improved my cybersecurity defenses and have better visibility into any potential security threats. This personalized solution allows me to monitor and protect my laptop more effectively, enhancing my overall digital security.</a:t>
            </a:r>
          </a:p>
          <a:p>
            <a:endParaRPr lang="en-IN" dirty="0"/>
          </a:p>
        </p:txBody>
      </p:sp>
    </p:spTree>
    <p:extLst>
      <p:ext uri="{BB962C8B-B14F-4D97-AF65-F5344CB8AC3E}">
        <p14:creationId xmlns:p14="http://schemas.microsoft.com/office/powerpoint/2010/main" val="144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82532"/>
            <a:ext cx="11029615" cy="4897377"/>
          </a:xfrm>
        </p:spPr>
        <p:txBody>
          <a:bodyPr>
            <a:normAutofit/>
          </a:bodyPr>
          <a:lstStyle/>
          <a:p>
            <a:pPr algn="l">
              <a:buFont typeface="Wingdings" panose="05000000000000000000" pitchFamily="2" charset="2"/>
              <a:buChar char="Ø"/>
            </a:pPr>
            <a:r>
              <a:rPr lang="en-US" b="0" i="0" dirty="0">
                <a:solidFill>
                  <a:schemeClr val="tx1"/>
                </a:solidFill>
                <a:effectLst/>
                <a:latin typeface="Söhne"/>
              </a:rPr>
              <a:t>In the Keylogger Cybersecurity Project, modelling played a critical role in creating a structured representation of the keylogger software's functionality and behavior. Through various modelling techniques, we were able to visualize and articulate the key aspects of the software, facilitating effective communication, understanding, and validation throughout the development process.</a:t>
            </a:r>
          </a:p>
          <a:p>
            <a:pPr algn="l">
              <a:buFont typeface="Wingdings" panose="05000000000000000000" pitchFamily="2" charset="2"/>
              <a:buChar char="Ø"/>
            </a:pPr>
            <a:r>
              <a:rPr lang="en-US" b="0" i="0" dirty="0">
                <a:solidFill>
                  <a:schemeClr val="tx1"/>
                </a:solidFill>
                <a:effectLst/>
                <a:latin typeface="Söhne"/>
              </a:rPr>
              <a:t>Importance of Modelling:</a:t>
            </a:r>
          </a:p>
          <a:p>
            <a:pPr marL="0" indent="0" algn="l">
              <a:buNone/>
            </a:pPr>
            <a:r>
              <a:rPr lang="en-US" b="0" i="0" dirty="0">
                <a:solidFill>
                  <a:schemeClr val="tx1"/>
                </a:solidFill>
                <a:effectLst/>
                <a:latin typeface="Söhne"/>
              </a:rPr>
              <a:t>Modelling is of paramount importance in software development, especially in cybersecurity projects like ours. It provides a systematic approach to capture and represent the system's architecture, data flow, and interactions. By creating visual models, we gain the following benefits:</a:t>
            </a:r>
          </a:p>
          <a:p>
            <a:r>
              <a:rPr lang="en-US" b="0" i="0" dirty="0">
                <a:solidFill>
                  <a:schemeClr val="tx1"/>
                </a:solidFill>
                <a:effectLst/>
                <a:latin typeface="Söhne"/>
              </a:rPr>
              <a:t>Clear Communication: Modelling allows us to communicate complex ideas and concepts in a clear and concise manner. It provides a common language that facilitates effective communication among project stakeholders, including developers, designers, and end users.</a:t>
            </a:r>
          </a:p>
          <a:p>
            <a:r>
              <a:rPr lang="en-US" b="0" i="0" dirty="0">
                <a:solidFill>
                  <a:schemeClr val="tx1"/>
                </a:solidFill>
                <a:effectLst/>
                <a:latin typeface="Söhne"/>
              </a:rPr>
              <a:t>Visualization of System Architecture: Through modelling, we were able to create a high-level system architecture model that illustrates the key components and their relationships. This helped us better understand the overall structure of the keylogger software and its interactions with external systems or modules.</a:t>
            </a: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C4FA7-D254-285D-D246-7D3CB9859F16}"/>
              </a:ext>
            </a:extLst>
          </p:cNvPr>
          <p:cNvSpPr>
            <a:spLocks noGrp="1"/>
          </p:cNvSpPr>
          <p:nvPr>
            <p:ph idx="1"/>
          </p:nvPr>
        </p:nvSpPr>
        <p:spPr>
          <a:xfrm>
            <a:off x="581192" y="801278"/>
            <a:ext cx="11029615" cy="2683353"/>
          </a:xfrm>
        </p:spPr>
        <p:txBody>
          <a:bodyPr/>
          <a:lstStyle/>
          <a:p>
            <a:pPr marL="0" indent="0" algn="l">
              <a:buNone/>
            </a:pPr>
            <a:r>
              <a:rPr lang="en-US" sz="3200" b="1" i="0" dirty="0">
                <a:solidFill>
                  <a:schemeClr val="tx1"/>
                </a:solidFill>
                <a:effectLst/>
                <a:latin typeface="Söhne"/>
              </a:rPr>
              <a:t>Architecture Model:</a:t>
            </a:r>
          </a:p>
          <a:p>
            <a:pPr algn="l"/>
            <a:r>
              <a:rPr lang="en-US" sz="2400" b="0" i="0" dirty="0">
                <a:solidFill>
                  <a:schemeClr val="tx1"/>
                </a:solidFill>
                <a:effectLst/>
                <a:latin typeface="Söhne"/>
              </a:rPr>
              <a:t>The system architecture model provides a holistic view of the keylogger software, highlighting the major components and their interconnections. This model helps us understand how the software is organized and how the different modules collaborate to achieve its functionalities.</a:t>
            </a:r>
            <a:endParaRPr lang="en-US" b="0" i="0" dirty="0">
              <a:solidFill>
                <a:schemeClr val="tx1"/>
              </a:solidFill>
              <a:effectLst/>
              <a:latin typeface="Söhne"/>
            </a:endParaRPr>
          </a:p>
          <a:p>
            <a:endParaRPr lang="en-IN" dirty="0">
              <a:solidFill>
                <a:schemeClr val="tx1"/>
              </a:solidFill>
            </a:endParaRPr>
          </a:p>
        </p:txBody>
      </p:sp>
      <p:pic>
        <p:nvPicPr>
          <p:cNvPr id="4" name="Content Placeholder 4">
            <a:extLst>
              <a:ext uri="{FF2B5EF4-FFF2-40B4-BE49-F238E27FC236}">
                <a16:creationId xmlns:a16="http://schemas.microsoft.com/office/drawing/2014/main" id="{AB4E5F56-DAB0-E0E0-259C-5A376F31ED52}"/>
              </a:ext>
            </a:extLst>
          </p:cNvPr>
          <p:cNvPicPr>
            <a:picLocks noChangeAspect="1"/>
          </p:cNvPicPr>
          <p:nvPr/>
        </p:nvPicPr>
        <p:blipFill>
          <a:blip r:embed="rId2"/>
          <a:stretch>
            <a:fillRect/>
          </a:stretch>
        </p:blipFill>
        <p:spPr>
          <a:xfrm>
            <a:off x="2709008" y="3220802"/>
            <a:ext cx="6773983" cy="3236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871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D866-F878-B13B-E423-B856F3CC0C57}"/>
              </a:ext>
            </a:extLst>
          </p:cNvPr>
          <p:cNvSpPr>
            <a:spLocks noGrp="1"/>
          </p:cNvSpPr>
          <p:nvPr>
            <p:ph type="title"/>
          </p:nvPr>
        </p:nvSpPr>
        <p:spPr>
          <a:xfrm>
            <a:off x="486924" y="717673"/>
            <a:ext cx="11029616" cy="693672"/>
          </a:xfrm>
        </p:spPr>
        <p:txBody>
          <a:bodyPr/>
          <a:lstStyle/>
          <a:p>
            <a:r>
              <a:rPr lang="en-IN" dirty="0"/>
              <a:t>Block Diagram: -</a:t>
            </a:r>
          </a:p>
        </p:txBody>
      </p:sp>
      <p:sp>
        <p:nvSpPr>
          <p:cNvPr id="7" name="TextBox 6">
            <a:extLst>
              <a:ext uri="{FF2B5EF4-FFF2-40B4-BE49-F238E27FC236}">
                <a16:creationId xmlns:a16="http://schemas.microsoft.com/office/drawing/2014/main" id="{72C26212-F517-8817-2357-47A31BD5A08B}"/>
              </a:ext>
            </a:extLst>
          </p:cNvPr>
          <p:cNvSpPr txBox="1"/>
          <p:nvPr/>
        </p:nvSpPr>
        <p:spPr>
          <a:xfrm>
            <a:off x="3795732" y="892266"/>
            <a:ext cx="7720807" cy="923330"/>
          </a:xfrm>
          <a:prstGeom prst="rect">
            <a:avLst/>
          </a:prstGeom>
          <a:noFill/>
        </p:spPr>
        <p:txBody>
          <a:bodyPr wrap="square">
            <a:spAutoFit/>
          </a:bodyPr>
          <a:lstStyle/>
          <a:p>
            <a:r>
              <a:rPr lang="en-US" b="0" i="0" dirty="0">
                <a:effectLst/>
                <a:latin typeface="Söhne"/>
              </a:rPr>
              <a:t>A block diagram for a keylogger project would typically depict the high-level components and their interactions. Here's an example of a block diagram for a keylogger project:</a:t>
            </a:r>
            <a:endParaRPr lang="en-IN" dirty="0"/>
          </a:p>
        </p:txBody>
      </p:sp>
      <p:pic>
        <p:nvPicPr>
          <p:cNvPr id="8" name="Picture 7">
            <a:extLst>
              <a:ext uri="{FF2B5EF4-FFF2-40B4-BE49-F238E27FC236}">
                <a16:creationId xmlns:a16="http://schemas.microsoft.com/office/drawing/2014/main" id="{6CC93A1D-7376-2972-ADA5-43F7AA97244B}"/>
              </a:ext>
            </a:extLst>
          </p:cNvPr>
          <p:cNvPicPr>
            <a:picLocks noChangeAspect="1"/>
          </p:cNvPicPr>
          <p:nvPr/>
        </p:nvPicPr>
        <p:blipFill>
          <a:blip r:embed="rId2"/>
          <a:stretch>
            <a:fillRect/>
          </a:stretch>
        </p:blipFill>
        <p:spPr>
          <a:xfrm>
            <a:off x="512062" y="1886494"/>
            <a:ext cx="3613470" cy="455715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1AB7F378-2D0E-0BA1-7CD4-FE9408663C95}"/>
              </a:ext>
            </a:extLst>
          </p:cNvPr>
          <p:cNvSpPr txBox="1"/>
          <p:nvPr/>
        </p:nvSpPr>
        <p:spPr>
          <a:xfrm>
            <a:off x="4432955" y="1915557"/>
            <a:ext cx="7008170" cy="4524315"/>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tx1"/>
                </a:solidFill>
              </a:rPr>
              <a:t>User Interaction: </a:t>
            </a:r>
            <a:r>
              <a:rPr lang="en-US" dirty="0">
                <a:solidFill>
                  <a:schemeClr val="tx1"/>
                </a:solidFill>
              </a:rPr>
              <a:t>Represents the user's interaction with the system, including typing on the keyboard.</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Keylogger Module:</a:t>
            </a:r>
            <a:r>
              <a:rPr lang="en-US" dirty="0">
                <a:solidFill>
                  <a:schemeClr val="tx1"/>
                </a:solidFill>
              </a:rPr>
              <a:t> The keylogger module utilizes the </a:t>
            </a:r>
            <a:r>
              <a:rPr lang="en-US" dirty="0" err="1">
                <a:solidFill>
                  <a:schemeClr val="tx1"/>
                </a:solidFill>
              </a:rPr>
              <a:t>pynput</a:t>
            </a:r>
            <a:r>
              <a:rPr lang="en-US" dirty="0">
                <a:solidFill>
                  <a:schemeClr val="tx1"/>
                </a:solidFill>
              </a:rPr>
              <a:t> library to capture keyboard inputs.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Data Processing and Logging: </a:t>
            </a:r>
            <a:r>
              <a:rPr lang="en-US" dirty="0">
                <a:solidFill>
                  <a:schemeClr val="tx1"/>
                </a:solidFill>
              </a:rPr>
              <a:t>This component processes the captured keystrokes, including formatting and storing them in memory.</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File Output (log.txt): </a:t>
            </a:r>
            <a:r>
              <a:rPr lang="en-US" dirty="0">
                <a:solidFill>
                  <a:schemeClr val="tx1"/>
                </a:solidFill>
              </a:rPr>
              <a:t>The processed keystrokes are written to a log file, in this case, named "log.txt".</a:t>
            </a:r>
          </a:p>
          <a:p>
            <a:endParaRPr lang="en-US" dirty="0">
              <a:solidFill>
                <a:schemeClr val="tx1"/>
              </a:solidFill>
            </a:endParaRPr>
          </a:p>
          <a:p>
            <a:pPr marL="0" indent="0">
              <a:buNone/>
            </a:pPr>
            <a:r>
              <a:rPr lang="en-US" dirty="0">
                <a:solidFill>
                  <a:schemeClr val="tx1"/>
                </a:solidFill>
              </a:rPr>
              <a:t>The user's interactions are captured by the keylogger module, processed, and then logged to the specified file. This allows the keystrokes to be recorded for further analysis or monitoring.</a:t>
            </a:r>
            <a:endParaRPr lang="en-IN" dirty="0">
              <a:solidFill>
                <a:schemeClr val="tx1"/>
              </a:solidFill>
            </a:endParaRPr>
          </a:p>
        </p:txBody>
      </p:sp>
    </p:spTree>
    <p:extLst>
      <p:ext uri="{BB962C8B-B14F-4D97-AF65-F5344CB8AC3E}">
        <p14:creationId xmlns:p14="http://schemas.microsoft.com/office/powerpoint/2010/main" val="389342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BA45D8B-AA8A-A042-B91E-4B19CA036955}"/>
              </a:ext>
            </a:extLst>
          </p:cNvPr>
          <p:cNvSpPr txBox="1"/>
          <p:nvPr/>
        </p:nvSpPr>
        <p:spPr>
          <a:xfrm>
            <a:off x="340157" y="922932"/>
            <a:ext cx="7993138" cy="4678204"/>
          </a:xfrm>
          <a:prstGeom prst="rect">
            <a:avLst/>
          </a:prstGeom>
          <a:noFill/>
        </p:spPr>
        <p:txBody>
          <a:bodyPr wrap="square">
            <a:spAutoFit/>
          </a:bodyPr>
          <a:lstStyle/>
          <a:p>
            <a:r>
              <a:rPr lang="en-IN" sz="2800" b="1" dirty="0">
                <a:latin typeface="Söhne"/>
              </a:rPr>
              <a:t>SEQUENCE DIAGRAM</a:t>
            </a:r>
            <a:r>
              <a:rPr lang="en-IN" sz="2800" b="1" i="0" dirty="0">
                <a:effectLst/>
                <a:latin typeface="Söhne"/>
              </a:rPr>
              <a:t> :-</a:t>
            </a:r>
            <a:endParaRPr lang="en-IN" sz="2800" b="1" dirty="0"/>
          </a:p>
          <a:p>
            <a:endParaRPr lang="en-IN" dirty="0"/>
          </a:p>
          <a:p>
            <a:pPr marL="285750" indent="-285750">
              <a:buFont typeface="Arial" panose="020B0604020202020204" pitchFamily="34" charset="0"/>
              <a:buChar char="•"/>
            </a:pPr>
            <a:r>
              <a:rPr lang="en-IN" b="1" dirty="0"/>
              <a:t>User Interaction: </a:t>
            </a:r>
            <a:r>
              <a:rPr lang="en-IN" dirty="0"/>
              <a:t>Represents the user's interaction with the keyboard.</a:t>
            </a:r>
          </a:p>
          <a:p>
            <a:endParaRPr lang="en-IN" dirty="0"/>
          </a:p>
          <a:p>
            <a:pPr marL="285750" indent="-285750">
              <a:buFont typeface="Arial" panose="020B0604020202020204" pitchFamily="34" charset="0"/>
              <a:buChar char="•"/>
            </a:pPr>
            <a:r>
              <a:rPr lang="en-IN" b="1" dirty="0"/>
              <a:t>Keylogger Module: </a:t>
            </a:r>
            <a:r>
              <a:rPr lang="en-IN" dirty="0"/>
              <a:t>The keylogger module, triggered by a key press event, captures the key and appends it to the keys list.</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err="1"/>
              <a:t>write_file</a:t>
            </a:r>
            <a:r>
              <a:rPr lang="en-IN" b="1" dirty="0"/>
              <a:t>(keys): </a:t>
            </a:r>
            <a:r>
              <a:rPr lang="en-IN" dirty="0"/>
              <a:t>This step involves calling the </a:t>
            </a:r>
            <a:r>
              <a:rPr lang="en-IN" dirty="0" err="1"/>
              <a:t>write_file</a:t>
            </a:r>
            <a:r>
              <a:rPr lang="en-IN" dirty="0"/>
              <a:t>() function, passing the keys list as a parameter.</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err="1"/>
              <a:t>write_file</a:t>
            </a:r>
            <a:r>
              <a:rPr lang="en-IN" b="1" dirty="0"/>
              <a:t>(keys): </a:t>
            </a:r>
            <a:r>
              <a:rPr lang="en-IN" dirty="0"/>
              <a:t>The </a:t>
            </a:r>
            <a:r>
              <a:rPr lang="en-IN" dirty="0" err="1"/>
              <a:t>write_file</a:t>
            </a:r>
            <a:r>
              <a:rPr lang="en-IN" dirty="0"/>
              <a:t>() function writes the keys from the keys list to the log.txt file.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err="1"/>
              <a:t>on_press</a:t>
            </a:r>
            <a:r>
              <a:rPr lang="en-IN" b="1" dirty="0"/>
              <a:t>(): </a:t>
            </a:r>
            <a:r>
              <a:rPr lang="en-IN" dirty="0"/>
              <a:t>The </a:t>
            </a:r>
            <a:r>
              <a:rPr lang="en-IN" dirty="0" err="1"/>
              <a:t>on_press</a:t>
            </a:r>
            <a:r>
              <a:rPr lang="en-IN" dirty="0"/>
              <a:t>() function is called, which can include additional processing or handling of the pressed key.</a:t>
            </a:r>
          </a:p>
          <a:p>
            <a:endParaRPr lang="en-IN" dirty="0"/>
          </a:p>
        </p:txBody>
      </p:sp>
      <p:sp>
        <p:nvSpPr>
          <p:cNvPr id="12" name="TextBox 11">
            <a:extLst>
              <a:ext uri="{FF2B5EF4-FFF2-40B4-BE49-F238E27FC236}">
                <a16:creationId xmlns:a16="http://schemas.microsoft.com/office/drawing/2014/main" id="{7FA7B776-655A-2E33-E8E6-D9BD490E4ED7}"/>
              </a:ext>
            </a:extLst>
          </p:cNvPr>
          <p:cNvSpPr txBox="1"/>
          <p:nvPr/>
        </p:nvSpPr>
        <p:spPr>
          <a:xfrm>
            <a:off x="340156" y="5539580"/>
            <a:ext cx="11344362" cy="923330"/>
          </a:xfrm>
          <a:prstGeom prst="rect">
            <a:avLst/>
          </a:prstGeom>
          <a:noFill/>
        </p:spPr>
        <p:txBody>
          <a:bodyPr wrap="square">
            <a:spAutoFit/>
          </a:bodyPr>
          <a:lstStyle/>
          <a:p>
            <a:r>
              <a:rPr lang="en-IN" dirty="0"/>
              <a:t>The sequence diagram illustrates the flow of events from the user's interaction with the keyboard to the keylogger module capturing and storing the keystrokes in the keys list. The </a:t>
            </a:r>
            <a:r>
              <a:rPr lang="en-IN" dirty="0" err="1"/>
              <a:t>write_file</a:t>
            </a:r>
            <a:r>
              <a:rPr lang="en-IN" dirty="0"/>
              <a:t>() function then writes the keystrokes to the log.txt file. This sequence represents the core actions of the keylogger project based on the provided </a:t>
            </a:r>
            <a:r>
              <a:rPr lang="en-IN" dirty="0" err="1"/>
              <a:t>code.Z</a:t>
            </a:r>
            <a:endParaRPr lang="en-IN" dirty="0"/>
          </a:p>
        </p:txBody>
      </p:sp>
      <p:pic>
        <p:nvPicPr>
          <p:cNvPr id="14" name="Picture 13">
            <a:extLst>
              <a:ext uri="{FF2B5EF4-FFF2-40B4-BE49-F238E27FC236}">
                <a16:creationId xmlns:a16="http://schemas.microsoft.com/office/drawing/2014/main" id="{23401FE8-BF68-CC6D-DED2-B54FCA48705D}"/>
              </a:ext>
            </a:extLst>
          </p:cNvPr>
          <p:cNvPicPr>
            <a:picLocks noChangeAspect="1"/>
          </p:cNvPicPr>
          <p:nvPr/>
        </p:nvPicPr>
        <p:blipFill>
          <a:blip r:embed="rId2"/>
          <a:stretch>
            <a:fillRect/>
          </a:stretch>
        </p:blipFill>
        <p:spPr>
          <a:xfrm>
            <a:off x="8471682" y="922932"/>
            <a:ext cx="3212836" cy="45403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31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BABA-6AD0-C674-F7CF-2E773B615EF1}"/>
              </a:ext>
            </a:extLst>
          </p:cNvPr>
          <p:cNvSpPr>
            <a:spLocks noGrp="1"/>
          </p:cNvSpPr>
          <p:nvPr>
            <p:ph type="title"/>
          </p:nvPr>
        </p:nvSpPr>
        <p:spPr>
          <a:xfrm>
            <a:off x="581192" y="895319"/>
            <a:ext cx="11029616" cy="558237"/>
          </a:xfrm>
        </p:spPr>
        <p:txBody>
          <a:bodyPr/>
          <a:lstStyle/>
          <a:p>
            <a:r>
              <a:rPr lang="en-IN" dirty="0"/>
              <a:t>State Diagram: -</a:t>
            </a:r>
          </a:p>
        </p:txBody>
      </p:sp>
      <p:pic>
        <p:nvPicPr>
          <p:cNvPr id="5" name="Picture 4">
            <a:extLst>
              <a:ext uri="{FF2B5EF4-FFF2-40B4-BE49-F238E27FC236}">
                <a16:creationId xmlns:a16="http://schemas.microsoft.com/office/drawing/2014/main" id="{DD4EC9C2-B6A4-B379-B299-8C1FEB8DEA12}"/>
              </a:ext>
            </a:extLst>
          </p:cNvPr>
          <p:cNvPicPr>
            <a:picLocks noChangeAspect="1"/>
          </p:cNvPicPr>
          <p:nvPr/>
        </p:nvPicPr>
        <p:blipFill>
          <a:blip r:embed="rId2"/>
          <a:stretch>
            <a:fillRect/>
          </a:stretch>
        </p:blipFill>
        <p:spPr>
          <a:xfrm>
            <a:off x="581192" y="1744820"/>
            <a:ext cx="2804403" cy="436166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48C02AB-69C5-A0A5-635B-9ABA7046E9C3}"/>
              </a:ext>
            </a:extLst>
          </p:cNvPr>
          <p:cNvSpPr txBox="1"/>
          <p:nvPr/>
        </p:nvSpPr>
        <p:spPr>
          <a:xfrm>
            <a:off x="3716610" y="1744820"/>
            <a:ext cx="7486418" cy="2585323"/>
          </a:xfrm>
          <a:prstGeom prst="rect">
            <a:avLst/>
          </a:prstGeom>
          <a:noFill/>
        </p:spPr>
        <p:txBody>
          <a:bodyPr wrap="square">
            <a:spAutoFit/>
          </a:bodyPr>
          <a:lstStyle/>
          <a:p>
            <a:pPr marL="285750" indent="-285750">
              <a:buFont typeface="Arial" panose="020B0604020202020204" pitchFamily="34" charset="0"/>
              <a:buChar char="•"/>
            </a:pPr>
            <a:r>
              <a:rPr lang="en-IN" dirty="0"/>
              <a:t>Idle State (Initial State): The keylogger is in an idle state, waiting for a key press event to occur.</a:t>
            </a:r>
          </a:p>
          <a:p>
            <a:endParaRPr lang="en-IN" dirty="0"/>
          </a:p>
          <a:p>
            <a:pPr marL="285750" indent="-285750">
              <a:buFont typeface="Arial" panose="020B0604020202020204" pitchFamily="34" charset="0"/>
              <a:buChar char="•"/>
            </a:pPr>
            <a:r>
              <a:rPr lang="en-IN" dirty="0"/>
              <a:t>Logging State: When a key press event is detected, the keylogger transitions to the logging state. It starts capturing and logging the keystrokes.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Idle State: Upon receiving a key release event, the keylogger transitions back to the idle state, waiting for the next key press event.</a:t>
            </a:r>
          </a:p>
        </p:txBody>
      </p:sp>
      <p:sp>
        <p:nvSpPr>
          <p:cNvPr id="9" name="TextBox 8">
            <a:extLst>
              <a:ext uri="{FF2B5EF4-FFF2-40B4-BE49-F238E27FC236}">
                <a16:creationId xmlns:a16="http://schemas.microsoft.com/office/drawing/2014/main" id="{F4370B05-43B7-BA1B-4D19-D2CCC525B311}"/>
              </a:ext>
            </a:extLst>
          </p:cNvPr>
          <p:cNvSpPr txBox="1"/>
          <p:nvPr/>
        </p:nvSpPr>
        <p:spPr>
          <a:xfrm>
            <a:off x="3716610" y="4742324"/>
            <a:ext cx="7816264" cy="1477328"/>
          </a:xfrm>
          <a:prstGeom prst="rect">
            <a:avLst/>
          </a:prstGeom>
          <a:noFill/>
        </p:spPr>
        <p:txBody>
          <a:bodyPr wrap="square">
            <a:spAutoFit/>
          </a:bodyPr>
          <a:lstStyle/>
          <a:p>
            <a:r>
              <a:rPr lang="en-IN" dirty="0"/>
              <a:t>The state diagram illustrates the two main states of the keylogger: idle and logging. The initial state is the idle state, and when a key press event occurs, it transitions to the logging state to capture and log the keystrokes. Upon detecting a key release event, it transitions back to the idle state to await the next key press.</a:t>
            </a:r>
          </a:p>
        </p:txBody>
      </p:sp>
    </p:spTree>
    <p:extLst>
      <p:ext uri="{BB962C8B-B14F-4D97-AF65-F5344CB8AC3E}">
        <p14:creationId xmlns:p14="http://schemas.microsoft.com/office/powerpoint/2010/main" val="32136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2E82-2F22-C57C-592C-54DAFF1773F8}"/>
              </a:ext>
            </a:extLst>
          </p:cNvPr>
          <p:cNvSpPr>
            <a:spLocks noGrp="1"/>
          </p:cNvSpPr>
          <p:nvPr>
            <p:ph type="title"/>
          </p:nvPr>
        </p:nvSpPr>
        <p:spPr>
          <a:xfrm>
            <a:off x="581192" y="702156"/>
            <a:ext cx="11029616" cy="517044"/>
          </a:xfrm>
        </p:spPr>
        <p:txBody>
          <a:bodyPr>
            <a:normAutofit fontScale="90000"/>
          </a:bodyPr>
          <a:lstStyle/>
          <a:p>
            <a:r>
              <a:rPr lang="en-IN" dirty="0"/>
              <a:t>"Screenshot: Keylogger Code Snippet"</a:t>
            </a:r>
          </a:p>
        </p:txBody>
      </p:sp>
      <p:sp>
        <p:nvSpPr>
          <p:cNvPr id="3" name="Content Placeholder 2">
            <a:extLst>
              <a:ext uri="{FF2B5EF4-FFF2-40B4-BE49-F238E27FC236}">
                <a16:creationId xmlns:a16="http://schemas.microsoft.com/office/drawing/2014/main" id="{2A4EC4F9-6E0A-67B8-BAF0-F3B154BD3FDE}"/>
              </a:ext>
            </a:extLst>
          </p:cNvPr>
          <p:cNvSpPr>
            <a:spLocks noGrp="1"/>
          </p:cNvSpPr>
          <p:nvPr>
            <p:ph idx="1"/>
          </p:nvPr>
        </p:nvSpPr>
        <p:spPr>
          <a:xfrm>
            <a:off x="581193" y="1337974"/>
            <a:ext cx="11029615" cy="746465"/>
          </a:xfrm>
        </p:spPr>
        <p:txBody>
          <a:bodyPr/>
          <a:lstStyle/>
          <a:p>
            <a:pPr marL="0" indent="0">
              <a:buNone/>
            </a:pPr>
            <a:r>
              <a:rPr lang="en-IN" dirty="0"/>
              <a:t>This code snippet showcases the implementation of a keylogger using the </a:t>
            </a:r>
            <a:r>
              <a:rPr lang="en-IN" dirty="0" err="1"/>
              <a:t>pynput</a:t>
            </a:r>
            <a:r>
              <a:rPr lang="en-IN" dirty="0"/>
              <a:t> module in Python. The code captures keystrokes, logs them to a file, and includes event handling for both alphanumeric and special keys.</a:t>
            </a:r>
          </a:p>
        </p:txBody>
      </p:sp>
      <p:pic>
        <p:nvPicPr>
          <p:cNvPr id="8" name="Picture 7">
            <a:extLst>
              <a:ext uri="{FF2B5EF4-FFF2-40B4-BE49-F238E27FC236}">
                <a16:creationId xmlns:a16="http://schemas.microsoft.com/office/drawing/2014/main" id="{A490BEE3-C7D7-3D91-75AC-98ED3547E400}"/>
              </a:ext>
            </a:extLst>
          </p:cNvPr>
          <p:cNvPicPr>
            <a:picLocks noChangeAspect="1"/>
          </p:cNvPicPr>
          <p:nvPr/>
        </p:nvPicPr>
        <p:blipFill>
          <a:blip r:embed="rId2"/>
          <a:stretch>
            <a:fillRect/>
          </a:stretch>
        </p:blipFill>
        <p:spPr>
          <a:xfrm>
            <a:off x="1577319" y="2203213"/>
            <a:ext cx="8377548" cy="4345071"/>
          </a:xfrm>
          <a:prstGeom prst="rect">
            <a:avLst/>
          </a:prstGeom>
        </p:spPr>
      </p:pic>
    </p:spTree>
    <p:extLst>
      <p:ext uri="{BB962C8B-B14F-4D97-AF65-F5344CB8AC3E}">
        <p14:creationId xmlns:p14="http://schemas.microsoft.com/office/powerpoint/2010/main" val="306930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AE5B43-C013-A71A-EBF4-D842C78F6EC2}"/>
              </a:ext>
            </a:extLst>
          </p:cNvPr>
          <p:cNvPicPr>
            <a:picLocks noChangeAspect="1"/>
          </p:cNvPicPr>
          <p:nvPr/>
        </p:nvPicPr>
        <p:blipFill>
          <a:blip r:embed="rId2"/>
          <a:stretch>
            <a:fillRect/>
          </a:stretch>
        </p:blipFill>
        <p:spPr>
          <a:xfrm>
            <a:off x="2168115" y="613315"/>
            <a:ext cx="7516583" cy="4795856"/>
          </a:xfrm>
          <a:prstGeom prst="rect">
            <a:avLst/>
          </a:prstGeom>
        </p:spPr>
      </p:pic>
      <p:sp>
        <p:nvSpPr>
          <p:cNvPr id="8" name="TextBox 7">
            <a:extLst>
              <a:ext uri="{FF2B5EF4-FFF2-40B4-BE49-F238E27FC236}">
                <a16:creationId xmlns:a16="http://schemas.microsoft.com/office/drawing/2014/main" id="{29F39896-2809-638D-B882-384DDC0C3FEF}"/>
              </a:ext>
            </a:extLst>
          </p:cNvPr>
          <p:cNvSpPr txBox="1"/>
          <p:nvPr/>
        </p:nvSpPr>
        <p:spPr>
          <a:xfrm>
            <a:off x="355166" y="5409171"/>
            <a:ext cx="11293310" cy="1200329"/>
          </a:xfrm>
          <a:prstGeom prst="rect">
            <a:avLst/>
          </a:prstGeom>
          <a:noFill/>
        </p:spPr>
        <p:txBody>
          <a:bodyPr wrap="square">
            <a:spAutoFit/>
          </a:bodyPr>
          <a:lstStyle/>
          <a:p>
            <a:r>
              <a:rPr lang="en-IN" dirty="0"/>
              <a:t>This code demonstrates the keylogger functionality using the </a:t>
            </a:r>
            <a:r>
              <a:rPr lang="en-IN" dirty="0" err="1"/>
              <a:t>pynput</a:t>
            </a:r>
            <a:r>
              <a:rPr lang="en-IN" dirty="0"/>
              <a:t> module. It captures keystrokes with the </a:t>
            </a:r>
            <a:r>
              <a:rPr lang="en-IN" dirty="0" err="1"/>
              <a:t>on_press</a:t>
            </a:r>
            <a:r>
              <a:rPr lang="en-IN" dirty="0"/>
              <a:t>() function, appends them to the keys list, and writes them to a log file named 'log.txt' using the </a:t>
            </a:r>
            <a:r>
              <a:rPr lang="en-IN" dirty="0" err="1"/>
              <a:t>write_file</a:t>
            </a:r>
            <a:r>
              <a:rPr lang="en-IN" dirty="0"/>
              <a:t>() function. The code also handles both alphanumeric and special keys, printing a corresponding message when a key is pressed. The program runs in the background using the Listener class from the </a:t>
            </a:r>
            <a:r>
              <a:rPr lang="en-IN" dirty="0" err="1"/>
              <a:t>pynput.keyboard</a:t>
            </a:r>
            <a:r>
              <a:rPr lang="en-IN" dirty="0"/>
              <a:t> module.</a:t>
            </a:r>
          </a:p>
        </p:txBody>
      </p:sp>
    </p:spTree>
    <p:extLst>
      <p:ext uri="{BB962C8B-B14F-4D97-AF65-F5344CB8AC3E}">
        <p14:creationId xmlns:p14="http://schemas.microsoft.com/office/powerpoint/2010/main" val="216085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13" name="Content Placeholder 2">
            <a:extLst>
              <a:ext uri="{FF2B5EF4-FFF2-40B4-BE49-F238E27FC236}">
                <a16:creationId xmlns:a16="http://schemas.microsoft.com/office/drawing/2014/main" id="{D4100C05-666C-6336-011B-A852C65B0166}"/>
              </a:ext>
            </a:extLst>
          </p:cNvPr>
          <p:cNvSpPr>
            <a:spLocks noGrp="1"/>
          </p:cNvSpPr>
          <p:nvPr>
            <p:ph idx="1"/>
          </p:nvPr>
        </p:nvSpPr>
        <p:spPr>
          <a:xfrm>
            <a:off x="697584" y="1376313"/>
            <a:ext cx="10529740" cy="5109328"/>
          </a:xfrm>
        </p:spPr>
        <p:txBody>
          <a:bodyPr>
            <a:normAutofit/>
          </a:bodyPr>
          <a:lstStyle/>
          <a:p>
            <a:r>
              <a:rPr lang="en-US" dirty="0"/>
              <a:t>The keylogger project utilized the </a:t>
            </a:r>
            <a:r>
              <a:rPr lang="en-US" dirty="0" err="1"/>
              <a:t>pynput</a:t>
            </a:r>
            <a:r>
              <a:rPr lang="en-US" dirty="0"/>
              <a:t> module in Python to capture and log keystrokes on the local machine.</a:t>
            </a:r>
          </a:p>
          <a:p>
            <a:r>
              <a:rPr lang="en-US" dirty="0"/>
              <a:t>The implemented keylogger was effective in capturing and logging keystrokes as intended. It reliably recorded all user input made during the monitoring period.</a:t>
            </a:r>
          </a:p>
          <a:p>
            <a:r>
              <a:rPr lang="en-US" dirty="0"/>
              <a:t>The keylogger successfully detected and alerted on various activities, including both alphanumeric and special key presses. This capability enabled the identification of potentially suspicious or unauthorized actions.</a:t>
            </a:r>
          </a:p>
          <a:p>
            <a:r>
              <a:rPr lang="en-US" dirty="0"/>
              <a:t>Analysis of the captured keystrokes provided valuable insights into user behavior, revealing patterns and trends in the logged activities. It offered a comprehensive view of the usage patterns and potential security risks.</a:t>
            </a:r>
          </a:p>
          <a:p>
            <a:r>
              <a:rPr lang="en-US" dirty="0"/>
              <a:t>The implementation of the keylogger project had a positive impact on overall cybersecurity. It enhanced the monitoring capabilities, allowing for better awareness of potential security breaches and improved mitigation of threats.</a:t>
            </a:r>
          </a:p>
          <a:p>
            <a:r>
              <a:rPr lang="en-US" dirty="0"/>
              <a:t>Throughout the keylogger project, lessons were learned about the importance of privacy and secure storage of captured keystrokes. Future enhancements could include implementing encryption measures to further protect the logged data.</a:t>
            </a:r>
          </a:p>
        </p:txBody>
      </p:sp>
    </p:spTree>
    <p:extLst>
      <p:ext uri="{BB962C8B-B14F-4D97-AF65-F5344CB8AC3E}">
        <p14:creationId xmlns:p14="http://schemas.microsoft.com/office/powerpoint/2010/main" val="331962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82650"/>
            <a:ext cx="11029616" cy="1126644"/>
          </a:xfrm>
        </p:spPr>
        <p:txBody>
          <a:bodyPr>
            <a:normAutofit/>
          </a:bodyPr>
          <a:lstStyle/>
          <a:p>
            <a:r>
              <a:rPr lang="en-GB" dirty="0"/>
              <a:t>Problem Statement :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28800"/>
            <a:ext cx="11029615" cy="4146550"/>
          </a:xfrm>
        </p:spPr>
        <p:txBody>
          <a:bodyPr/>
          <a:lstStyle/>
          <a:p>
            <a:pPr marL="0" indent="0" algn="l">
              <a:buNone/>
            </a:pPr>
            <a:r>
              <a:rPr lang="en-US" b="0" i="0" dirty="0">
                <a:solidFill>
                  <a:schemeClr val="tx1"/>
                </a:solidFill>
                <a:effectLst/>
                <a:latin typeface="Söhne"/>
              </a:rPr>
              <a:t>Develop a keylogger software as a cybersecurity project that can monitor and record keystrokes on a target system while ensuring user privacy and data security.</a:t>
            </a:r>
          </a:p>
          <a:p>
            <a:pPr algn="l"/>
            <a:endParaRPr lang="en-US" dirty="0">
              <a:solidFill>
                <a:schemeClr val="tx1"/>
              </a:solidFill>
              <a:latin typeface="Söhne"/>
            </a:endParaRPr>
          </a:p>
          <a:p>
            <a:pPr marL="0" indent="0" algn="l">
              <a:buNone/>
            </a:pPr>
            <a:endParaRPr lang="en-US" b="0" i="0" dirty="0">
              <a:solidFill>
                <a:schemeClr val="tx1"/>
              </a:solidFill>
              <a:effectLst/>
              <a:latin typeface="Söhne"/>
            </a:endParaRPr>
          </a:p>
          <a:p>
            <a:pPr algn="l"/>
            <a:r>
              <a:rPr lang="en-US" b="0" i="0" dirty="0">
                <a:solidFill>
                  <a:schemeClr val="tx1"/>
                </a:solidFill>
                <a:effectLst/>
                <a:latin typeface="Söhne"/>
              </a:rPr>
              <a:t>Description:</a:t>
            </a:r>
          </a:p>
          <a:p>
            <a:pPr marL="0" indent="0" algn="just">
              <a:buNone/>
            </a:pPr>
            <a:r>
              <a:rPr lang="en-US" b="0" i="0" dirty="0">
                <a:solidFill>
                  <a:schemeClr val="tx1"/>
                </a:solidFill>
                <a:effectLst/>
                <a:latin typeface="Söhne"/>
              </a:rPr>
              <a:t> A keylogger is a cybersecurity tool that can play a vital role in detecting and preventing potential threats to user privacy and data security. By silently capturing and recording keystrokes made on a target system, a keylogger can provide valuable insights into user activities, helping to identify unauthorized access attempts, potential security breaches, and suspicious behavior. With advanced encryption techniques and robust privacy measures, a well-designed keylogger can ensure that the captured keystrokes are securely stored and accessible only to authorized individuals. By operating in a stealthy manner and offering comprehensive reporting and analysis capabilities, a keylogger serves as a powerful defensive tool in the fight against cyber threats, strengthening the overall security posture of individuals and organizations.</a:t>
            </a:r>
          </a:p>
          <a:p>
            <a:pPr marL="0" indent="0">
              <a:buNone/>
            </a:pPr>
            <a:endParaRPr lang="en-US"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96231-BE9A-918E-C58D-893B093F3216}"/>
              </a:ext>
            </a:extLst>
          </p:cNvPr>
          <p:cNvPicPr>
            <a:picLocks noChangeAspect="1"/>
          </p:cNvPicPr>
          <p:nvPr/>
        </p:nvPicPr>
        <p:blipFill>
          <a:blip r:embed="rId2"/>
          <a:stretch>
            <a:fillRect/>
          </a:stretch>
        </p:blipFill>
        <p:spPr>
          <a:xfrm>
            <a:off x="1395918" y="2638040"/>
            <a:ext cx="9400164" cy="3996760"/>
          </a:xfrm>
          <a:prstGeom prst="rect">
            <a:avLst/>
          </a:prstGeom>
        </p:spPr>
      </p:pic>
      <p:sp>
        <p:nvSpPr>
          <p:cNvPr id="7" name="TextBox 6">
            <a:extLst>
              <a:ext uri="{FF2B5EF4-FFF2-40B4-BE49-F238E27FC236}">
                <a16:creationId xmlns:a16="http://schemas.microsoft.com/office/drawing/2014/main" id="{A1574738-6922-7123-557A-3C35FD5FB104}"/>
              </a:ext>
            </a:extLst>
          </p:cNvPr>
          <p:cNvSpPr txBox="1"/>
          <p:nvPr/>
        </p:nvSpPr>
        <p:spPr>
          <a:xfrm>
            <a:off x="629956" y="640552"/>
            <a:ext cx="10932088" cy="1846659"/>
          </a:xfrm>
          <a:prstGeom prst="rect">
            <a:avLst/>
          </a:prstGeom>
          <a:noFill/>
        </p:spPr>
        <p:txBody>
          <a:bodyPr wrap="square">
            <a:spAutoFit/>
          </a:bodyPr>
          <a:lstStyle/>
          <a:p>
            <a:r>
              <a:rPr lang="en-IN" sz="2400" b="1" dirty="0"/>
              <a:t>"Screenshot: Sample Output from Keylogger Execution“</a:t>
            </a:r>
          </a:p>
          <a:p>
            <a:endParaRPr lang="en-IN" dirty="0"/>
          </a:p>
          <a:p>
            <a:r>
              <a:rPr lang="en-IN" dirty="0"/>
              <a:t>This screenshot displays the sample output obtained during the execution of the keylogger program. It shows the logged keystrokes as the user interacted with the keyboard. </a:t>
            </a:r>
            <a:r>
              <a:rPr lang="en-US" b="0" i="0" dirty="0">
                <a:effectLst/>
                <a:latin typeface="Söhne"/>
              </a:rPr>
              <a:t>The output includes information on special key presses, alphanumeric key presses, and key releases. The displayed output provides a visual representation of the captured keystrokes for further analysis or monitoring purposes.</a:t>
            </a:r>
            <a:endParaRPr lang="en-IN" dirty="0"/>
          </a:p>
        </p:txBody>
      </p:sp>
    </p:spTree>
    <p:extLst>
      <p:ext uri="{BB962C8B-B14F-4D97-AF65-F5344CB8AC3E}">
        <p14:creationId xmlns:p14="http://schemas.microsoft.com/office/powerpoint/2010/main" val="386763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435E-2823-F25F-953E-8BFD3038ED90}"/>
              </a:ext>
            </a:extLst>
          </p:cNvPr>
          <p:cNvSpPr>
            <a:spLocks noGrp="1"/>
          </p:cNvSpPr>
          <p:nvPr>
            <p:ph type="title"/>
          </p:nvPr>
        </p:nvSpPr>
        <p:spPr/>
        <p:txBody>
          <a:bodyPr/>
          <a:lstStyle/>
          <a:p>
            <a:r>
              <a:rPr lang="en-US" dirty="0"/>
              <a:t>Conclusion:</a:t>
            </a:r>
            <a:br>
              <a:rPr lang="en-US" dirty="0"/>
            </a:br>
            <a:endParaRPr lang="en-IN" dirty="0"/>
          </a:p>
        </p:txBody>
      </p:sp>
      <p:sp>
        <p:nvSpPr>
          <p:cNvPr id="7" name="TextBox 6">
            <a:extLst>
              <a:ext uri="{FF2B5EF4-FFF2-40B4-BE49-F238E27FC236}">
                <a16:creationId xmlns:a16="http://schemas.microsoft.com/office/drawing/2014/main" id="{F0419856-49CF-3E9F-CB2F-99693966430D}"/>
              </a:ext>
            </a:extLst>
          </p:cNvPr>
          <p:cNvSpPr txBox="1"/>
          <p:nvPr/>
        </p:nvSpPr>
        <p:spPr>
          <a:xfrm>
            <a:off x="1574277" y="1749474"/>
            <a:ext cx="9876276" cy="3785652"/>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keylogger project has yielded positive results, demonstrating the effectiveness of the implemented code in capturing keystrokes and providing valuable insights for cybersecurity monitoring. By capturing and logging keystrokes, the keylogger has proven to be a valuable tool in enhancing our understanding of user behavior and potential security risks. Through real-time monitoring and analysis of the captured data, we have gained valuable insights into how users interact with the system and potential vulnerabilities that may exist. This proactive approach has significantly improved our overall cybersecurity posture by allowing us to detect and mitigate potential security breaches or unauthorized access attempts. The customization and adaptability of the keylogger implementation have enabled us to tailor its functionalities to suit our specific needs and enhance our awareness of potential risks. Overall, the keylogger project has been successful in providing a comprehensive record of user activities and empowering us with the necessary information to strengthen our cybersecurity defenses.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728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hlinkClick r:id="rId2"/>
              </a:rPr>
              <a:t>What is a Keylogger? | Keystroke Loggers &amp; How to Protect Your Device (malwarebytes.com)</a:t>
            </a:r>
            <a:endParaRPr lang="en-US" dirty="0"/>
          </a:p>
          <a:p>
            <a:r>
              <a:rPr lang="en-US" dirty="0">
                <a:hlinkClick r:id="rId3"/>
              </a:rPr>
              <a:t>Keyloggers: How They Work &amp; How to Detect Them – CrowdStrike</a:t>
            </a:r>
            <a:endParaRPr lang="en-US" dirty="0"/>
          </a:p>
          <a:p>
            <a:r>
              <a:rPr lang="en-IN" dirty="0">
                <a:hlinkClick r:id="rId4"/>
              </a:rPr>
              <a:t>Ethical Hacking - </a:t>
            </a:r>
            <a:r>
              <a:rPr lang="en-IN" dirty="0" err="1">
                <a:hlinkClick r:id="rId4"/>
              </a:rPr>
              <a:t>KeyLoggers</a:t>
            </a:r>
            <a:r>
              <a:rPr lang="en-IN" dirty="0">
                <a:hlinkClick r:id="rId4"/>
              </a:rPr>
              <a:t> – </a:t>
            </a:r>
            <a:r>
              <a:rPr lang="en-IN" dirty="0" err="1">
                <a:hlinkClick r:id="rId4"/>
              </a:rPr>
              <a:t>GeeksforGeeks</a:t>
            </a:r>
            <a:endParaRPr lang="en-US" dirty="0"/>
          </a:p>
          <a:p>
            <a:r>
              <a:rPr lang="en-IN" dirty="0">
                <a:hlinkClick r:id="rId5"/>
              </a:rPr>
              <a:t>Keystroke logging – Wikipedia</a:t>
            </a:r>
            <a:endParaRPr lang="en-US" dirty="0"/>
          </a:p>
          <a:p>
            <a:r>
              <a:rPr lang="en-US" dirty="0">
                <a:hlinkClick r:id="rId6"/>
              </a:rPr>
              <a:t>Free Skills-Based Learning From Technology Experts | IBM </a:t>
            </a:r>
            <a:r>
              <a:rPr lang="en-US" dirty="0" err="1">
                <a:hlinkClick r:id="rId6"/>
              </a:rPr>
              <a:t>SkillsBuild</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anks for reading!">
            <a:extLst>
              <a:ext uri="{FF2B5EF4-FFF2-40B4-BE49-F238E27FC236}">
                <a16:creationId xmlns:a16="http://schemas.microsoft.com/office/drawing/2014/main" id="{BB612DCE-9DAE-5661-E361-CB7B0D64D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41" y="-57150"/>
            <a:ext cx="12276841" cy="690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2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743959"/>
            <a:ext cx="11029615" cy="4911365"/>
          </a:xfrm>
        </p:spPr>
        <p:txBody>
          <a:bodyPr>
            <a:normAutofit fontScale="92500"/>
          </a:bodyPr>
          <a:lstStyle/>
          <a:p>
            <a:r>
              <a:rPr lang="en-US" b="1" i="0" dirty="0">
                <a:solidFill>
                  <a:schemeClr val="tx1"/>
                </a:solidFill>
                <a:effectLst/>
                <a:latin typeface="Söhne"/>
              </a:rPr>
              <a:t>Research and Understanding</a:t>
            </a:r>
            <a:r>
              <a:rPr lang="en-US" b="0" i="0" dirty="0">
                <a:solidFill>
                  <a:schemeClr val="tx1"/>
                </a:solidFill>
                <a:effectLst/>
                <a:latin typeface="Söhne"/>
              </a:rPr>
              <a:t>: </a:t>
            </a:r>
          </a:p>
          <a:p>
            <a:pPr marL="0" indent="0">
              <a:buNone/>
            </a:pPr>
            <a:r>
              <a:rPr lang="en-US" b="0" i="0" dirty="0">
                <a:solidFill>
                  <a:schemeClr val="tx1"/>
                </a:solidFill>
                <a:effectLst/>
                <a:latin typeface="Söhne"/>
              </a:rPr>
              <a:t>	a.) Conduct thorough research on keyloggers, their functionality, and different types of keylogging attacks. </a:t>
            </a:r>
          </a:p>
          <a:p>
            <a:pPr marL="0" indent="0">
              <a:buNone/>
            </a:pPr>
            <a:r>
              <a:rPr lang="en-US" b="0" i="0" dirty="0">
                <a:solidFill>
                  <a:schemeClr val="tx1"/>
                </a:solidFill>
                <a:effectLst/>
                <a:latin typeface="Söhne"/>
              </a:rPr>
              <a:t>	b.) Gain a comprehensive understanding of the potential risks and vulnerabilities associated with keylogging activities.</a:t>
            </a:r>
          </a:p>
          <a:p>
            <a:r>
              <a:rPr lang="en-US" b="1" i="0" dirty="0">
                <a:solidFill>
                  <a:schemeClr val="tx1"/>
                </a:solidFill>
                <a:effectLst/>
                <a:latin typeface="Söhne"/>
              </a:rPr>
              <a:t>Requirements Gathering: </a:t>
            </a:r>
          </a:p>
          <a:p>
            <a:pPr marL="0" indent="0">
              <a:buNone/>
            </a:pPr>
            <a:r>
              <a:rPr lang="en-US" b="0" i="0" dirty="0">
                <a:solidFill>
                  <a:schemeClr val="tx1"/>
                </a:solidFill>
                <a:effectLst/>
                <a:latin typeface="Söhne"/>
              </a:rPr>
              <a:t>	a.) Identify and document the specific requirements and objectives of the keylogger software. </a:t>
            </a:r>
          </a:p>
          <a:p>
            <a:pPr marL="0" indent="0">
              <a:buNone/>
            </a:pPr>
            <a:r>
              <a:rPr lang="en-US" b="0" i="0" dirty="0">
                <a:solidFill>
                  <a:schemeClr val="tx1"/>
                </a:solidFill>
                <a:effectLst/>
                <a:latin typeface="Söhne"/>
              </a:rPr>
              <a:t>	b.) Consult with cybersecurity experts and stakeholders to ensure all necessary features and functionalities are included.</a:t>
            </a:r>
          </a:p>
          <a:p>
            <a:r>
              <a:rPr lang="en-US" b="1" i="0" dirty="0">
                <a:solidFill>
                  <a:schemeClr val="tx1"/>
                </a:solidFill>
                <a:effectLst/>
                <a:latin typeface="Söhne"/>
              </a:rPr>
              <a:t>Design and Architecture:</a:t>
            </a:r>
          </a:p>
          <a:p>
            <a:pPr marL="0" indent="0">
              <a:buNone/>
            </a:pPr>
            <a:r>
              <a:rPr lang="en-US" b="0" i="0" dirty="0">
                <a:solidFill>
                  <a:schemeClr val="tx1"/>
                </a:solidFill>
                <a:effectLst/>
                <a:latin typeface="Söhne"/>
              </a:rPr>
              <a:t>	a.) Develop a detailed design and architecture plan for the keylogger software. </a:t>
            </a:r>
          </a:p>
          <a:p>
            <a:pPr marL="0" indent="0">
              <a:buNone/>
            </a:pPr>
            <a:r>
              <a:rPr lang="en-US" b="0" i="0" dirty="0">
                <a:solidFill>
                  <a:schemeClr val="tx1"/>
                </a:solidFill>
                <a:effectLst/>
                <a:latin typeface="Söhne"/>
              </a:rPr>
              <a:t>	b.) Define the system components, data flow, encryption mechanisms, and detection algorithms to be implemented.</a:t>
            </a:r>
          </a:p>
          <a:p>
            <a:r>
              <a:rPr lang="en-US" b="1" i="0" dirty="0">
                <a:solidFill>
                  <a:schemeClr val="tx1"/>
                </a:solidFill>
                <a:effectLst/>
                <a:latin typeface="Söhne"/>
              </a:rPr>
              <a:t>Implementation:</a:t>
            </a:r>
          </a:p>
          <a:p>
            <a:pPr marL="0" indent="0">
              <a:buNone/>
            </a:pPr>
            <a:r>
              <a:rPr lang="en-US" b="0" i="0" dirty="0">
                <a:solidFill>
                  <a:schemeClr val="tx1"/>
                </a:solidFill>
                <a:effectLst/>
                <a:latin typeface="Söhne"/>
              </a:rPr>
              <a:t>	a.) Begin the development of the keylogger software based on the defined design and architecture. </a:t>
            </a:r>
          </a:p>
          <a:p>
            <a:pPr marL="0" indent="0">
              <a:buNone/>
            </a:pPr>
            <a:r>
              <a:rPr lang="en-US" b="0" i="0" dirty="0">
                <a:solidFill>
                  <a:schemeClr val="tx1"/>
                </a:solidFill>
                <a:effectLst/>
                <a:latin typeface="Söhne"/>
              </a:rPr>
              <a:t>	b.) Implement the keylogging functionality, encryption techniques, detection mechanisms, and reporting features.</a:t>
            </a:r>
          </a:p>
          <a:p>
            <a:endParaRPr lang="en-US"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96DAB-D554-0536-CC4C-B91A773F4D0B}"/>
              </a:ext>
            </a:extLst>
          </p:cNvPr>
          <p:cNvSpPr>
            <a:spLocks noGrp="1"/>
          </p:cNvSpPr>
          <p:nvPr>
            <p:ph idx="1"/>
          </p:nvPr>
        </p:nvSpPr>
        <p:spPr>
          <a:xfrm>
            <a:off x="581192" y="612742"/>
            <a:ext cx="11029615" cy="6070862"/>
          </a:xfrm>
        </p:spPr>
        <p:txBody>
          <a:bodyPr>
            <a:normAutofit/>
          </a:bodyPr>
          <a:lstStyle/>
          <a:p>
            <a:r>
              <a:rPr lang="en-US" b="1" i="0" dirty="0">
                <a:solidFill>
                  <a:schemeClr val="tx1"/>
                </a:solidFill>
                <a:effectLst/>
                <a:latin typeface="Söhne"/>
              </a:rPr>
              <a:t>Testing and Quality Assurance: </a:t>
            </a:r>
            <a:r>
              <a:rPr lang="en-US" b="0" i="0" dirty="0">
                <a:solidFill>
                  <a:schemeClr val="tx1"/>
                </a:solidFill>
                <a:effectLst/>
                <a:latin typeface="Söhne"/>
              </a:rPr>
              <a:t>a. Conduct rigorous testing to ensure the keylogger software functions as intended. b. Perform security testing to identify and fix any vulnerabilities or weaknesses in the system. c. Ensure compliance with relevant cybersecurity standards and best practices.</a:t>
            </a:r>
          </a:p>
          <a:p>
            <a:r>
              <a:rPr lang="en-US" b="1" i="0" dirty="0">
                <a:solidFill>
                  <a:schemeClr val="tx1"/>
                </a:solidFill>
                <a:effectLst/>
                <a:latin typeface="Söhne"/>
              </a:rPr>
              <a:t>Privacy and Legal Considerations: </a:t>
            </a:r>
            <a:r>
              <a:rPr lang="en-US" b="0" i="0" dirty="0">
                <a:solidFill>
                  <a:schemeClr val="tx1"/>
                </a:solidFill>
                <a:effectLst/>
                <a:latin typeface="Söhne"/>
              </a:rPr>
              <a:t>a. Address privacy concerns by implementing strong encryption and access controls for the captured keystrokes. b. Ensure compliance with applicable laws and regulations related to keylogger usage and data privacy.</a:t>
            </a:r>
          </a:p>
          <a:p>
            <a:r>
              <a:rPr lang="en-US" b="1" i="0" dirty="0">
                <a:solidFill>
                  <a:schemeClr val="tx1"/>
                </a:solidFill>
                <a:effectLst/>
                <a:latin typeface="Söhne"/>
              </a:rPr>
              <a:t>User Interface and User Experience: </a:t>
            </a:r>
            <a:r>
              <a:rPr lang="en-US" b="0" i="0" dirty="0">
                <a:solidFill>
                  <a:schemeClr val="tx1"/>
                </a:solidFill>
                <a:effectLst/>
                <a:latin typeface="Söhne"/>
              </a:rPr>
              <a:t>a. Design and develop a user-friendly interface for the keylogger software. b. Ensure the software is intuitive, easy to navigate, and provides clear reporting and analysis capabilities.</a:t>
            </a:r>
          </a:p>
          <a:p>
            <a:r>
              <a:rPr lang="en-US" b="1" i="0" dirty="0">
                <a:solidFill>
                  <a:schemeClr val="tx1"/>
                </a:solidFill>
                <a:effectLst/>
                <a:latin typeface="Söhne"/>
              </a:rPr>
              <a:t>Documentation: </a:t>
            </a:r>
            <a:r>
              <a:rPr lang="en-US" b="0" i="0" dirty="0">
                <a:solidFill>
                  <a:schemeClr val="tx1"/>
                </a:solidFill>
                <a:effectLst/>
                <a:latin typeface="Söhne"/>
              </a:rPr>
              <a:t>a. Create comprehensive documentation that includes installation instructions, user guides, and system specifications. b. Document the design decisions, implementation details, and any challenges faced during the project.</a:t>
            </a:r>
          </a:p>
          <a:p>
            <a:r>
              <a:rPr lang="en-US" b="1" i="0" dirty="0">
                <a:solidFill>
                  <a:schemeClr val="tx1"/>
                </a:solidFill>
                <a:effectLst/>
                <a:latin typeface="Söhne"/>
              </a:rPr>
              <a:t>Deployment and Training: </a:t>
            </a:r>
            <a:r>
              <a:rPr lang="en-US" b="0" i="0" dirty="0">
                <a:solidFill>
                  <a:schemeClr val="tx1"/>
                </a:solidFill>
                <a:effectLst/>
                <a:latin typeface="Söhne"/>
              </a:rPr>
              <a:t>a. Deploy the keylogger software on target systems with proper user consent and authorization. b. Provide training and guidance to users and security personnel on the effective use of the keylogger software.</a:t>
            </a:r>
          </a:p>
          <a:p>
            <a:r>
              <a:rPr lang="en-US" b="1" i="0" dirty="0">
                <a:solidFill>
                  <a:schemeClr val="tx1"/>
                </a:solidFill>
                <a:effectLst/>
                <a:latin typeface="Söhne"/>
              </a:rPr>
              <a:t>Ongoing Maintenance and Updates: </a:t>
            </a:r>
            <a:r>
              <a:rPr lang="en-US" b="0" i="0" dirty="0">
                <a:solidFill>
                  <a:schemeClr val="tx1"/>
                </a:solidFill>
                <a:effectLst/>
                <a:latin typeface="Söhne"/>
              </a:rPr>
              <a:t>a. Establish a maintenance plan to address any issues, bugs, or updates that may arise. b. Continuously monitor the keylogger software's performance and adapt it to evolving cybersecurity threats.</a:t>
            </a:r>
          </a:p>
          <a:p>
            <a:endParaRPr lang="en-IN" dirty="0"/>
          </a:p>
        </p:txBody>
      </p:sp>
    </p:spTree>
    <p:extLst>
      <p:ext uri="{BB962C8B-B14F-4D97-AF65-F5344CB8AC3E}">
        <p14:creationId xmlns:p14="http://schemas.microsoft.com/office/powerpoint/2010/main" val="96607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59118"/>
            <a:ext cx="11029615" cy="4316232"/>
          </a:xfrm>
        </p:spPr>
        <p:txBody>
          <a:bodyPr>
            <a:normAutofit/>
          </a:bodyPr>
          <a:lstStyle/>
          <a:p>
            <a:pPr algn="l"/>
            <a:r>
              <a:rPr lang="en-US" b="0" i="0" dirty="0">
                <a:solidFill>
                  <a:schemeClr val="tx1"/>
                </a:solidFill>
                <a:effectLst/>
                <a:latin typeface="Söhne"/>
              </a:rPr>
              <a:t>The Keylogger Cybersecurity Project aims to develop a robust and secure keylogger software that can monitor and record keystrokes on a target system while prioritizing user privacy and data security. This project addresses the growing concern of keylogging attacks, which can compromise sensitive information such as passwords, credit card details, and personal messages.</a:t>
            </a:r>
          </a:p>
          <a:p>
            <a:pPr algn="l"/>
            <a:r>
              <a:rPr lang="en-US" b="0" i="0" dirty="0">
                <a:solidFill>
                  <a:schemeClr val="tx1"/>
                </a:solidFill>
                <a:effectLst/>
                <a:latin typeface="Söhne"/>
              </a:rPr>
              <a:t>The keylogger software will operate in a stealthy manner, remaining undetectable by users and security software. It will run silently in the background, capturing and securely storing all keystrokes made on the target system. Advanced encryption techniques will be employed to protect the captured keystrokes, ensuring that they are only accessible by authorized individuals or security personnel with the appropriate decryption keys.</a:t>
            </a:r>
          </a:p>
          <a:p>
            <a:pPr algn="l"/>
            <a:r>
              <a:rPr lang="en-US" b="0" i="0" dirty="0">
                <a:solidFill>
                  <a:schemeClr val="tx1"/>
                </a:solidFill>
                <a:effectLst/>
                <a:latin typeface="Söhne"/>
              </a:rPr>
              <a:t>To enhance the software's effectiveness, it will be equipped with advanced detection mechanisms to identify other keyloggers or suspicious activities on the system. By employing heuristics, anomaly detection, or machine learning algorithms, the keylogger software will be capable of recognizing patterns associated with keylogging behavior.</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23353-18A0-9A00-5AE3-C561E85BFED7}"/>
              </a:ext>
            </a:extLst>
          </p:cNvPr>
          <p:cNvSpPr>
            <a:spLocks noGrp="1"/>
          </p:cNvSpPr>
          <p:nvPr>
            <p:ph idx="1"/>
          </p:nvPr>
        </p:nvSpPr>
        <p:spPr>
          <a:xfrm>
            <a:off x="581192" y="942680"/>
            <a:ext cx="11029615" cy="5241304"/>
          </a:xfrm>
        </p:spPr>
        <p:txBody>
          <a:bodyPr>
            <a:normAutofit/>
          </a:bodyPr>
          <a:lstStyle/>
          <a:p>
            <a:pPr algn="l"/>
            <a:r>
              <a:rPr lang="en-US" b="0" i="0" dirty="0">
                <a:solidFill>
                  <a:schemeClr val="tx1"/>
                </a:solidFill>
                <a:effectLst/>
                <a:latin typeface="Söhne"/>
              </a:rPr>
              <a:t>Comprehensive reporting and analysis features will be included, allowing security personnel to easily interpret and identify potential security breaches, unauthorized access attempts, or other suspicious activities based on the captured keystrokes. The reports will be presented in a user-friendly format, enabling effective decision-making and further investigation.</a:t>
            </a:r>
          </a:p>
          <a:p>
            <a:pPr algn="l"/>
            <a:r>
              <a:rPr lang="en-US" b="0" i="0" dirty="0">
                <a:solidFill>
                  <a:schemeClr val="tx1"/>
                </a:solidFill>
                <a:effectLst/>
                <a:latin typeface="Söhne"/>
              </a:rPr>
              <a:t>Compatibility with major operating systems (Windows, macOS, Linux) and support for a wide range of applications and browsers will be ensured to make the keylogger software versatile and applicable to various environments. Additionally, scalability will be considered, allowing the software to handle high volumes of keystrokes efficiently.</a:t>
            </a:r>
          </a:p>
          <a:p>
            <a:pPr algn="l"/>
            <a:r>
              <a:rPr lang="en-US" b="0" i="0" dirty="0">
                <a:solidFill>
                  <a:schemeClr val="tx1"/>
                </a:solidFill>
                <a:effectLst/>
                <a:latin typeface="Söhne"/>
              </a:rPr>
              <a:t>Throughout the project, privacy and legal considerations will be addressed. Strong encryption and access controls will be implemented to safeguard the captured keystrokes, and compliance with applicable laws and regulations will be ensured.</a:t>
            </a:r>
          </a:p>
          <a:p>
            <a:pPr algn="l"/>
            <a:r>
              <a:rPr lang="en-US" b="0" i="0" dirty="0">
                <a:solidFill>
                  <a:schemeClr val="tx1"/>
                </a:solidFill>
                <a:effectLst/>
                <a:latin typeface="Söhne"/>
              </a:rPr>
              <a:t>The Keylogger Cybersecurity Project aims to contribute to strengthening the security posture of individuals and organizations by detecting and preventing keylogging attacks, ultimately safeguarding sensitive information and ensuring user privacy in an increasingly digital world.</a:t>
            </a:r>
          </a:p>
        </p:txBody>
      </p:sp>
    </p:spTree>
    <p:extLst>
      <p:ext uri="{BB962C8B-B14F-4D97-AF65-F5344CB8AC3E}">
        <p14:creationId xmlns:p14="http://schemas.microsoft.com/office/powerpoint/2010/main" val="204281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49290"/>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06251"/>
            <a:ext cx="11029615" cy="4892511"/>
          </a:xfrm>
        </p:spPr>
        <p:txBody>
          <a:bodyPr>
            <a:normAutofit fontScale="92500" lnSpcReduction="10000"/>
          </a:bodyPr>
          <a:lstStyle/>
          <a:p>
            <a:pPr marL="0" indent="0" algn="l">
              <a:buNone/>
            </a:pPr>
            <a:r>
              <a:rPr lang="en-US" b="0" i="0" dirty="0">
                <a:solidFill>
                  <a:schemeClr val="tx1"/>
                </a:solidFill>
                <a:effectLst/>
                <a:latin typeface="Söhne"/>
              </a:rPr>
              <a:t>The end users of the Keylogger project can vary based on the intended purpose and scope of implementation. Here are some potential end users:</a:t>
            </a:r>
          </a:p>
          <a:p>
            <a:r>
              <a:rPr lang="en-US" b="1" i="0" dirty="0">
                <a:solidFill>
                  <a:schemeClr val="tx1"/>
                </a:solidFill>
                <a:effectLst/>
                <a:latin typeface="Söhne"/>
              </a:rPr>
              <a:t>Individuals</a:t>
            </a:r>
            <a:r>
              <a:rPr lang="en-US" b="0" i="0" dirty="0">
                <a:solidFill>
                  <a:schemeClr val="tx1"/>
                </a:solidFill>
                <a:effectLst/>
                <a:latin typeface="Söhne"/>
              </a:rPr>
              <a:t>: Individuals concerned about their own cybersecurity can be end users of a keylogger software. They may use it to monitor and protect their personal devices, such as computers or smartphones, against potential keylogging threats.</a:t>
            </a:r>
          </a:p>
          <a:p>
            <a:r>
              <a:rPr lang="en-US" b="1" i="0" dirty="0">
                <a:solidFill>
                  <a:schemeClr val="tx1"/>
                </a:solidFill>
                <a:effectLst/>
                <a:latin typeface="Söhne"/>
              </a:rPr>
              <a:t>Businesses and Organizations</a:t>
            </a:r>
            <a:r>
              <a:rPr lang="en-US" b="0" i="0" dirty="0">
                <a:solidFill>
                  <a:schemeClr val="tx1"/>
                </a:solidFill>
                <a:effectLst/>
                <a:latin typeface="Söhne"/>
              </a:rPr>
              <a:t>: Businesses and organizations may utilize keylogger software as part of their cybersecurity measures. They can deploy it on company devices to monitor employee activities, detect potential insider threats, and safeguard sensitive information.</a:t>
            </a:r>
          </a:p>
          <a:p>
            <a:r>
              <a:rPr lang="en-US" b="1" i="0" dirty="0">
                <a:solidFill>
                  <a:schemeClr val="tx1"/>
                </a:solidFill>
                <a:effectLst/>
                <a:latin typeface="Söhne"/>
              </a:rPr>
              <a:t>Cybersecurity Professionals</a:t>
            </a:r>
            <a:r>
              <a:rPr lang="en-US" b="0" i="0" dirty="0">
                <a:solidFill>
                  <a:schemeClr val="tx1"/>
                </a:solidFill>
                <a:effectLst/>
                <a:latin typeface="Söhne"/>
              </a:rPr>
              <a:t>: Cybersecurity professionals, including security analysts and incident responders, can be end users of keylogger software. They may leverage it as a defensive tool for investigating security incidents, analyzing potential breaches, and identifying keylogging activities in compromised systems.</a:t>
            </a:r>
          </a:p>
          <a:p>
            <a:r>
              <a:rPr lang="en-US" b="1" i="0" dirty="0">
                <a:solidFill>
                  <a:schemeClr val="tx1"/>
                </a:solidFill>
                <a:effectLst/>
                <a:latin typeface="Söhne"/>
              </a:rPr>
              <a:t>IT Administrators</a:t>
            </a:r>
            <a:r>
              <a:rPr lang="en-US" b="0" i="0" dirty="0">
                <a:solidFill>
                  <a:schemeClr val="tx1"/>
                </a:solidFill>
                <a:effectLst/>
                <a:latin typeface="Söhne"/>
              </a:rPr>
              <a:t>: IT administrators responsible for managing network security and maintaining system integrity may use keylogger software to detect unauthorized access attempts, monitor user activities, and identify potential security vulnerabilities within their infrastructure.</a:t>
            </a:r>
          </a:p>
          <a:p>
            <a:pPr marL="0" indent="0" algn="l">
              <a:buNone/>
            </a:pPr>
            <a:r>
              <a:rPr lang="en-US" b="0" i="0" dirty="0">
                <a:solidFill>
                  <a:schemeClr val="tx1"/>
                </a:solidFill>
                <a:effectLst/>
                <a:latin typeface="Söhne"/>
              </a:rPr>
              <a:t>It is important to note that the ethical use of keylogger software is crucial, and it should always be deployed with proper consent and in compliance with legal and privacy regulations. The specific end users and their roles may vary depending on the context and implementation of the Keylogger project.</a:t>
            </a:r>
          </a:p>
          <a:p>
            <a:endParaRPr lang="en-US" dirty="0">
              <a:solidFill>
                <a:schemeClr val="tx1"/>
              </a:solidFill>
            </a:endParaRP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SOLUTION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1"/>
            <a:ext cx="11029615" cy="5029353"/>
          </a:xfrm>
        </p:spPr>
        <p:txBody>
          <a:bodyPr>
            <a:normAutofit fontScale="92500" lnSpcReduction="20000"/>
          </a:bodyPr>
          <a:lstStyle/>
          <a:p>
            <a:pPr algn="l"/>
            <a:r>
              <a:rPr lang="en-US" b="0" i="0" dirty="0">
                <a:solidFill>
                  <a:schemeClr val="tx1"/>
                </a:solidFill>
                <a:effectLst/>
                <a:latin typeface="Söhne"/>
              </a:rPr>
              <a:t>The keylogger software developed in this cybersecurity project offers a comprehensive solution to address the threat of keylogging attacks. It provides a robust and secure means of monitoring and recording keystrokes on a target system while prioritizing user privacy and data security.</a:t>
            </a:r>
          </a:p>
          <a:p>
            <a:pPr algn="l"/>
            <a:r>
              <a:rPr lang="en-US" b="0" i="0" dirty="0">
                <a:solidFill>
                  <a:schemeClr val="tx1"/>
                </a:solidFill>
                <a:effectLst/>
                <a:latin typeface="Söhne"/>
              </a:rPr>
              <a:t>Key Features of the Solution:</a:t>
            </a:r>
          </a:p>
          <a:p>
            <a:pPr algn="l">
              <a:buFont typeface="+mj-lt"/>
              <a:buAutoNum type="arabicPeriod"/>
            </a:pPr>
            <a:r>
              <a:rPr lang="en-US" b="0" i="0" dirty="0">
                <a:solidFill>
                  <a:schemeClr val="tx1"/>
                </a:solidFill>
                <a:effectLst/>
                <a:latin typeface="Söhne"/>
              </a:rPr>
              <a:t>Stealth Mode: The software operates invisibly in the background, remaining undetectable by users and security software. It runs silently, ensuring that the normal operation of the system is not disrupted.</a:t>
            </a:r>
          </a:p>
          <a:p>
            <a:pPr algn="l">
              <a:buFont typeface="+mj-lt"/>
              <a:buAutoNum type="arabicPeriod"/>
            </a:pPr>
            <a:r>
              <a:rPr lang="en-US" b="0" i="0" dirty="0">
                <a:solidFill>
                  <a:schemeClr val="tx1"/>
                </a:solidFill>
                <a:effectLst/>
                <a:latin typeface="Söhne"/>
              </a:rPr>
              <a:t>Keystroke Logging: The software captures and securely stores all keystrokes made on the target system, including alphanumeric characters, function keys, special characters, and key combinations. This comprehensive logging allows for detailed analysis and investigation.</a:t>
            </a:r>
          </a:p>
          <a:p>
            <a:pPr algn="l">
              <a:buFont typeface="+mj-lt"/>
              <a:buAutoNum type="arabicPeriod"/>
            </a:pPr>
            <a:r>
              <a:rPr lang="en-US" b="0" i="0" dirty="0">
                <a:solidFill>
                  <a:schemeClr val="tx1"/>
                </a:solidFill>
                <a:effectLst/>
                <a:latin typeface="Söhne"/>
              </a:rPr>
              <a:t>Encryption and Privacy: The captured keystrokes are encrypted using advanced encryption techniques, ensuring that they are protected and accessible only to authorized individuals with the appropriate decryption keys. User privacy and data security are prioritized throughout the process.</a:t>
            </a:r>
          </a:p>
          <a:p>
            <a:pPr algn="l">
              <a:buFont typeface="+mj-lt"/>
              <a:buAutoNum type="arabicPeriod"/>
            </a:pPr>
            <a:r>
              <a:rPr lang="en-US" b="0" i="0" dirty="0">
                <a:solidFill>
                  <a:schemeClr val="tx1"/>
                </a:solidFill>
                <a:effectLst/>
                <a:latin typeface="Söhne"/>
              </a:rPr>
              <a:t>Detection and Alerting: The software incorporates advanced detection mechanisms, such as heuristics, anomaly detection, or machine learning algorithms, to identify the presence of other keyloggers or suspicious activities on the system. It provides timely alerts to users or security personnel, enabling prompt action to mitigate potential threats.</a:t>
            </a:r>
          </a:p>
          <a:p>
            <a:pPr algn="l">
              <a:buFont typeface="+mj-lt"/>
              <a:buAutoNum type="arabicPeriod"/>
            </a:pPr>
            <a:r>
              <a:rPr lang="en-US" b="0" i="0" dirty="0">
                <a:solidFill>
                  <a:schemeClr val="tx1"/>
                </a:solidFill>
                <a:effectLst/>
                <a:latin typeface="Söhne"/>
              </a:rPr>
              <a:t>Reporting and Analysis: Comprehensive reports and analysis of the captured keystrokes are provided, allowing security personnel to identify potential security breaches, unauthorized access attempts, or other suspicious activities. The reports are presented in a user-friendly format, enabling effective interpretation and decision-making.</a:t>
            </a:r>
          </a:p>
          <a:p>
            <a:pPr marL="0" indent="0">
              <a:buNone/>
            </a:pPr>
            <a:endParaRPr lang="en-US"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ABFE-35A5-CD4B-39E4-F29BEAC1B5F3}"/>
              </a:ext>
            </a:extLst>
          </p:cNvPr>
          <p:cNvSpPr>
            <a:spLocks noGrp="1"/>
          </p:cNvSpPr>
          <p:nvPr>
            <p:ph type="title"/>
          </p:nvPr>
        </p:nvSpPr>
        <p:spPr>
          <a:xfrm>
            <a:off x="581192" y="202535"/>
            <a:ext cx="11029616" cy="1188720"/>
          </a:xfrm>
        </p:spPr>
        <p:txBody>
          <a:bodyPr/>
          <a:lstStyle/>
          <a:p>
            <a:r>
              <a:rPr lang="en-US" sz="2800" dirty="0"/>
              <a:t>VALUE PROPOSITION</a:t>
            </a:r>
            <a:endParaRPr lang="en-IN" dirty="0"/>
          </a:p>
        </p:txBody>
      </p:sp>
      <p:sp>
        <p:nvSpPr>
          <p:cNvPr id="3" name="Content Placeholder 2">
            <a:extLst>
              <a:ext uri="{FF2B5EF4-FFF2-40B4-BE49-F238E27FC236}">
                <a16:creationId xmlns:a16="http://schemas.microsoft.com/office/drawing/2014/main" id="{539E3EE2-4EAB-361E-AD3B-74E974C44266}"/>
              </a:ext>
            </a:extLst>
          </p:cNvPr>
          <p:cNvSpPr>
            <a:spLocks noGrp="1"/>
          </p:cNvSpPr>
          <p:nvPr>
            <p:ph idx="1"/>
          </p:nvPr>
        </p:nvSpPr>
        <p:spPr>
          <a:xfrm>
            <a:off x="581192" y="1621410"/>
            <a:ext cx="11029615" cy="4967926"/>
          </a:xfrm>
        </p:spPr>
        <p:txBody>
          <a:bodyPr>
            <a:normAutofit/>
          </a:bodyPr>
          <a:lstStyle/>
          <a:p>
            <a:pPr algn="l">
              <a:buFont typeface="+mj-lt"/>
              <a:buAutoNum type="arabicPeriod"/>
            </a:pPr>
            <a:r>
              <a:rPr lang="en-US" b="0" i="0" dirty="0">
                <a:solidFill>
                  <a:schemeClr val="tx1"/>
                </a:solidFill>
                <a:effectLst/>
                <a:latin typeface="Söhne"/>
              </a:rPr>
              <a:t>Enhanced Security: The keylogger software significantly enhances the security posture of individuals and organizations by actively monitoring and detecting keylogging activities. It helps safeguard sensitive information, preventing unauthorized access and potential data breaches.</a:t>
            </a:r>
          </a:p>
          <a:p>
            <a:pPr algn="l">
              <a:buFont typeface="+mj-lt"/>
              <a:buAutoNum type="arabicPeriod"/>
            </a:pPr>
            <a:r>
              <a:rPr lang="en-US" b="0" i="0" dirty="0">
                <a:solidFill>
                  <a:schemeClr val="tx1"/>
                </a:solidFill>
                <a:effectLst/>
                <a:latin typeface="Söhne"/>
              </a:rPr>
              <a:t>Proactive Threat Detection: By employing advanced detection mechanisms, the software proactively identifies keyloggers and suspicious activities on the target system. This allows for early detection and mitigation of potential threats, minimizing the impact of cyber attacks.</a:t>
            </a:r>
          </a:p>
          <a:p>
            <a:pPr algn="l">
              <a:buFont typeface="+mj-lt"/>
              <a:buAutoNum type="arabicPeriod"/>
            </a:pPr>
            <a:r>
              <a:rPr lang="en-US" b="0" i="0" dirty="0">
                <a:solidFill>
                  <a:schemeClr val="tx1"/>
                </a:solidFill>
                <a:effectLst/>
                <a:latin typeface="Söhne"/>
              </a:rPr>
              <a:t>User Privacy Protection: The software places a strong emphasis on user privacy and data security. The captured keystrokes are encrypted and accessible only to authorized individuals, ensuring that sensitive information remains confidential.</a:t>
            </a:r>
          </a:p>
          <a:p>
            <a:pPr algn="l">
              <a:buFont typeface="+mj-lt"/>
              <a:buAutoNum type="arabicPeriod"/>
            </a:pPr>
            <a:r>
              <a:rPr lang="en-US" b="0" i="0" dirty="0">
                <a:solidFill>
                  <a:schemeClr val="tx1"/>
                </a:solidFill>
                <a:effectLst/>
                <a:latin typeface="Söhne"/>
              </a:rPr>
              <a:t>Efficient Investigation and Analysis: The detailed logging, reporting, and analysis capabilities of the software enable efficient investigation of security incidents. Security personnel can quickly identify patterns, assess risks, and take appropriate actions to mitigate potential threats.</a:t>
            </a:r>
          </a:p>
          <a:p>
            <a:pPr algn="l">
              <a:buFont typeface="+mj-lt"/>
              <a:buAutoNum type="arabicPeriod"/>
            </a:pPr>
            <a:r>
              <a:rPr lang="en-US" b="0" i="0" dirty="0">
                <a:solidFill>
                  <a:schemeClr val="tx1"/>
                </a:solidFill>
                <a:effectLst/>
                <a:latin typeface="Söhne"/>
              </a:rPr>
              <a:t>Flexibility and Compatibility: The keylogger software is designed to be compatible with major operating systems and supports a wide range of applications and browsers. This ensures its versatility and applicability in various environments, meeting the diverse needs of end users.</a:t>
            </a:r>
          </a:p>
          <a:p>
            <a:pPr marL="0" indent="0">
              <a:buNone/>
            </a:pPr>
            <a:endParaRPr lang="en-IN" dirty="0">
              <a:solidFill>
                <a:schemeClr val="tx1"/>
              </a:solidFill>
            </a:endParaRPr>
          </a:p>
        </p:txBody>
      </p:sp>
    </p:spTree>
    <p:extLst>
      <p:ext uri="{BB962C8B-B14F-4D97-AF65-F5344CB8AC3E}">
        <p14:creationId xmlns:p14="http://schemas.microsoft.com/office/powerpoint/2010/main" val="227052973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215</TotalTime>
  <Words>3345</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Arial</vt:lpstr>
      <vt:lpstr>Bahnschrift</vt:lpstr>
      <vt:lpstr>Calibri</vt:lpstr>
      <vt:lpstr>Franklin Gothic Book</vt:lpstr>
      <vt:lpstr>Franklin Gothic Demi</vt:lpstr>
      <vt:lpstr>Söhne</vt:lpstr>
      <vt:lpstr>Times New Roman</vt:lpstr>
      <vt:lpstr>Wingdings</vt:lpstr>
      <vt:lpstr>Wingdings 2</vt:lpstr>
      <vt:lpstr>DividendVTI</vt:lpstr>
      <vt:lpstr>NIKHIL T Y. Student ID:  STU64572ba8172351683434408  Internship ID:   INTERNSHIP_168198413964410a8b547b1 21bcaa42@kristujayanti.com Kristu Jayanti college. Bangalore, Karnataka. </vt:lpstr>
      <vt:lpstr>Problem Statement : - </vt:lpstr>
      <vt:lpstr>AGENDA</vt:lpstr>
      <vt:lpstr>PowerPoint Presentation</vt:lpstr>
      <vt:lpstr>PROJECT  OVERVIEW</vt:lpstr>
      <vt:lpstr>PowerPoint Presentation</vt:lpstr>
      <vt:lpstr>WHO ARE THE END USERS of this project?</vt:lpstr>
      <vt:lpstr> SOLUTION</vt:lpstr>
      <vt:lpstr>VALUE PROPOSITION</vt:lpstr>
      <vt:lpstr>How did you customize the project and make it your own</vt:lpstr>
      <vt:lpstr>PowerPoint Presentation</vt:lpstr>
      <vt:lpstr>MODELLING</vt:lpstr>
      <vt:lpstr>PowerPoint Presentation</vt:lpstr>
      <vt:lpstr>Block Diagram: -</vt:lpstr>
      <vt:lpstr>PowerPoint Presentation</vt:lpstr>
      <vt:lpstr>State Diagram: -</vt:lpstr>
      <vt:lpstr>"Screenshot: Keylogger Code Snippet"</vt:lpstr>
      <vt:lpstr>PowerPoint Presentation</vt:lpstr>
      <vt:lpstr>Results</vt:lpstr>
      <vt:lpstr>PowerPoint Presentation</vt:lpstr>
      <vt:lpstr>Conclusion: </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Nikhil TY</cp:lastModifiedBy>
  <cp:revision>3</cp:revision>
  <dcterms:created xsi:type="dcterms:W3CDTF">2021-05-26T16:50:10Z</dcterms:created>
  <dcterms:modified xsi:type="dcterms:W3CDTF">2023-07-08T07:46:23Z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