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306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07" r:id="rId31"/>
    <p:sldId id="285" r:id="rId32"/>
    <p:sldId id="280" r:id="rId33"/>
    <p:sldId id="281" r:id="rId34"/>
    <p:sldId id="282" r:id="rId35"/>
    <p:sldId id="283" r:id="rId36"/>
    <p:sldId id="284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pic>
        <p:nvPicPr>
          <p:cNvPr id="76" name="Picture 75"/>
          <p:cNvPicPr/>
          <p:nvPr/>
        </p:nvPicPr>
        <p:blipFill>
          <a:blip r:embed="rId14"/>
          <a:stretch/>
        </p:blipFill>
        <p:spPr>
          <a:xfrm>
            <a:off x="1735560" y="1599840"/>
            <a:ext cx="5671440" cy="45252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14"/>
          <a:stretch/>
        </p:blipFill>
        <p:spPr>
          <a:xfrm>
            <a:off x="1735560" y="1599840"/>
            <a:ext cx="5671440" cy="4525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2226F42-F080-44E6-AFCC-101AA0021171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6157435-7391-4AC2-B3A8-8AFA23F93C8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C370F0-C264-4BAA-9947-7E2E17047D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+mj-lt"/>
              </a:rPr>
              <a:t>Responsive Web Design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+mj-lt"/>
              </a:rPr>
              <a:t>Responsive Web Design</a:t>
            </a:r>
            <a:br>
              <a:rPr lang="en-US" sz="2400" b="1" dirty="0">
                <a:latin typeface="+mj-lt"/>
              </a:rPr>
            </a:br>
            <a:endParaRPr lang="en-US" sz="24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0225"/>
            <a:ext cx="7620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RWD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It </a:t>
            </a: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is an approach that enables design and development to respond to the user’s </a:t>
            </a:r>
            <a:r>
              <a:rPr lang="en-IN" sz="28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behaviour </a:t>
            </a: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and environment, based on screen size, platform and orientation</a:t>
            </a:r>
            <a:r>
              <a:rPr lang="en-IN" sz="28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8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RWD mainly consists of a mix of flexible grids, layouts and images, and makes intelligent use of CSS media queries to adjust screen resolutions and automatically resize images.</a:t>
            </a:r>
            <a:endParaRPr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Adaptive Web Design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Uses static layouts based on breakpoints which don’t respond once they’re initially loaded. Adaptive works to detect the screen size and load the appropriate layout for it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Advantages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Single Website URL accessible for all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Site maintenance is easy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Reduce Content Duplication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User receive information very fast.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Best Experience For All Users</a:t>
            </a:r>
            <a:endParaRPr b="1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2857500" cy="1876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90" y="2005012"/>
            <a:ext cx="1720909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952625"/>
            <a:ext cx="1049311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3897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Desktop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3901429"/>
            <a:ext cx="99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73055" y="3916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Phone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Bootstrap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Bootstrap was developed by Mark Otto and Jacob Thornton at Twitter, and released as an open source product in August 2011 on Git Hub</a:t>
            </a:r>
            <a:endParaRPr dirty="0">
              <a:latin typeface="Calibri" panose="020F0502020204030204" pitchFamily="34" charset="0"/>
            </a:endParaRPr>
          </a:p>
          <a:p>
            <a:pPr lvl="1"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 framework</a:t>
            </a:r>
            <a:endParaRPr dirty="0">
              <a:latin typeface="Calibri" panose="020F0502020204030204" pitchFamily="34" charset="0"/>
            </a:endParaRPr>
          </a:p>
          <a:p>
            <a:pPr lvl="1"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Mobile first</a:t>
            </a:r>
            <a:endParaRPr dirty="0">
              <a:latin typeface="Calibri" panose="020F0502020204030204" pitchFamily="34" charset="0"/>
            </a:endParaRPr>
          </a:p>
          <a:p>
            <a:pPr lvl="1"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Responsive Design</a:t>
            </a:r>
            <a:endParaRPr dirty="0">
              <a:latin typeface="Calibri" panose="020F0502020204030204" pitchFamily="34" charset="0"/>
            </a:endParaRPr>
          </a:p>
          <a:p>
            <a:pPr lvl="1"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Battled Tested</a:t>
            </a:r>
            <a:endParaRPr dirty="0">
              <a:latin typeface="Calibri" panose="020F0502020204030204" pitchFamily="34" charset="0"/>
            </a:endParaRPr>
          </a:p>
          <a:p>
            <a:pPr lvl="1"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Uses Modern Web Technologies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Framework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lot of built in classes -</a:t>
            </a: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to automatically style your content.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lot of </a:t>
            </a:r>
            <a:r>
              <a:rPr lang="en-IN" sz="32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JavaScript components and  features </a:t>
            </a: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that are baked into the framework like Carousels, Modules, Pop-ups, Navigation, Tabs, and more.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Why Use Bootstrap?</a:t>
            </a:r>
            <a:endParaRPr b="1" dirty="0"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Advantages of Bootstrap:</a:t>
            </a:r>
            <a:endParaRPr sz="2400" b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Easy to use: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Anybody with just basic knowledge of HTML and CSS can start using Bootstrap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Responsive features: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Bootstrap's responsive CSS adjusts to phones, tablets, and desktops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Mobile-first approach: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In Bootstrap 3, mobile-first styles are part of the core framework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Browser compatibility: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Bootstrap is compatible with all modern browsers (Chrome, Firefox, Internet Explorer, Safari, and Opera)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Installation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000" b="1" strike="noStrike" dirty="0">
                <a:solidFill>
                  <a:srgbClr val="002060"/>
                </a:solidFill>
                <a:latin typeface="Calibri" panose="020F0502020204030204" pitchFamily="34" charset="0"/>
              </a:rPr>
              <a:t>Through </a:t>
            </a:r>
            <a:r>
              <a:rPr lang="en-IN" sz="2000" b="1" strike="noStrike" dirty="0" smtClean="0">
                <a:solidFill>
                  <a:srgbClr val="002060"/>
                </a:solidFill>
                <a:latin typeface="Calibri" panose="020F0502020204030204" pitchFamily="34" charset="0"/>
              </a:rPr>
              <a:t>CDN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	 A content delivery network (</a:t>
            </a:r>
            <a:r>
              <a:rPr lang="en-US" sz="2000" b="1" dirty="0">
                <a:latin typeface="Calibri" panose="020F0502020204030204" pitchFamily="34" charset="0"/>
              </a:rPr>
              <a:t>CDN</a:t>
            </a:r>
            <a:r>
              <a:rPr lang="en-US" sz="2000" dirty="0">
                <a:latin typeface="Calibri" panose="020F0502020204030204" pitchFamily="34" charset="0"/>
              </a:rPr>
              <a:t>) refers to a geographically distributed group of servers which work together to provide fast delivery of Internet content. A </a:t>
            </a:r>
            <a:r>
              <a:rPr lang="en-US" sz="2000" b="1" dirty="0">
                <a:latin typeface="Calibri" panose="020F0502020204030204" pitchFamily="34" charset="0"/>
              </a:rPr>
              <a:t>CDN</a:t>
            </a:r>
            <a:r>
              <a:rPr lang="en-US" sz="2000" dirty="0">
                <a:latin typeface="Calibri" panose="020F0502020204030204" pitchFamily="34" charset="0"/>
              </a:rPr>
              <a:t> allows for the quick transfer of assets needed for loading Internet content including HTML pages, </a:t>
            </a:r>
            <a:r>
              <a:rPr lang="en-US" sz="2000" dirty="0" smtClean="0">
                <a:latin typeface="Calibri" panose="020F0502020204030204" pitchFamily="34" charset="0"/>
              </a:rPr>
              <a:t>JavaScript </a:t>
            </a:r>
            <a:r>
              <a:rPr lang="en-US" sz="2000" dirty="0">
                <a:latin typeface="Calibri" panose="020F0502020204030204" pitchFamily="34" charset="0"/>
              </a:rPr>
              <a:t>files, stylesheets, images, and videos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0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000" b="1" strike="noStrike" dirty="0">
                <a:solidFill>
                  <a:srgbClr val="002060"/>
                </a:solidFill>
                <a:latin typeface="Calibri" panose="020F0502020204030204" pitchFamily="34" charset="0"/>
              </a:rPr>
              <a:t>Manually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sz="20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Two Advantages</a:t>
            </a:r>
            <a:endParaRPr sz="2000" b="1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	1.</a:t>
            </a:r>
            <a:r>
              <a:rPr lang="en-IN" sz="20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you can customize Bootstrap so that you use only the parts that you need, making the download smaller. </a:t>
            </a:r>
            <a:endParaRPr sz="20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	2. Also during development, you won't need to be connected to the internet in order to preview and use Bootstrap</a:t>
            </a:r>
            <a:endParaRPr sz="20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endParaRPr lang="en-US" sz="3200" dirty="0" smtClean="0">
              <a:latin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Content </a:t>
            </a: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Delivery </a:t>
            </a:r>
            <a:r>
              <a:rPr 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Network (</a:t>
            </a:r>
            <a:r>
              <a:rPr lang="en-IN" sz="3200" b="1" strike="noStrike" dirty="0" smtClean="0">
                <a:solidFill>
                  <a:srgbClr val="002060"/>
                </a:solidFill>
                <a:latin typeface="Calibri" panose="020F0502020204030204" pitchFamily="34" charset="0"/>
              </a:rPr>
              <a:t>CDN</a:t>
            </a:r>
            <a:r>
              <a:rPr 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  <a:endParaRPr lang="en-US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MaxCDN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&lt;!-- Latest compiled and minified CSS --&gt;</a:t>
            </a:r>
            <a:endParaRPr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&lt;link </a:t>
            </a:r>
            <a:r>
              <a:rPr lang="en-IN" sz="1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rel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="</a:t>
            </a:r>
            <a:r>
              <a:rPr lang="en-IN" sz="16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stylesheet“ href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="http://maxcdn.bootstrapcdn.com/bootstrap/3.3.6/</a:t>
            </a:r>
            <a:r>
              <a:rPr lang="en-IN" sz="1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css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/bootstrap.min.css"&gt;</a:t>
            </a:r>
            <a:endParaRPr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&lt;!-- jQuery library --&gt;</a:t>
            </a:r>
            <a:endParaRPr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&lt;script </a:t>
            </a:r>
            <a:r>
              <a:rPr lang="en-IN" sz="1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src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="https://ajax.googleapis.com/ajax/libs/</a:t>
            </a:r>
            <a:r>
              <a:rPr lang="en-IN" sz="1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jquery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/1.12.2/jquery.min.js"&gt;&lt;/script&gt;</a:t>
            </a:r>
            <a:endParaRPr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&lt;!-- Latest compiled JavaScript --&gt;</a:t>
            </a:r>
            <a:endParaRPr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&lt;script </a:t>
            </a:r>
            <a:r>
              <a:rPr lang="en-IN" sz="1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src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="http://maxcdn.bootstrapcdn.com/bootstrap/3.3.6/</a:t>
            </a:r>
            <a:r>
              <a:rPr lang="en-IN" sz="1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js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/bootstrap.min.js"&gt;&lt;/script&gt;</a:t>
            </a:r>
            <a:endParaRPr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Responsive Web Design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Today screen resolution across devices range from 320px (iPhone) to 2560px (large monitor) or even higher.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Web designers often face the difficult task of fitting their designs into such a wide variety of devices and screen resolutions.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Is there a common solution?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Installation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Bootstrap requires </a:t>
            </a:r>
            <a:r>
              <a:rPr lang="en-IN" sz="28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800" i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jQuery </a:t>
            </a: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and it doesn't come with it so you will need to download that separately or use a </a:t>
            </a:r>
            <a:r>
              <a:rPr lang="en-IN" sz="2800" i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jQuery</a:t>
            </a: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 CDN.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Installation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We will get three folders</a:t>
            </a:r>
            <a:endParaRPr sz="32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IN" sz="3200" b="1" strike="noStrike" dirty="0">
                <a:solidFill>
                  <a:srgbClr val="002060"/>
                </a:solidFill>
                <a:latin typeface="Calibri" panose="020F0502020204030204" pitchFamily="34" charset="0"/>
              </a:rPr>
              <a:t>CSS folder </a:t>
            </a: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which has Bootstrap styles,</a:t>
            </a:r>
            <a:endParaRPr sz="32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IN" sz="3200" b="1" strike="noStrike" dirty="0">
                <a:solidFill>
                  <a:srgbClr val="002060"/>
                </a:solidFill>
                <a:latin typeface="Calibri" panose="020F0502020204030204" pitchFamily="34" charset="0"/>
              </a:rPr>
              <a:t>fonts folder </a:t>
            </a: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which has a copy of all the icons you can use with the default Bootstrap installation,</a:t>
            </a:r>
            <a:endParaRPr sz="32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b="1" strike="noStrike" dirty="0" err="1">
                <a:solidFill>
                  <a:srgbClr val="002060"/>
                </a:solidFill>
                <a:latin typeface="Calibri" panose="020F0502020204030204" pitchFamily="34" charset="0"/>
              </a:rPr>
              <a:t>js</a:t>
            </a:r>
            <a:r>
              <a:rPr lang="en-IN" sz="3200" b="1" strike="noStrike" dirty="0">
                <a:solidFill>
                  <a:srgbClr val="002060"/>
                </a:solidFill>
                <a:latin typeface="Calibri" panose="020F0502020204030204" pitchFamily="34" charset="0"/>
              </a:rPr>
              <a:t> folder</a:t>
            </a: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, which has all the scripts for Bootstrap's interactive features.</a:t>
            </a:r>
            <a:endParaRPr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Installation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In the CSS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three types of extensions, .</a:t>
            </a:r>
            <a:r>
              <a:rPr lang="en-IN" sz="3200" i="1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css</a:t>
            </a:r>
            <a:r>
              <a:rPr lang="en-IN" sz="32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, .map, and .min,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Files with a </a:t>
            </a:r>
            <a:r>
              <a:rPr lang="en-IN" sz="3200" b="1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.min </a:t>
            </a:r>
            <a:r>
              <a:rPr lang="en-IN" sz="32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extension are what we call minified versions of the bootstrap </a:t>
            </a:r>
            <a:r>
              <a:rPr lang="en-IN" sz="3200" i="1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css</a:t>
            </a:r>
            <a:r>
              <a:rPr lang="en-IN" sz="32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b="1" i="1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minification</a:t>
            </a:r>
            <a:r>
              <a:rPr lang="en-IN" sz="32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means that unnecessary white space, like tabs and extra spaces, have been removed.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Viewport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416960"/>
            <a:ext cx="8228880" cy="47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000" strike="noStrike" dirty="0" smtClean="0">
                <a:latin typeface="Calibri" panose="020F0502020204030204" pitchFamily="34" charset="0"/>
              </a:rPr>
              <a:t>Viewport </a:t>
            </a:r>
            <a:r>
              <a:rPr lang="en-IN" sz="2000" strike="noStrike" dirty="0">
                <a:latin typeface="Calibri" panose="020F0502020204030204" pitchFamily="34" charset="0"/>
              </a:rPr>
              <a:t>is the user's visible area of a web page</a:t>
            </a:r>
            <a:r>
              <a:rPr lang="en-IN" sz="2000" strike="noStrike" dirty="0" smtClean="0">
                <a:latin typeface="Calibri" panose="020F0502020204030204" pitchFamily="34" charset="0"/>
              </a:rPr>
              <a:t>.</a:t>
            </a:r>
          </a:p>
          <a:p>
            <a:pPr>
              <a:buSzPct val="45000"/>
            </a:pPr>
            <a:r>
              <a:rPr lang="en-US" sz="2000" b="1" dirty="0">
                <a:latin typeface="Calibri" panose="020F0502020204030204" pitchFamily="34" charset="0"/>
              </a:rPr>
              <a:t>Setting The </a:t>
            </a:r>
            <a:r>
              <a:rPr lang="en-US" sz="2000" b="1" dirty="0" smtClean="0">
                <a:latin typeface="Calibri" panose="020F0502020204030204" pitchFamily="34" charset="0"/>
              </a:rPr>
              <a:t>Viewport</a:t>
            </a:r>
            <a:endParaRPr sz="2000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000" strike="noStrike" dirty="0">
                <a:latin typeface="Calibri" panose="020F0502020204030204" pitchFamily="34" charset="0"/>
              </a:rPr>
              <a:t>HTML5 introduced a method to let web designers take control over the viewport, through the </a:t>
            </a:r>
            <a:r>
              <a:rPr lang="en-IN" sz="2000" b="1" strike="noStrik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&lt;meta&gt; tag</a:t>
            </a:r>
            <a:r>
              <a:rPr lang="en-IN" sz="2000" strike="noStrike" dirty="0" smtClean="0">
                <a:solidFill>
                  <a:srgbClr val="800000"/>
                </a:solidFill>
                <a:latin typeface="Calibri" panose="020F0502020204030204" pitchFamily="34" charset="0"/>
              </a:rPr>
              <a:t>.</a:t>
            </a:r>
            <a:endParaRPr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000" strike="noStrike" dirty="0" smtClean="0">
                <a:latin typeface="Calibri" panose="020F0502020204030204" pitchFamily="34" charset="0"/>
              </a:rPr>
              <a:t>You </a:t>
            </a:r>
            <a:r>
              <a:rPr lang="en-IN" sz="2000" strike="noStrike" dirty="0">
                <a:latin typeface="Calibri" panose="020F0502020204030204" pitchFamily="34" charset="0"/>
              </a:rPr>
              <a:t>should include the following </a:t>
            </a:r>
            <a:r>
              <a:rPr lang="en-IN" sz="2000" b="1" strike="noStrik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&lt;meta&gt; </a:t>
            </a:r>
            <a:r>
              <a:rPr lang="en-IN" sz="2000" strike="noStrike" dirty="0">
                <a:latin typeface="Calibri" panose="020F0502020204030204" pitchFamily="34" charset="0"/>
              </a:rPr>
              <a:t>viewport element in all your web pages:</a:t>
            </a:r>
            <a:endParaRPr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000" b="1" strike="noStrik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&lt;meta name="viewport" content="width=device-width, initial-scale=1.0"&gt;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IN" sz="2000" b="1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 </a:t>
            </a:r>
            <a:r>
              <a:rPr lang="en-IN" sz="2000" b="1" strike="noStrik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&lt;meta&gt;</a:t>
            </a:r>
            <a:r>
              <a:rPr lang="en-IN" sz="2000" strike="noStrik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viewport element gives the browser instructions on how to control the page's dimensions and scaling.</a:t>
            </a:r>
            <a:endParaRPr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IN" sz="2000" b="1" strike="noStrik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width=device-width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part sets the width of the page to follow the screen-width of the device (which will vary depending on the device).</a:t>
            </a:r>
            <a:endParaRPr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000" strike="noStrike" dirty="0">
                <a:latin typeface="Calibri" panose="020F0502020204030204" pitchFamily="34" charset="0"/>
              </a:rPr>
              <a:t>The</a:t>
            </a:r>
            <a:r>
              <a:rPr lang="en-IN" sz="2000" strike="noStrik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IN" sz="2000" b="1" strike="noStrik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initial-scale=1.0</a:t>
            </a:r>
            <a:r>
              <a:rPr lang="en-IN" sz="2000" strike="noStrik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part sets the initial zoom level when the page is first loaded by the browser.</a:t>
            </a:r>
            <a:endParaRPr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600" b="1" strike="noStrike">
                <a:solidFill>
                  <a:srgbClr val="4B1F6F"/>
                </a:solidFill>
                <a:latin typeface="Times New Roman"/>
              </a:rPr>
              <a:t>Viewport</a:t>
            </a:r>
            <a:endParaRPr/>
          </a:p>
        </p:txBody>
      </p:sp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1224000" y="1453680"/>
            <a:ext cx="2375640" cy="3423120"/>
          </a:xfrm>
          <a:prstGeom prst="rect">
            <a:avLst/>
          </a:prstGeom>
          <a:ln>
            <a:noFill/>
          </a:ln>
        </p:spPr>
      </p:pic>
      <p:pic>
        <p:nvPicPr>
          <p:cNvPr id="231" name="Picture 230"/>
          <p:cNvPicPr/>
          <p:nvPr/>
        </p:nvPicPr>
        <p:blipFill>
          <a:blip r:embed="rId3"/>
          <a:stretch/>
        </p:blipFill>
        <p:spPr>
          <a:xfrm>
            <a:off x="4852440" y="1443600"/>
            <a:ext cx="2431440" cy="366180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72626" y="4876800"/>
            <a:ext cx="3478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Without the viewport meta tag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5334000"/>
            <a:ext cx="311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With the viewport meta 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Grid-View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Page is divided into columns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It makes it easier to place elements on the page.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 responsive grid-view often has 12 columns, and has a total width of 100%, and will shrink and expand as you resize the browser window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40" y="4038600"/>
            <a:ext cx="7239000" cy="224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strike="noStrike" dirty="0" smtClean="0">
                <a:solidFill>
                  <a:srgbClr val="4B1F6F"/>
                </a:solidFill>
                <a:latin typeface="Calibri" panose="020F0502020204030204" pitchFamily="34" charset="0"/>
              </a:rPr>
              <a:t>Grid-View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Using </a:t>
            </a:r>
            <a:r>
              <a:rPr lang="en-US" sz="2000" dirty="0">
                <a:latin typeface="Calibri" panose="020F0502020204030204" pitchFamily="34" charset="0"/>
              </a:rPr>
              <a:t>a grid-view is very helpful when designing web pages. It makes it easier to place elements on the page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A responsive grid-view often has 12 columns, and has a total width of 100%, and will shrink and expand as you resize the browser window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19471"/>
            <a:ext cx="606347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9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Working with the Bootstrap Grid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N" sz="2800" strike="noStrike" dirty="0">
                <a:latin typeface="Calibri" panose="020F0502020204030204" pitchFamily="34" charset="0"/>
              </a:rPr>
              <a:t>12-column grid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N" sz="2800" strike="noStrike" dirty="0">
                <a:latin typeface="Calibri" panose="020F0502020204030204" pitchFamily="34" charset="0"/>
              </a:rPr>
              <a:t>Accessed through </a:t>
            </a:r>
            <a:r>
              <a:rPr lang="en-IN" sz="2800" strike="noStrike" dirty="0" err="1">
                <a:latin typeface="Calibri" panose="020F0502020204030204" pitchFamily="34" charset="0"/>
              </a:rPr>
              <a:t>css</a:t>
            </a:r>
            <a:r>
              <a:rPr lang="en-IN" sz="2800" strike="noStrike" dirty="0">
                <a:latin typeface="Calibri" panose="020F0502020204030204" pitchFamily="34" charset="0"/>
              </a:rPr>
              <a:t> classes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N" sz="2800" strike="noStrike" dirty="0">
                <a:latin typeface="Calibri" panose="020F0502020204030204" pitchFamily="34" charset="0"/>
              </a:rPr>
              <a:t>Three key concepts</a:t>
            </a:r>
            <a:endParaRPr dirty="0">
              <a:latin typeface="Calibri" panose="020F0502020204030204" pitchFamily="34" charset="0"/>
            </a:endParaRPr>
          </a:p>
          <a:p>
            <a:pPr marL="1371600" lvl="2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N" sz="2800" strike="noStrike" dirty="0">
                <a:latin typeface="Calibri" panose="020F0502020204030204" pitchFamily="34" charset="0"/>
              </a:rPr>
              <a:t>Containers, Rows, Columns</a:t>
            </a:r>
            <a:endParaRPr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Container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Special class that allows you to control the layout.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6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		</a:t>
            </a:r>
            <a:r>
              <a:rPr lang="en-IN" sz="2600" b="1" i="1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&lt;div class = "container"&gt; </a:t>
            </a:r>
            <a:endParaRPr dirty="0"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Creates 15 pixels of padding on each side of the element. </a:t>
            </a:r>
            <a:endParaRPr dirty="0"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So the content within a layout never fully reaches the edge of the screen.</a:t>
            </a:r>
            <a:endParaRPr dirty="0"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Containers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There's two types of containers,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		1. fluid Container</a:t>
            </a:r>
            <a:r>
              <a:rPr lang="en-IN" sz="28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		2. fixed Container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Fluid container:</a:t>
            </a:r>
            <a:endParaRPr dirty="0"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&lt;div class =“container-fluid”&gt;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Responsive Web Design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In the physical world, Climate control systems along with motion sensors are being used to adjust a room’s temperature and ambient lighting, as it fills with people</a:t>
            </a:r>
            <a:r>
              <a:rPr lang="en-IN" sz="28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8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But what about the web world? Are we future ready? Rather than having disconnected designs for each kind of delivery channel, we should devise a single design for an optimal viewing experience, irrespective of the media on which it is delivered.</a:t>
            </a:r>
            <a:endParaRPr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Fixed-width Container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15 pixel padding on each side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Adjusts to media query breakpoints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</p:txBody>
      </p:sp>
      <p:pic>
        <p:nvPicPr>
          <p:cNvPr id="240" name="Image1"/>
          <p:cNvPicPr/>
          <p:nvPr/>
        </p:nvPicPr>
        <p:blipFill>
          <a:blip r:embed="rId2"/>
          <a:stretch/>
        </p:blipFill>
        <p:spPr>
          <a:xfrm>
            <a:off x="914400" y="3200400"/>
            <a:ext cx="7428960" cy="162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>
                <a:solidFill>
                  <a:srgbClr val="4B1F6F"/>
                </a:solidFill>
                <a:latin typeface="Times New Roman"/>
              </a:rPr>
              <a:t>Rows &amp; Columns</a:t>
            </a:r>
            <a:endParaRPr/>
          </a:p>
        </p:txBody>
      </p:sp>
      <p:pic>
        <p:nvPicPr>
          <p:cNvPr id="242" name="Picture 2"/>
          <p:cNvPicPr/>
          <p:nvPr/>
        </p:nvPicPr>
        <p:blipFill>
          <a:blip r:embed="rId2"/>
          <a:stretch/>
        </p:blipFill>
        <p:spPr>
          <a:xfrm>
            <a:off x="1395720" y="2301120"/>
            <a:ext cx="6351840" cy="31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Rows &amp; Columns</a:t>
            </a:r>
            <a:endParaRPr sz="3200" b="1" dirty="0">
              <a:latin typeface="Calibri" panose="020F0502020204030204" pitchFamily="34" charset="0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div class=“row”&gt;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&lt;div class=“col-sm-4”&gt;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To create a column, take an element and  add a class to that element inside a row, and they should follow </a:t>
            </a:r>
            <a:r>
              <a:rPr lang="en-IN" sz="2800" b="1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col-size-span.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i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Size means when the column will convert into whatever you specified in the span into a single column layout. In other words, it's going to stack into a single column layout at a specific break point.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>
                <a:solidFill>
                  <a:srgbClr val="4B1F6F"/>
                </a:solidFill>
                <a:latin typeface="Times New Roman"/>
              </a:rPr>
              <a:t>Grid-View Classes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 Bootstrap grid system has four classes: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	 </a:t>
            </a:r>
            <a:r>
              <a:rPr lang="en-IN" sz="2400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xs</a:t>
            </a: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(for phones)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 </a:t>
            </a:r>
            <a:r>
              <a:rPr lang="en-IN" sz="2400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sm</a:t>
            </a: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(for tablets)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	md 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(for desktops</a:t>
            </a: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IN"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IN" sz="2400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lg</a:t>
            </a: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(for larger desktops)</a:t>
            </a:r>
            <a:endParaRPr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 classes above can be combined to create more dynamic and flexible layouts.</a:t>
            </a:r>
            <a:endParaRPr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Typography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Bootstrap's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global default font-size is 14px, with a line-height of 1.428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This is applied to the 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&lt;body&gt;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element and all paragraphs (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&lt;p&gt;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&lt;small&gt;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element is used to create a lighter, secondary text in any heading.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&lt;</a:t>
            </a:r>
            <a:r>
              <a:rPr lang="en-IN" sz="2600" strike="noStrike" dirty="0" err="1">
                <a:solidFill>
                  <a:srgbClr val="800000"/>
                </a:solidFill>
                <a:latin typeface="Calibri" panose="020F0502020204030204" pitchFamily="34" charset="0"/>
              </a:rPr>
              <a:t>abbr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&gt; 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gives additional info when cursor on hover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>
                <a:solidFill>
                  <a:srgbClr val="990000"/>
                </a:solidFill>
                <a:latin typeface="Calibri" panose="020F0502020204030204" pitchFamily="34" charset="0"/>
              </a:rPr>
              <a:t>&lt;</a:t>
            </a:r>
            <a:r>
              <a:rPr lang="en-IN" sz="2600" strike="noStrike" dirty="0" err="1">
                <a:solidFill>
                  <a:srgbClr val="990000"/>
                </a:solidFill>
                <a:latin typeface="Calibri" panose="020F0502020204030204" pitchFamily="34" charset="0"/>
              </a:rPr>
              <a:t>blockquote</a:t>
            </a:r>
            <a:r>
              <a:rPr lang="en-IN" sz="2600" strike="noStrike" dirty="0">
                <a:solidFill>
                  <a:srgbClr val="990000"/>
                </a:solidFill>
                <a:latin typeface="Calibri" panose="020F0502020204030204" pitchFamily="34" charset="0"/>
              </a:rPr>
              <a:t>&gt;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to show the quote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Tables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 basic Bootstrap table has a light padding and only horizontal dividers.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 </a:t>
            </a:r>
            <a:r>
              <a:rPr lang="en-IN" sz="26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.table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class adds basic styling to a table: only horizontal dividers.</a:t>
            </a:r>
            <a:r>
              <a:rPr lang="en-IN" sz="26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 &lt;table class="table"&gt;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Striped Rows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 </a:t>
            </a:r>
            <a:r>
              <a:rPr lang="en-IN" sz="26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.table-striped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class adds zebra-stripes to a table: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6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IN" sz="24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&lt;table class="table table-striped"&gt;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6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  </a:t>
            </a:r>
            <a:r>
              <a:rPr lang="en-IN" sz="24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    &lt;table class="table table-bordered"&gt;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       &lt;table class=”table table-hover”&gt;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Responsive Tables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.table-responsive</a:t>
            </a: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class creates a responsive table. The table will then scroll horizontally on small devices (under 768px). When viewing on anything larger than 768px wide, there is no difference: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		</a:t>
            </a:r>
            <a:r>
              <a:rPr lang="en-IN" sz="32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&lt;div class="table-responsive"&gt; 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Images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 </a:t>
            </a:r>
            <a:r>
              <a:rPr lang="en-IN" sz="26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.</a:t>
            </a:r>
            <a:r>
              <a:rPr lang="en-IN" sz="2600" strike="noStrike" dirty="0" err="1">
                <a:solidFill>
                  <a:srgbClr val="C00000"/>
                </a:solidFill>
                <a:latin typeface="Calibri" panose="020F0502020204030204" pitchFamily="34" charset="0"/>
              </a:rPr>
              <a:t>img</a:t>
            </a:r>
            <a:r>
              <a:rPr lang="en-IN" sz="26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-rounded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class adds rounded corners to an image.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en-IN" sz="26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 .</a:t>
            </a:r>
            <a:r>
              <a:rPr lang="en-IN" sz="2600" strike="noStrike" dirty="0" err="1">
                <a:solidFill>
                  <a:srgbClr val="C00000"/>
                </a:solidFill>
                <a:latin typeface="Calibri" panose="020F0502020204030204" pitchFamily="34" charset="0"/>
              </a:rPr>
              <a:t>img</a:t>
            </a:r>
            <a:r>
              <a:rPr lang="en-IN" sz="26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-circle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class shapes the image to a circle .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.</a:t>
            </a:r>
            <a:r>
              <a:rPr lang="en-IN" sz="2600" strike="noStrike" dirty="0" err="1">
                <a:solidFill>
                  <a:srgbClr val="800000"/>
                </a:solidFill>
                <a:latin typeface="Calibri" panose="020F0502020204030204" pitchFamily="34" charset="0"/>
              </a:rPr>
              <a:t>img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-thumbnail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class shapes the image to a thumbnail: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.</a:t>
            </a:r>
            <a:r>
              <a:rPr lang="en-IN" sz="2600" strike="noStrike" dirty="0" err="1">
                <a:solidFill>
                  <a:srgbClr val="800000"/>
                </a:solidFill>
                <a:latin typeface="Calibri" panose="020F0502020204030204" pitchFamily="34" charset="0"/>
              </a:rPr>
              <a:t>img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-responsive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class automatically adjust to fit the size of the screen. 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 err="1">
                <a:solidFill>
                  <a:srgbClr val="4B1F6F"/>
                </a:solidFill>
                <a:latin typeface="Calibri" panose="020F0502020204030204" pitchFamily="34" charset="0"/>
              </a:rPr>
              <a:t>Jumbotron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IN" sz="2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jumbotron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indicates a big box for calling extra attention to some special content or information.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IN" sz="2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jumbotron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is displayed as a grey box with rounded corners. It also enlarges the font sizes of the text inside it.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Use a 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&lt;div&gt;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element with class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 .</a:t>
            </a:r>
            <a:r>
              <a:rPr lang="en-IN" sz="2600" strike="noStrike" dirty="0" err="1">
                <a:solidFill>
                  <a:srgbClr val="800000"/>
                </a:solidFill>
                <a:latin typeface="Calibri" panose="020F0502020204030204" pitchFamily="34" charset="0"/>
              </a:rPr>
              <a:t>jumbotron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to create a </a:t>
            </a:r>
            <a:r>
              <a:rPr lang="en-IN" sz="2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jumbotron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 &lt;div class = "</a:t>
            </a:r>
            <a:r>
              <a:rPr lang="en-IN" sz="2600" strike="noStrike" dirty="0" err="1">
                <a:solidFill>
                  <a:srgbClr val="800000"/>
                </a:solidFill>
                <a:latin typeface="Calibri" panose="020F0502020204030204" pitchFamily="34" charset="0"/>
              </a:rPr>
              <a:t>jumbotron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"&gt;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6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Wells:</a:t>
            </a:r>
            <a:r>
              <a:rPr lang="en-IN" sz="2600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 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adds a rounded border around an element with a </a:t>
            </a:r>
            <a:r>
              <a:rPr lang="en-IN" sz="2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gray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background color and some padding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 </a:t>
            </a:r>
            <a:r>
              <a:rPr lang="en-IN" sz="2600" strike="noStrike" dirty="0" err="1">
                <a:solidFill>
                  <a:srgbClr val="800000"/>
                </a:solidFill>
                <a:latin typeface="Calibri" panose="020F0502020204030204" pitchFamily="34" charset="0"/>
              </a:rPr>
              <a:t>eg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:&lt;div class = "well"&gt;</a:t>
            </a:r>
            <a:r>
              <a:rPr lang="en-IN" sz="2600" strike="noStrike" dirty="0" err="1">
                <a:solidFill>
                  <a:srgbClr val="000000"/>
                </a:solidFill>
                <a:latin typeface="Calibri" panose="020F0502020204030204" pitchFamily="34" charset="0"/>
              </a:rPr>
              <a:t>cdac</a:t>
            </a:r>
            <a:r>
              <a:rPr lang="en-IN" sz="26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&lt;/div&gt;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Buttons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Bootstrap provides seven styles of buttons: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.btn-default</a:t>
            </a:r>
            <a:endParaRPr sz="2400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	.btn-primary</a:t>
            </a:r>
            <a:endParaRPr sz="2400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	.btn-success</a:t>
            </a:r>
            <a:endParaRPr sz="2400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	.btn-info</a:t>
            </a:r>
            <a:endParaRPr sz="2400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	.btn-warning</a:t>
            </a:r>
            <a:endParaRPr sz="2400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	.btn-danger</a:t>
            </a:r>
            <a:endParaRPr sz="2400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	.btn-link</a:t>
            </a:r>
            <a:endParaRPr sz="2400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&lt;button </a:t>
            </a:r>
            <a:r>
              <a:rPr lang="en-IN" sz="2000" strike="noStrike" dirty="0" smtClean="0">
                <a:solidFill>
                  <a:srgbClr val="C00000"/>
                </a:solidFill>
                <a:latin typeface="Calibri" panose="020F0502020204030204" pitchFamily="34" charset="0"/>
              </a:rPr>
              <a:t> type</a:t>
            </a:r>
            <a:r>
              <a:rPr lang="en-IN" sz="20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="</a:t>
            </a:r>
            <a:r>
              <a:rPr lang="en-IN" sz="2000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button</a:t>
            </a:r>
            <a:r>
              <a:rPr lang="en-IN" sz="20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" </a:t>
            </a:r>
            <a:r>
              <a:rPr lang="en-IN" sz="2000" strike="noStrike" dirty="0" smtClean="0">
                <a:solidFill>
                  <a:srgbClr val="C00000"/>
                </a:solidFill>
                <a:latin typeface="Calibri" panose="020F0502020204030204" pitchFamily="34" charset="0"/>
              </a:rPr>
              <a:t> class</a:t>
            </a:r>
            <a:r>
              <a:rPr lang="en-IN" sz="20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="</a:t>
            </a:r>
            <a:r>
              <a:rPr lang="en-IN" sz="2000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btn </a:t>
            </a:r>
            <a:r>
              <a:rPr lang="en-IN" sz="2000" strike="noStrike" dirty="0" smtClean="0">
                <a:solidFill>
                  <a:srgbClr val="7030A0"/>
                </a:solidFill>
                <a:latin typeface="Calibri" panose="020F0502020204030204" pitchFamily="34" charset="0"/>
              </a:rPr>
              <a:t>btn-default</a:t>
            </a:r>
            <a:r>
              <a:rPr lang="en-IN" sz="20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"&gt;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Default</a:t>
            </a:r>
            <a:r>
              <a:rPr lang="en-IN" sz="20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&lt;/button&gt;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Responsive Web Design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Responsive Web Design (RWD) could be a solution to this problem.</a:t>
            </a:r>
            <a:endParaRPr sz="32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With RWD, we can create customized solutions for a wide range of users, on an equally wide range of devices.</a:t>
            </a:r>
            <a:endParaRPr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Buttons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Bootstrap provides four button </a:t>
            </a: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sizes:</a:t>
            </a:r>
            <a:endParaRPr lang="en-IN" sz="2400" dirty="0">
              <a:latin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Large,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Medium,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Small,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000" strike="noStrik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XSmall</a:t>
            </a:r>
            <a:endParaRPr sz="20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 classes that define the different sizes are</a:t>
            </a: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IN" sz="2400" dirty="0">
              <a:latin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400" b="1" strike="noStrike" dirty="0" smtClean="0">
                <a:solidFill>
                  <a:srgbClr val="7030A0"/>
                </a:solidFill>
                <a:latin typeface="Calibri" panose="020F0502020204030204" pitchFamily="34" charset="0"/>
              </a:rPr>
              <a:t>.btn-</a:t>
            </a:r>
            <a:r>
              <a:rPr lang="en-IN" sz="2400" b="1" strike="noStrike" dirty="0" err="1" smtClean="0">
                <a:solidFill>
                  <a:srgbClr val="7030A0"/>
                </a:solidFill>
                <a:latin typeface="Calibri" panose="020F0502020204030204" pitchFamily="34" charset="0"/>
              </a:rPr>
              <a:t>lg</a:t>
            </a:r>
            <a:r>
              <a:rPr lang="en-IN" sz="2400" b="1" strike="noStrike" dirty="0" smtClean="0">
                <a:solidFill>
                  <a:srgbClr val="7030A0"/>
                </a:solidFill>
                <a:latin typeface="Calibri" panose="020F0502020204030204" pitchFamily="34" charset="0"/>
              </a:rPr>
              <a:t>,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400" b="1" strike="noStrike" dirty="0" smtClean="0">
                <a:solidFill>
                  <a:srgbClr val="7030A0"/>
                </a:solidFill>
                <a:latin typeface="Calibri" panose="020F0502020204030204" pitchFamily="34" charset="0"/>
              </a:rPr>
              <a:t>.btn-md,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400" b="1" strike="noStrike" dirty="0" smtClean="0">
                <a:solidFill>
                  <a:srgbClr val="7030A0"/>
                </a:solidFill>
                <a:latin typeface="Calibri" panose="020F0502020204030204" pitchFamily="34" charset="0"/>
              </a:rPr>
              <a:t>.</a:t>
            </a: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btn-</a:t>
            </a:r>
            <a:r>
              <a:rPr lang="en-IN" sz="2400" b="1" strike="noStrike" dirty="0" err="1">
                <a:solidFill>
                  <a:srgbClr val="7030A0"/>
                </a:solidFill>
                <a:latin typeface="Calibri" panose="020F0502020204030204" pitchFamily="34" charset="0"/>
              </a:rPr>
              <a:t>sm</a:t>
            </a: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, </a:t>
            </a:r>
            <a:endParaRPr lang="en-IN" sz="2400" b="1" dirty="0" smtClean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400" b="1" strike="noStrike" dirty="0" smtClean="0">
                <a:solidFill>
                  <a:srgbClr val="7030A0"/>
                </a:solidFill>
                <a:latin typeface="Calibri" panose="020F0502020204030204" pitchFamily="34" charset="0"/>
              </a:rPr>
              <a:t>.</a:t>
            </a:r>
            <a:r>
              <a:rPr lang="en-IN" sz="24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btn-</a:t>
            </a:r>
            <a:r>
              <a:rPr lang="en-IN" sz="2400" b="1" strike="noStrike" dirty="0" err="1">
                <a:solidFill>
                  <a:srgbClr val="7030A0"/>
                </a:solidFill>
                <a:latin typeface="Calibri" panose="020F0502020204030204" pitchFamily="34" charset="0"/>
              </a:rPr>
              <a:t>xs</a:t>
            </a:r>
            <a:endParaRPr sz="2400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&lt;button type="</a:t>
            </a:r>
            <a:r>
              <a:rPr lang="en-IN" sz="20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button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" class="</a:t>
            </a:r>
            <a:r>
              <a:rPr lang="en-IN" sz="20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btn btn-primary btn-</a:t>
            </a:r>
            <a:r>
              <a:rPr lang="en-IN" sz="2000" b="1" strike="noStrike" dirty="0" err="1">
                <a:solidFill>
                  <a:srgbClr val="7030A0"/>
                </a:solidFill>
                <a:latin typeface="Calibri" panose="020F0502020204030204" pitchFamily="34" charset="0"/>
              </a:rPr>
              <a:t>lg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"&gt;Large&lt;/button&gt;</a:t>
            </a:r>
            <a:endParaRPr sz="20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Buttons Groups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Bootstrap allows you to group a series of buttons together (on a single line) in a button group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Use a </a:t>
            </a:r>
            <a:r>
              <a:rPr lang="en-IN" sz="24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&lt;div&gt;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element with class </a:t>
            </a:r>
            <a:r>
              <a:rPr lang="en-IN" sz="2400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.btn-group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 to create a button group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&lt;div class="btn-group"&gt;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&lt;div class="btn-group-vertical"&gt; 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  <a:ea typeface="Droid Sans Fallback"/>
              </a:rPr>
              <a:t>Badges/Labels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28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dirty="0" smtClean="0">
                <a:solidFill>
                  <a:srgbClr val="7030A0"/>
                </a:solidFill>
                <a:latin typeface="Calibri" panose="020F0502020204030204" pitchFamily="34" charset="0"/>
              </a:rPr>
              <a:t>Badges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are mainly used to highlight new or unread items. </a:t>
            </a:r>
            <a:endParaRPr lang="en-IN" sz="2000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use badges just add </a:t>
            </a:r>
            <a:r>
              <a:rPr lang="en-IN" sz="2000" b="1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&lt;span class = "badge"&gt;</a:t>
            </a:r>
            <a:endParaRPr sz="20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E.g. &lt;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 href="#"&gt;News </a:t>
            </a:r>
            <a:r>
              <a:rPr lang="en-IN" sz="20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&lt;span class="badge"&gt;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5&lt;/span&gt;&lt;/a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Labels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2000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provide additional information about 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something.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E.g.&lt;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h1&gt;Example </a:t>
            </a:r>
            <a:r>
              <a:rPr lang="en-IN" sz="20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&lt;span class="label label-default"&gt;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New&lt;/span&gt;&lt;/h1&gt;</a:t>
            </a:r>
            <a:endParaRPr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  <a:ea typeface="Droid Sans Fallback"/>
              </a:rPr>
              <a:t>Progress bars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progress bar can be used to show a user how far </a:t>
            </a: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long 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he/she is in a process.</a:t>
            </a:r>
            <a:endParaRPr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To create a default progress bar, add a </a:t>
            </a:r>
            <a:r>
              <a:rPr lang="en-IN" sz="2400" b="1" strike="noStrike" dirty="0">
                <a:solidFill>
                  <a:srgbClr val="C00000"/>
                </a:solidFill>
                <a:latin typeface="Calibri" panose="020F0502020204030204" pitchFamily="34" charset="0"/>
              </a:rPr>
              <a:t>.progress 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class to a &lt;div&gt; element</a:t>
            </a: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800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1600" strike="noStrike" dirty="0">
                <a:solidFill>
                  <a:srgbClr val="000000"/>
                </a:solidFill>
                <a:latin typeface="Courier New"/>
              </a:rPr>
              <a:t>&lt;div </a:t>
            </a:r>
            <a:r>
              <a:rPr lang="en-IN" sz="1600" b="1" strike="noStrike" dirty="0">
                <a:solidFill>
                  <a:srgbClr val="C00000"/>
                </a:solidFill>
                <a:latin typeface="Courier New"/>
              </a:rPr>
              <a:t>class = "progress"&gt;</a:t>
            </a:r>
            <a:endParaRPr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600" strike="noStrike" dirty="0">
                <a:solidFill>
                  <a:srgbClr val="000000"/>
                </a:solidFill>
                <a:latin typeface="Courier New"/>
              </a:rPr>
              <a:t>   &lt;div </a:t>
            </a:r>
            <a:r>
              <a:rPr lang="en-IN" sz="1600" b="1" strike="noStrike" dirty="0">
                <a:solidFill>
                  <a:srgbClr val="C00000"/>
                </a:solidFill>
                <a:latin typeface="Courier New"/>
              </a:rPr>
              <a:t>class = "progress-bar" </a:t>
            </a:r>
            <a:r>
              <a:rPr lang="en-IN" sz="1600" strike="noStrike" dirty="0">
                <a:solidFill>
                  <a:srgbClr val="000000"/>
                </a:solidFill>
                <a:latin typeface="Courier New"/>
              </a:rPr>
              <a:t>style = "width: 40%;"&gt;&lt;/div&gt;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600" strike="noStrike" dirty="0">
                <a:solidFill>
                  <a:srgbClr val="000000"/>
                </a:solidFill>
                <a:latin typeface="Courier New"/>
              </a:rPr>
              <a:t>&lt;/div&gt;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200" strike="noStrike" dirty="0">
                <a:solidFill>
                  <a:srgbClr val="000000"/>
                </a:solidFill>
                <a:latin typeface="Times New Roman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  <a:ea typeface="Droid Sans Fallback"/>
              </a:rPr>
              <a:t>Dropdowns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IN" sz="24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.dropdown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class indicates a dropdown menu</a:t>
            </a:r>
            <a:endParaRPr sz="2400" dirty="0"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open the dropdown menu, use a button or a link    	with a class of</a:t>
            </a:r>
            <a:r>
              <a:rPr lang="en-IN" sz="24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 .dropdown-toggle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and the</a:t>
            </a:r>
            <a:endParaRPr sz="2400" dirty="0"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strike="noStrike" dirty="0" smtClean="0">
                <a:solidFill>
                  <a:srgbClr val="800000"/>
                </a:solidFill>
                <a:latin typeface="Calibri" panose="020F0502020204030204" pitchFamily="34" charset="0"/>
              </a:rPr>
              <a:t>data-toggle</a:t>
            </a:r>
            <a:r>
              <a:rPr lang="en-IN" sz="24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="dropdown"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attribute</a:t>
            </a:r>
            <a:endParaRPr sz="2400" dirty="0"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IN" sz="24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.caret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class creates a caret arrow icon (), which indicates that the button is a dropdown.</a:t>
            </a:r>
            <a:endParaRPr sz="2400" dirty="0"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Add the </a:t>
            </a:r>
            <a:r>
              <a:rPr lang="en-IN" sz="2400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.dropdown-menu</a:t>
            </a:r>
            <a:r>
              <a:rPr lang="en-IN" sz="24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class to a &lt;ul&gt; element to actually build the dropdown menu</a:t>
            </a:r>
            <a:r>
              <a:rPr lang="en-IN" sz="2800" strike="noStrike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>
                <a:solidFill>
                  <a:srgbClr val="4B1F6F"/>
                </a:solidFill>
                <a:latin typeface="Times New Roman"/>
                <a:ea typeface="Droid Sans Fallback"/>
              </a:rPr>
              <a:t>Dropdowns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5040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&lt;div class="dropdown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"&gt;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&lt;button class="btn btn-primary </a:t>
            </a:r>
            <a:r>
              <a:rPr lang="en-IN" sz="20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dropdown-toggle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" type="button" </a:t>
            </a:r>
            <a:endParaRPr lang="en-IN" sz="2000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7030A0"/>
                </a:solidFill>
                <a:latin typeface="Calibri" panose="020F0502020204030204" pitchFamily="34" charset="0"/>
              </a:rPr>
              <a:t> </a:t>
            </a:r>
            <a:r>
              <a:rPr lang="en-IN" sz="2000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        </a:t>
            </a:r>
            <a:r>
              <a:rPr lang="en-IN" sz="2000" b="1" strike="noStrike" dirty="0" smtClean="0">
                <a:solidFill>
                  <a:srgbClr val="7030A0"/>
                </a:solidFill>
                <a:latin typeface="Calibri" panose="020F0502020204030204" pitchFamily="34" charset="0"/>
              </a:rPr>
              <a:t>data-toggle</a:t>
            </a:r>
            <a:r>
              <a:rPr lang="en-IN" sz="20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="dropdown"&gt;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Dropdown 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Example</a:t>
            </a:r>
            <a:r>
              <a:rPr lang="en-IN" sz="2000" dirty="0">
                <a:latin typeface="Calibri" panose="020F0502020204030204" pitchFamily="34" charset="0"/>
              </a:rPr>
              <a:t> </a:t>
            </a:r>
            <a:endParaRPr lang="en-IN" sz="2000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&lt;span class="</a:t>
            </a:r>
            <a:r>
              <a:rPr lang="en-IN" sz="20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caret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"&gt;&lt;/span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&lt;/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button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 &lt;ul 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class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="</a:t>
            </a:r>
            <a:r>
              <a:rPr lang="en-IN" sz="2000" b="1" strike="noStrike" dirty="0">
                <a:solidFill>
                  <a:srgbClr val="7030A0"/>
                </a:solidFill>
                <a:latin typeface="Calibri" panose="020F0502020204030204" pitchFamily="34" charset="0"/>
              </a:rPr>
              <a:t>dropdown-menu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"&gt;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   &lt;li&gt;&lt;a href="#"&gt;HTML&lt;/a&gt;&lt;/li&gt;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    &lt;li&gt;&lt;a href="#"&gt;CSS&lt;/a&gt;&lt;/li&gt;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    &lt;li&gt;&lt;a href="#"&gt;JavaScript&lt;/a&gt;&lt;/li&gt;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 &lt;/ul&gt;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&lt;/div&gt;</a:t>
            </a:r>
            <a:endParaRPr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  <a:ea typeface="Droid Sans Fallback"/>
              </a:rPr>
              <a:t>Collapse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Collapsible </a:t>
            </a: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are useful when you want to hide and show large amount of content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&lt;button type="button" class="btn btn-info" data-toggle="collapse" data-target="#demo"&gt;Simple collapsible&lt;/button</a:t>
            </a:r>
            <a:r>
              <a:rPr lang="en-IN" sz="16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&lt;div id="demo" </a:t>
            </a:r>
            <a:r>
              <a:rPr lang="en-IN" sz="16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class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="collapse"&gt;Lorem ipsum </a:t>
            </a:r>
            <a:r>
              <a:rPr lang="en-IN" sz="16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dolour  elit,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sz="16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&lt;/</a:t>
            </a:r>
            <a:r>
              <a:rPr lang="en-IN" sz="16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div&gt;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dirty="0">
                <a:solidFill>
                  <a:srgbClr val="4B1F6F"/>
                </a:solidFill>
                <a:latin typeface="Calibri" panose="020F0502020204030204" pitchFamily="34" charset="0"/>
                <a:ea typeface="Droid Sans Fallback"/>
              </a:rPr>
              <a:t>Collapse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40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en-IN" sz="2000" b="1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b="1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.collapse</a:t>
            </a:r>
            <a:r>
              <a:rPr lang="en-IN" sz="20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class indicates a collapsible element (a &lt;div&gt; in our example); this is the content that will be shown or hidden with a click of a button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To control (show/hide) the collapsible content, add the </a:t>
            </a:r>
            <a:endParaRPr lang="en-IN" sz="2000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I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IN" sz="2000" b="1" strike="noStrike" dirty="0" smtClean="0">
                <a:solidFill>
                  <a:srgbClr val="800000"/>
                </a:solidFill>
                <a:latin typeface="Calibri" panose="020F0502020204030204" pitchFamily="34" charset="0"/>
              </a:rPr>
              <a:t>data-toggle</a:t>
            </a:r>
            <a:r>
              <a:rPr lang="en-IN" sz="2000" b="1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="collapse"</a:t>
            </a:r>
            <a:r>
              <a:rPr lang="en-IN" sz="20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attribute to an &lt;a&gt; or a &lt;button&gt; 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element.</a:t>
            </a:r>
          </a:p>
          <a:p>
            <a:pPr>
              <a:lnSpc>
                <a:spcPct val="100000"/>
              </a:lnSpc>
            </a:pPr>
            <a:endParaRPr lang="en-IN" sz="2000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Then add </a:t>
            </a:r>
            <a:r>
              <a:rPr lang="en-IN" sz="20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IN" sz="2000" b="1" strike="noStrike" dirty="0">
                <a:solidFill>
                  <a:srgbClr val="800000"/>
                </a:solidFill>
                <a:latin typeface="Calibri" panose="020F0502020204030204" pitchFamily="34" charset="0"/>
              </a:rPr>
              <a:t>data-target="#id"</a:t>
            </a:r>
            <a:r>
              <a:rPr lang="en-IN" sz="2000" b="1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attribute to connect the button with the 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collapsible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content (&lt;div id="demo</a:t>
            </a: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"&gt;).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</a:t>
            </a:r>
            <a:r>
              <a:rPr lang="en-IN" sz="20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&lt;a&gt; elements, you can use the href attribute instead of the data-target attribute</a:t>
            </a:r>
            <a:r>
              <a:rPr lang="en-IN" sz="2600" strike="noStrike" dirty="0">
                <a:solidFill>
                  <a:srgbClr val="000000"/>
                </a:solidFill>
                <a:latin typeface="Times New Roman"/>
              </a:rPr>
              <a:t>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000" b="1" dirty="0">
                <a:solidFill>
                  <a:srgbClr val="4B1F6F"/>
                </a:solidFill>
                <a:latin typeface="Calibri" panose="020F0502020204030204" pitchFamily="34" charset="0"/>
              </a:rPr>
              <a:t>Form Layouts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§"/>
            </a:pPr>
            <a:r>
              <a:rPr lang="en-IN" sz="2800" dirty="0">
                <a:latin typeface="Calibri" panose="020F0502020204030204" pitchFamily="34" charset="0"/>
              </a:rPr>
              <a:t>Vertical forms(default)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§"/>
            </a:pPr>
            <a:r>
              <a:rPr lang="en-IN" sz="2800" dirty="0">
                <a:latin typeface="Calibri" panose="020F0502020204030204" pitchFamily="34" charset="0"/>
              </a:rPr>
              <a:t>Inline forms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§"/>
            </a:pPr>
            <a:r>
              <a:rPr lang="en-IN" sz="2800" dirty="0">
                <a:latin typeface="Calibri" panose="020F0502020204030204" pitchFamily="34" charset="0"/>
              </a:rPr>
              <a:t>Horizontal forms</a:t>
            </a:r>
            <a:endParaRPr dirty="0">
              <a:latin typeface="Calibri" panose="020F0502020204030204" pitchFamily="34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§"/>
            </a:pPr>
            <a:r>
              <a:rPr lang="en-IN" sz="2800" dirty="0">
                <a:latin typeface="Calibri" panose="020F0502020204030204" pitchFamily="34" charset="0"/>
              </a:rPr>
              <a:t>Standard rules for all three form layouts:</a:t>
            </a:r>
            <a:endParaRPr dirty="0">
              <a:latin typeface="Calibri" panose="020F0502020204030204" pitchFamily="34" charset="0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</a:rPr>
              <a:t> &lt;div class="form-group"&gt; (needed for optimum spacing)</a:t>
            </a:r>
            <a:endParaRPr dirty="0">
              <a:latin typeface="Calibri" panose="020F0502020204030204" pitchFamily="34" charset="0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</a:rPr>
              <a:t> Add </a:t>
            </a:r>
            <a:r>
              <a:rPr lang="en-IN" sz="2400" b="1" dirty="0">
                <a:solidFill>
                  <a:srgbClr val="7030A0"/>
                </a:solidFill>
                <a:latin typeface="Calibri" panose="020F0502020204030204" pitchFamily="34" charset="0"/>
              </a:rPr>
              <a:t>class .form-control </a:t>
            </a:r>
            <a:r>
              <a:rPr lang="en-IN" sz="2400" dirty="0">
                <a:latin typeface="Calibri" panose="020F0502020204030204" pitchFamily="34" charset="0"/>
              </a:rPr>
              <a:t>to all textual &lt;input&gt;, &lt;textarea&gt;, and &lt;select&gt; elements.</a:t>
            </a:r>
            <a:endParaRPr dirty="0">
              <a:latin typeface="Calibri" panose="020F0502020204030204" pitchFamily="34" charset="0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Forms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Calibri" panose="020F0502020204030204" pitchFamily="34" charset="0"/>
              </a:rPr>
              <a:t>form-group </a:t>
            </a:r>
            <a:r>
              <a:rPr lang="en-IN" sz="2400" dirty="0">
                <a:latin typeface="Calibri" panose="020F0502020204030204" pitchFamily="34" charset="0"/>
              </a:rPr>
              <a:t>class </a:t>
            </a:r>
            <a:r>
              <a:rPr lang="en-IN" sz="2400" dirty="0" smtClean="0">
                <a:latin typeface="Calibri" panose="020F0502020204030204" pitchFamily="34" charset="0"/>
              </a:rPr>
              <a:t>–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</a:rPr>
              <a:t>to </a:t>
            </a:r>
            <a:r>
              <a:rPr lang="en-IN" sz="2400" dirty="0">
                <a:latin typeface="Calibri" panose="020F0502020204030204" pitchFamily="34" charset="0"/>
              </a:rPr>
              <a:t>add some structure to </a:t>
            </a:r>
            <a:r>
              <a:rPr lang="en-IN" sz="2400" dirty="0" smtClean="0">
                <a:latin typeface="Calibri" panose="020F0502020204030204" pitchFamily="34" charset="0"/>
              </a:rPr>
              <a:t>forms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</a:rPr>
              <a:t>Its </a:t>
            </a:r>
            <a:r>
              <a:rPr lang="en-IN" sz="2400" dirty="0">
                <a:latin typeface="Calibri" panose="020F0502020204030204" pitchFamily="34" charset="0"/>
              </a:rPr>
              <a:t>only purpose is to provide margin-bottom around </a:t>
            </a:r>
            <a:r>
              <a:rPr lang="en-IN" sz="2400" dirty="0" smtClean="0">
                <a:latin typeface="Calibri" panose="020F0502020204030204" pitchFamily="34" charset="0"/>
              </a:rPr>
              <a:t>a label </a:t>
            </a:r>
            <a:r>
              <a:rPr lang="en-IN" sz="2400" dirty="0">
                <a:latin typeface="Calibri" panose="020F0502020204030204" pitchFamily="34" charset="0"/>
              </a:rPr>
              <a:t>and control pairing. </a:t>
            </a:r>
            <a:endParaRPr sz="2400" dirty="0">
              <a:latin typeface="Calibri" panose="020F0502020204030204" pitchFamily="34" charset="0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Calibri" panose="020F0502020204030204" pitchFamily="34" charset="0"/>
              </a:rPr>
              <a:t>form-control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class </a:t>
            </a: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opt into their customized displays for a more consistent rendering </a:t>
            </a: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across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browsers and devices.</a:t>
            </a:r>
            <a:endParaRPr sz="2400" dirty="0">
              <a:latin typeface="Calibri" panose="020F0502020204030204" pitchFamily="34" charset="0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52280" y="1600200"/>
            <a:ext cx="853380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Statistics:</a:t>
            </a:r>
            <a:endParaRPr b="1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More than 50% of smart phone users throughout the world use the Internet through their mobile devices to get relevant information quickly, especially when they are away from their computers.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Around 40% of users browse the Internet while traveling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600" b="1" dirty="0">
                <a:solidFill>
                  <a:srgbClr val="7030A0"/>
                </a:solidFill>
                <a:latin typeface="Calibri" panose="020F0502020204030204" pitchFamily="34" charset="0"/>
              </a:rPr>
              <a:t>Forms</a:t>
            </a:r>
            <a:endParaRPr sz="3600" b="1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800000"/>
                </a:solidFill>
                <a:latin typeface="Calibri" panose="020F0502020204030204" pitchFamily="34" charset="0"/>
              </a:rPr>
              <a:t>Inline form </a:t>
            </a:r>
            <a:r>
              <a:rPr lang="en-IN" sz="2400" b="1" dirty="0" smtClean="0">
                <a:latin typeface="Calibri" panose="020F0502020204030204" pitchFamily="34" charset="0"/>
              </a:rPr>
              <a:t>– </a:t>
            </a:r>
          </a:p>
          <a:p>
            <a:pPr marL="800100" lvl="1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</a:rPr>
              <a:t>all </a:t>
            </a:r>
            <a:r>
              <a:rPr lang="en-IN" sz="2400" dirty="0">
                <a:latin typeface="Calibri" panose="020F0502020204030204" pitchFamily="34" charset="0"/>
              </a:rPr>
              <a:t>of the elements are inline, left-aligned, and the labels are </a:t>
            </a:r>
            <a:r>
              <a:rPr lang="en-IN" sz="2400" dirty="0" smtClean="0">
                <a:latin typeface="Calibri" panose="020F0502020204030204" pitchFamily="34" charset="0"/>
              </a:rPr>
              <a:t>alongside.</a:t>
            </a:r>
            <a:endParaRPr lang="en-IN" dirty="0">
              <a:latin typeface="Calibri" panose="020F0502020204030204" pitchFamily="34" charset="0"/>
            </a:endParaRPr>
          </a:p>
          <a:p>
            <a:pPr marL="800100" lvl="1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</a:rPr>
              <a:t>Add </a:t>
            </a:r>
            <a:r>
              <a:rPr lang="en-IN" sz="2400" dirty="0">
                <a:latin typeface="Calibri" panose="020F0502020204030204" pitchFamily="34" charset="0"/>
              </a:rPr>
              <a:t>class </a:t>
            </a:r>
            <a:r>
              <a:rPr lang="en-IN" sz="2400" b="1" dirty="0">
                <a:solidFill>
                  <a:srgbClr val="800000"/>
                </a:solidFill>
                <a:latin typeface="Calibri" panose="020F0502020204030204" pitchFamily="34" charset="0"/>
              </a:rPr>
              <a:t>.form-inline </a:t>
            </a:r>
            <a:r>
              <a:rPr lang="en-IN" sz="2400" dirty="0">
                <a:latin typeface="Calibri" panose="020F0502020204030204" pitchFamily="34" charset="0"/>
              </a:rPr>
              <a:t>to </a:t>
            </a:r>
            <a:r>
              <a:rPr lang="en-IN" sz="2400" b="1" dirty="0">
                <a:latin typeface="Calibri" panose="020F0502020204030204" pitchFamily="34" charset="0"/>
              </a:rPr>
              <a:t>the </a:t>
            </a:r>
            <a:r>
              <a:rPr lang="en-IN" sz="2400" b="1" dirty="0">
                <a:solidFill>
                  <a:srgbClr val="800000"/>
                </a:solidFill>
                <a:latin typeface="Calibri" panose="020F0502020204030204" pitchFamily="34" charset="0"/>
              </a:rPr>
              <a:t>&lt;form&gt; </a:t>
            </a:r>
            <a:r>
              <a:rPr lang="en-IN" sz="2400" dirty="0">
                <a:latin typeface="Calibri" panose="020F0502020204030204" pitchFamily="34" charset="0"/>
              </a:rPr>
              <a:t>element</a:t>
            </a:r>
            <a:endParaRPr dirty="0">
              <a:latin typeface="Calibri" panose="020F0502020204030204" pitchFamily="34" charset="0"/>
            </a:endParaRPr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800000"/>
                </a:solidFill>
                <a:latin typeface="Calibri" panose="020F0502020204030204" pitchFamily="34" charset="0"/>
              </a:rPr>
              <a:t>Horizontal form </a:t>
            </a:r>
            <a:r>
              <a:rPr lang="en-IN" sz="2400" b="1" dirty="0" smtClean="0">
                <a:solidFill>
                  <a:srgbClr val="800000"/>
                </a:solidFill>
                <a:latin typeface="Calibri" panose="020F0502020204030204" pitchFamily="34" charset="0"/>
              </a:rPr>
              <a:t>–</a:t>
            </a:r>
          </a:p>
          <a:p>
            <a:pPr marL="800100" lvl="1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labels are aligned next to the input field (horizontal) on large and medium </a:t>
            </a: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screens.</a:t>
            </a:r>
            <a:endParaRPr lang="en-IN" dirty="0">
              <a:latin typeface="Calibri" panose="020F0502020204030204" pitchFamily="34" charset="0"/>
            </a:endParaRPr>
          </a:p>
          <a:p>
            <a:pPr marL="800100" lvl="1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Add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class</a:t>
            </a:r>
            <a:r>
              <a:rPr lang="en-IN" sz="2400" dirty="0">
                <a:solidFill>
                  <a:srgbClr val="800000"/>
                </a:solidFill>
                <a:latin typeface="Calibri" panose="020F0502020204030204" pitchFamily="34" charset="0"/>
              </a:rPr>
              <a:t> .form-horizontal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 to the</a:t>
            </a:r>
            <a:r>
              <a:rPr lang="en-IN" sz="2400" dirty="0">
                <a:solidFill>
                  <a:srgbClr val="800000"/>
                </a:solidFill>
                <a:latin typeface="Calibri" panose="020F0502020204030204" pitchFamily="34" charset="0"/>
              </a:rPr>
              <a:t> &lt;form&gt;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element</a:t>
            </a:r>
            <a:endParaRPr lang="en-IN" dirty="0">
              <a:latin typeface="Calibri" panose="020F0502020204030204" pitchFamily="34" charset="0"/>
            </a:endParaRPr>
          </a:p>
          <a:p>
            <a:pPr marL="800100" lvl="1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Add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class </a:t>
            </a:r>
            <a:r>
              <a:rPr lang="en-IN" sz="2400" dirty="0">
                <a:solidFill>
                  <a:srgbClr val="800000"/>
                </a:solidFill>
                <a:latin typeface="Calibri" panose="020F0502020204030204" pitchFamily="34" charset="0"/>
              </a:rPr>
              <a:t>.control-label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 to all &lt;label&gt; elements</a:t>
            </a:r>
            <a:endParaRPr dirty="0">
              <a:latin typeface="Calibri" panose="020F0502020204030204" pitchFamily="34" charset="0"/>
            </a:endParaRPr>
          </a:p>
          <a:p>
            <a:pPr marL="285750" indent="-285750" algn="just">
              <a:buSzPct val="45000"/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200" b="1" dirty="0">
                <a:solidFill>
                  <a:srgbClr val="4B1F6F"/>
                </a:solidFill>
                <a:latin typeface="Calibri" panose="020F0502020204030204" pitchFamily="34" charset="0"/>
              </a:rPr>
              <a:t>Inputs</a:t>
            </a:r>
            <a:endParaRPr sz="3200" b="1" dirty="0">
              <a:latin typeface="Calibri" panose="020F0502020204030204" pitchFamily="34" charset="0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660066"/>
                </a:solidFill>
                <a:latin typeface="Calibri" panose="020F0502020204030204" pitchFamily="34" charset="0"/>
              </a:rPr>
              <a:t>Bootstrap</a:t>
            </a:r>
            <a:r>
              <a:rPr lang="en-IN" sz="24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</a:rPr>
              <a:t>supports all the HTML5 </a:t>
            </a:r>
            <a:r>
              <a:rPr lang="en-IN" sz="2400" b="1" dirty="0">
                <a:solidFill>
                  <a:srgbClr val="4B1F6F"/>
                </a:solidFill>
                <a:latin typeface="Calibri" panose="020F0502020204030204" pitchFamily="34" charset="0"/>
              </a:rPr>
              <a:t>input</a:t>
            </a:r>
            <a:r>
              <a:rPr lang="en-IN" sz="2400" dirty="0">
                <a:latin typeface="Calibri" panose="020F0502020204030204" pitchFamily="34" charset="0"/>
              </a:rPr>
              <a:t> types</a:t>
            </a:r>
            <a:endParaRPr dirty="0">
              <a:latin typeface="Calibri" panose="020F0502020204030204" pitchFamily="34" charset="0"/>
            </a:endParaRPr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</a:rPr>
              <a:t>text, password, datetime, datetime-local, date, month, time, week, number, email, url, search, tel, and color. </a:t>
            </a:r>
            <a:endParaRPr dirty="0">
              <a:latin typeface="Calibri" panose="020F0502020204030204" pitchFamily="34" charset="0"/>
            </a:endParaRPr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660066"/>
                </a:solidFill>
                <a:latin typeface="Calibri" panose="020F0502020204030204" pitchFamily="34" charset="0"/>
              </a:rPr>
              <a:t>textarea </a:t>
            </a:r>
            <a:r>
              <a:rPr lang="en-IN" sz="2400" b="1" dirty="0">
                <a:solidFill>
                  <a:srgbClr val="660066"/>
                </a:solidFill>
                <a:latin typeface="Calibri" panose="020F0502020204030204" pitchFamily="34" charset="0"/>
              </a:rPr>
              <a:t>-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when you need multiple lines of input.</a:t>
            </a:r>
            <a:endParaRPr dirty="0">
              <a:latin typeface="Calibri" panose="020F0502020204030204" pitchFamily="34" charset="0"/>
            </a:endParaRPr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660066"/>
                </a:solidFill>
                <a:latin typeface="Calibri" panose="020F0502020204030204" pitchFamily="34" charset="0"/>
              </a:rPr>
              <a:t>Checkboxes </a:t>
            </a:r>
            <a:r>
              <a:rPr lang="en-IN" sz="2400" b="1" dirty="0">
                <a:solidFill>
                  <a:srgbClr val="660066"/>
                </a:solidFill>
                <a:latin typeface="Calibri" panose="020F0502020204030204" pitchFamily="34" charset="0"/>
              </a:rPr>
              <a:t>and Radio Buttons</a:t>
            </a:r>
            <a:endParaRPr dirty="0">
              <a:latin typeface="Calibri" panose="020F0502020204030204" pitchFamily="34" charset="0"/>
            </a:endParaRPr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When building a form, use </a:t>
            </a:r>
            <a:r>
              <a:rPr lang="en-IN" sz="2400" b="1" dirty="0">
                <a:solidFill>
                  <a:srgbClr val="4B1F6F"/>
                </a:solidFill>
                <a:latin typeface="Calibri" panose="020F0502020204030204" pitchFamily="34" charset="0"/>
              </a:rPr>
              <a:t>checkbox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 if you want the user to select </a:t>
            </a: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any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number of options from a list. </a:t>
            </a:r>
            <a:endParaRPr lang="en-I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IN" sz="2400" b="1" dirty="0">
                <a:solidFill>
                  <a:srgbClr val="4B1F6F"/>
                </a:solidFill>
                <a:latin typeface="Calibri" panose="020F0502020204030204" pitchFamily="34" charset="0"/>
              </a:rPr>
              <a:t>radio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 if you want to limit the user to just one selection.</a:t>
            </a:r>
            <a:endParaRPr dirty="0">
              <a:latin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1" dirty="0">
                <a:solidFill>
                  <a:srgbClr val="4B1F6F"/>
                </a:solidFill>
                <a:latin typeface="Calibri" panose="020F0502020204030204" pitchFamily="34" charset="0"/>
              </a:rPr>
              <a:t>Navigation Bars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A navigation bar is a navigation header that is placed at the top </a:t>
            </a:r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of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the page</a:t>
            </a:r>
            <a:endParaRPr dirty="0">
              <a:latin typeface="Calibri" panose="020F0502020204030204" pitchFamily="34" charset="0"/>
            </a:endParaRPr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A standard navigation bar is created with </a:t>
            </a:r>
            <a:endParaRPr dirty="0">
              <a:latin typeface="Calibri" panose="020F0502020204030204" pitchFamily="34" charset="0"/>
            </a:endParaRPr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800000"/>
                </a:solidFill>
                <a:latin typeface="Calibri" panose="020F0502020204030204" pitchFamily="34" charset="0"/>
              </a:rPr>
              <a:t>&lt;</a:t>
            </a:r>
            <a:r>
              <a:rPr lang="en-IN" sz="2400" dirty="0" err="1">
                <a:solidFill>
                  <a:srgbClr val="800000"/>
                </a:solidFill>
                <a:latin typeface="Calibri" panose="020F0502020204030204" pitchFamily="34" charset="0"/>
              </a:rPr>
              <a:t>nav</a:t>
            </a:r>
            <a:r>
              <a:rPr lang="en-IN" sz="2400" dirty="0">
                <a:solidFill>
                  <a:srgbClr val="800000"/>
                </a:solidFill>
                <a:latin typeface="Calibri" panose="020F0502020204030204" pitchFamily="34" charset="0"/>
              </a:rPr>
              <a:t> class="</a:t>
            </a:r>
            <a:r>
              <a:rPr lang="en-IN" sz="2400" dirty="0" err="1">
                <a:solidFill>
                  <a:srgbClr val="800000"/>
                </a:solidFill>
                <a:latin typeface="Calibri" panose="020F0502020204030204" pitchFamily="34" charset="0"/>
              </a:rPr>
              <a:t>navbar</a:t>
            </a:r>
            <a:r>
              <a:rPr lang="en-IN" sz="2400" dirty="0">
                <a:solidFill>
                  <a:srgbClr val="800000"/>
                </a:solidFill>
                <a:latin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rgbClr val="800000"/>
                </a:solidFill>
                <a:latin typeface="Calibri" panose="020F0502020204030204" pitchFamily="34" charset="0"/>
              </a:rPr>
              <a:t>navbar</a:t>
            </a:r>
            <a:r>
              <a:rPr lang="en-IN" sz="2400" dirty="0">
                <a:solidFill>
                  <a:srgbClr val="800000"/>
                </a:solidFill>
                <a:latin typeface="Calibri" panose="020F0502020204030204" pitchFamily="34" charset="0"/>
              </a:rPr>
              <a:t>-default"&gt;.</a:t>
            </a:r>
            <a:endParaRPr dirty="0">
              <a:latin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Introduction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Any business providing services through Internet-based channels would not want to miss out on this growing user base and would look forward to avail themselves of all possible delivery channels for providing information and services.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Challenges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With over four billion mobile devices in use around the world, We can no longer assume that our sites will be viewed only on a desktop monitor, with an average screen resolution.</a:t>
            </a:r>
            <a:endParaRPr sz="3200"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User Experience (UX) designers face the challenging task of figuring out how to deliver the perfect website across desktops, tablets and smart phones</a:t>
            </a:r>
            <a:endParaRPr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Possible Solutions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There are two recommended strategies for UX designers –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Responsive Web Design (RWD) </a:t>
            </a:r>
            <a:endParaRPr dirty="0"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Adaptive Web Design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dirty="0">
                <a:solidFill>
                  <a:srgbClr val="4B1F6F"/>
                </a:solidFill>
                <a:latin typeface="Calibri" panose="020F0502020204030204" pitchFamily="34" charset="0"/>
              </a:rPr>
              <a:t>RWD</a:t>
            </a:r>
            <a:endParaRPr b="1" dirty="0">
              <a:latin typeface="Calibri" panose="020F0502020204030204" pitchFamily="34" charset="0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Responsive web design makes your web page look good on all devices.</a:t>
            </a:r>
            <a:endParaRPr dirty="0"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Responsive web design uses only HTML and CSS.</a:t>
            </a:r>
            <a:endParaRPr dirty="0"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Responsive web design is not a program or a JavaScript.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2102</Words>
  <Application>Microsoft Office PowerPoint</Application>
  <PresentationFormat>On-screen Show (4:3)</PresentationFormat>
  <Paragraphs>296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Office Theme</vt:lpstr>
      <vt:lpstr>Office Theme</vt:lpstr>
      <vt:lpstr>Office Theme</vt:lpstr>
      <vt:lpstr>Office Theme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Responsive Web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Grid-View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KRISHNA</dc:creator>
  <cp:lastModifiedBy>mlearn</cp:lastModifiedBy>
  <cp:revision>228</cp:revision>
  <dcterms:created xsi:type="dcterms:W3CDTF">2016-05-25T14:13:07Z</dcterms:created>
  <dcterms:modified xsi:type="dcterms:W3CDTF">2020-09-07T05:21:34Z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