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78" r:id="rId3"/>
    <p:sldId id="379"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62" r:id="rId25"/>
    <p:sldId id="343" r:id="rId26"/>
    <p:sldId id="344" r:id="rId27"/>
    <p:sldId id="345" r:id="rId28"/>
    <p:sldId id="346" r:id="rId29"/>
    <p:sldId id="347" r:id="rId30"/>
    <p:sldId id="348" r:id="rId31"/>
    <p:sldId id="349" r:id="rId32"/>
    <p:sldId id="350" r:id="rId33"/>
    <p:sldId id="351" r:id="rId34"/>
    <p:sldId id="352" r:id="rId35"/>
    <p:sldId id="363" r:id="rId36"/>
    <p:sldId id="278" r:id="rId37"/>
    <p:sldId id="294" r:id="rId38"/>
    <p:sldId id="321" r:id="rId39"/>
    <p:sldId id="279" r:id="rId40"/>
    <p:sldId id="280" r:id="rId41"/>
    <p:sldId id="281" r:id="rId42"/>
    <p:sldId id="306" r:id="rId43"/>
    <p:sldId id="282" r:id="rId44"/>
    <p:sldId id="283" r:id="rId45"/>
    <p:sldId id="284" r:id="rId46"/>
    <p:sldId id="285" r:id="rId47"/>
    <p:sldId id="271" r:id="rId48"/>
    <p:sldId id="257" r:id="rId49"/>
    <p:sldId id="258" r:id="rId50"/>
    <p:sldId id="364" r:id="rId51"/>
    <p:sldId id="365" r:id="rId52"/>
    <p:sldId id="366" r:id="rId53"/>
    <p:sldId id="367" r:id="rId54"/>
    <p:sldId id="368" r:id="rId55"/>
    <p:sldId id="369" r:id="rId56"/>
    <p:sldId id="371" r:id="rId57"/>
    <p:sldId id="372" r:id="rId58"/>
    <p:sldId id="373" r:id="rId59"/>
    <p:sldId id="375" r:id="rId60"/>
    <p:sldId id="374" r:id="rId61"/>
    <p:sldId id="376" r:id="rId62"/>
    <p:sldId id="377" r:id="rId63"/>
    <p:sldId id="370" r:id="rId64"/>
    <p:sldId id="261" r:id="rId65"/>
    <p:sldId id="265" r:id="rId66"/>
    <p:sldId id="269" r:id="rId67"/>
    <p:sldId id="302" r:id="rId68"/>
    <p:sldId id="303" r:id="rId69"/>
    <p:sldId id="300" r:id="rId70"/>
    <p:sldId id="301" r:id="rId71"/>
    <p:sldId id="266" r:id="rId72"/>
    <p:sldId id="296" r:id="rId73"/>
    <p:sldId id="297" r:id="rId74"/>
    <p:sldId id="298" r:id="rId75"/>
    <p:sldId id="299" r:id="rId76"/>
    <p:sldId id="268" r:id="rId77"/>
    <p:sldId id="286" r:id="rId78"/>
    <p:sldId id="287" r:id="rId79"/>
    <p:sldId id="288" r:id="rId80"/>
    <p:sldId id="289" r:id="rId81"/>
    <p:sldId id="290" r:id="rId82"/>
    <p:sldId id="291" r:id="rId83"/>
    <p:sldId id="292" r:id="rId84"/>
    <p:sldId id="293" r:id="rId85"/>
    <p:sldId id="309" r:id="rId86"/>
    <p:sldId id="272" r:id="rId87"/>
    <p:sldId id="273" r:id="rId88"/>
    <p:sldId id="315" r:id="rId89"/>
    <p:sldId id="275" r:id="rId90"/>
    <p:sldId id="276" r:id="rId91"/>
    <p:sldId id="316" r:id="rId92"/>
    <p:sldId id="277" r:id="rId93"/>
    <p:sldId id="317" r:id="rId94"/>
    <p:sldId id="320" r:id="rId95"/>
    <p:sldId id="319" r:id="rId96"/>
    <p:sldId id="318" r:id="rId97"/>
    <p:sldId id="380" r:id="rId98"/>
    <p:sldId id="381" r:id="rId99"/>
    <p:sldId id="382" r:id="rId100"/>
    <p:sldId id="383" r:id="rId101"/>
    <p:sldId id="384" r:id="rId102"/>
    <p:sldId id="385"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72" autoAdjust="0"/>
  </p:normalViewPr>
  <p:slideViewPr>
    <p:cSldViewPr>
      <p:cViewPr varScale="1">
        <p:scale>
          <a:sx n="93" d="100"/>
          <a:sy n="93" d="100"/>
        </p:scale>
        <p:origin x="2124" y="78"/>
      </p:cViewPr>
      <p:guideLst>
        <p:guide orient="horz" pos="2160"/>
        <p:guide pos="2880"/>
      </p:guideLst>
    </p:cSldViewPr>
  </p:slideViewPr>
  <p:notesTextViewPr>
    <p:cViewPr>
      <p:scale>
        <a:sx n="1" d="1"/>
        <a:sy n="1" d="1"/>
      </p:scale>
      <p:origin x="0" y="0"/>
    </p:cViewPr>
  </p:notesTextViewPr>
  <p:sorterViewPr>
    <p:cViewPr>
      <p:scale>
        <a:sx n="100" d="100"/>
        <a:sy n="100" d="100"/>
      </p:scale>
      <p:origin x="0" y="7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8907A3-8A69-4547-80AF-78EAC69F3756}" type="datetimeFigureOut">
              <a:rPr lang="en-US" smtClean="0"/>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28045-058C-4C4D-935B-F83FF83A8FE4}" type="slidenum">
              <a:rPr lang="en-US" smtClean="0"/>
              <a:t>‹#›</a:t>
            </a:fld>
            <a:endParaRPr lang="en-US"/>
          </a:p>
        </p:txBody>
      </p:sp>
    </p:spTree>
    <p:extLst>
      <p:ext uri="{BB962C8B-B14F-4D97-AF65-F5344CB8AC3E}">
        <p14:creationId xmlns:p14="http://schemas.microsoft.com/office/powerpoint/2010/main" val="352728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365CD-3A35-4776-8469-6C60AF4BD53D}" type="slidenum">
              <a:rPr lang="en-US" altLang="en-US"/>
              <a:pPr/>
              <a:t>4</a:t>
            </a:fld>
            <a:endParaRPr lang="en-US" alt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32958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21871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B381E8-D32A-43F5-9F9E-D9097EE40D55}" type="slidenum">
              <a:rPr lang="en-GB" altLang="en-US"/>
              <a:pPr/>
              <a:t>39</a:t>
            </a:fld>
            <a:endParaRPr lang="en-GB" altLang="en-US"/>
          </a:p>
        </p:txBody>
      </p:sp>
      <p:sp>
        <p:nvSpPr>
          <p:cNvPr id="655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3654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58DA2C-0E0C-4F03-9E35-EFB271A260E9}" type="slidenum">
              <a:rPr lang="en-GB" altLang="en-US"/>
              <a:pPr/>
              <a:t>40</a:t>
            </a:fld>
            <a:endParaRPr lang="en-GB" altLang="en-US"/>
          </a:p>
        </p:txBody>
      </p:sp>
      <p:sp>
        <p:nvSpPr>
          <p:cNvPr id="665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1710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987A42-56C8-4BBD-B69E-7B646FE06269}" type="slidenum">
              <a:rPr lang="en-GB" altLang="en-US"/>
              <a:pPr/>
              <a:t>41</a:t>
            </a:fld>
            <a:endParaRPr lang="en-GB" alt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24222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716E59-7805-4322-9515-6A76A91236C4}" type="slidenum">
              <a:rPr lang="en-GB" altLang="en-US"/>
              <a:pPr/>
              <a:t>43</a:t>
            </a:fld>
            <a:endParaRPr lang="en-GB" altLang="en-US"/>
          </a:p>
        </p:txBody>
      </p:sp>
      <p:sp>
        <p:nvSpPr>
          <p:cNvPr id="696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30774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0EFEC0-3B8E-4778-8760-EDC86B10EB2E}" type="slidenum">
              <a:rPr lang="en-GB" altLang="en-US"/>
              <a:pPr/>
              <a:t>44</a:t>
            </a:fld>
            <a:endParaRPr lang="en-GB" altLang="en-US"/>
          </a:p>
        </p:txBody>
      </p:sp>
      <p:sp>
        <p:nvSpPr>
          <p:cNvPr id="716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4120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559EC6-FB7B-4818-85A8-AC396A529FAA}" type="slidenum">
              <a:rPr lang="en-GB" altLang="en-US"/>
              <a:pPr/>
              <a:t>45</a:t>
            </a:fld>
            <a:endParaRPr lang="en-GB" altLang="en-US"/>
          </a:p>
        </p:txBody>
      </p:sp>
      <p:sp>
        <p:nvSpPr>
          <p:cNvPr id="727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98449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5F188D-6B32-4502-858E-5B6F530EAB11}" type="slidenum">
              <a:rPr lang="en-GB" altLang="en-US"/>
              <a:pPr/>
              <a:t>46</a:t>
            </a:fld>
            <a:endParaRPr lang="en-GB" altLang="en-US"/>
          </a:p>
        </p:txBody>
      </p:sp>
      <p:sp>
        <p:nvSpPr>
          <p:cNvPr id="737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9401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428045-058C-4C4D-935B-F83FF83A8FE4}" type="slidenum">
              <a:rPr lang="en-US" smtClean="0"/>
              <a:t>63</a:t>
            </a:fld>
            <a:endParaRPr lang="en-US"/>
          </a:p>
        </p:txBody>
      </p:sp>
    </p:spTree>
    <p:extLst>
      <p:ext uri="{BB962C8B-B14F-4D97-AF65-F5344CB8AC3E}">
        <p14:creationId xmlns:p14="http://schemas.microsoft.com/office/powerpoint/2010/main" val="1654345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B34F40-9788-4127-88CF-A3308498CF96}" type="slidenum">
              <a:rPr lang="en-GB" altLang="en-US"/>
              <a:pPr/>
              <a:t>77</a:t>
            </a:fld>
            <a:endParaRPr lang="en-GB" altLang="en-US"/>
          </a:p>
        </p:txBody>
      </p:sp>
      <p:sp>
        <p:nvSpPr>
          <p:cNvPr id="778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163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ACF81-EE2C-499D-B1F0-645048B17B39}" type="slidenum">
              <a:rPr lang="en-US" altLang="en-US"/>
              <a:pPr/>
              <a:t>5</a:t>
            </a:fld>
            <a:endParaRPr lang="en-US" alt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ltLang="en-US" dirty="0"/>
              <a:t>Follow protocol – follow the rules of the conversation</a:t>
            </a:r>
          </a:p>
          <a:p>
            <a:endParaRPr lang="en-US" altLang="en-US" dirty="0"/>
          </a:p>
        </p:txBody>
      </p:sp>
    </p:spTree>
    <p:extLst>
      <p:ext uri="{BB962C8B-B14F-4D97-AF65-F5344CB8AC3E}">
        <p14:creationId xmlns:p14="http://schemas.microsoft.com/office/powerpoint/2010/main" val="44167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AEDF79-586A-4D6A-B293-F791580D25C5}" type="slidenum">
              <a:rPr lang="en-GB" altLang="en-US"/>
              <a:pPr/>
              <a:t>78</a:t>
            </a:fld>
            <a:endParaRPr lang="en-GB" altLang="en-US"/>
          </a:p>
        </p:txBody>
      </p:sp>
      <p:sp>
        <p:nvSpPr>
          <p:cNvPr id="788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67572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448F9D-C394-4A73-89AC-43E7B12DB8F2}" type="slidenum">
              <a:rPr lang="en-GB" altLang="en-US"/>
              <a:pPr/>
              <a:t>79</a:t>
            </a:fld>
            <a:endParaRPr lang="en-GB" altLang="en-US"/>
          </a:p>
        </p:txBody>
      </p:sp>
      <p:sp>
        <p:nvSpPr>
          <p:cNvPr id="798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43863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B70BA3-0854-4D68-9FA6-1791E76F2D6D}" type="slidenum">
              <a:rPr lang="en-GB" altLang="en-US"/>
              <a:pPr/>
              <a:t>80</a:t>
            </a:fld>
            <a:endParaRPr lang="en-GB" altLang="en-US"/>
          </a:p>
        </p:txBody>
      </p:sp>
      <p:sp>
        <p:nvSpPr>
          <p:cNvPr id="8089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7228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1738D2-EBA8-4640-AF9E-DA18622A3DCE}" type="slidenum">
              <a:rPr lang="en-GB" altLang="en-US"/>
              <a:pPr/>
              <a:t>81</a:t>
            </a:fld>
            <a:endParaRPr lang="en-GB" altLang="en-US"/>
          </a:p>
        </p:txBody>
      </p:sp>
      <p:sp>
        <p:nvSpPr>
          <p:cNvPr id="819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35819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EB05D0-1CE9-49F1-9476-A2FF53E8E01B}" type="slidenum">
              <a:rPr lang="en-GB" altLang="en-US"/>
              <a:pPr/>
              <a:t>82</a:t>
            </a:fld>
            <a:endParaRPr lang="en-GB" altLang="en-US"/>
          </a:p>
        </p:txBody>
      </p:sp>
      <p:sp>
        <p:nvSpPr>
          <p:cNvPr id="8294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97278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23DFC31-F61D-4535-9E30-41A876E74F09}" type="slidenum">
              <a:rPr lang="en-GB" altLang="en-US"/>
              <a:pPr/>
              <a:t>83</a:t>
            </a:fld>
            <a:endParaRPr lang="en-GB" altLang="en-US"/>
          </a:p>
        </p:txBody>
      </p:sp>
      <p:sp>
        <p:nvSpPr>
          <p:cNvPr id="839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07380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24F8C5-42DC-450E-A430-6B734E26D618}" type="slidenum">
              <a:rPr lang="en-GB" altLang="en-US"/>
              <a:pPr/>
              <a:t>84</a:t>
            </a:fld>
            <a:endParaRPr lang="en-GB" altLang="en-US"/>
          </a:p>
        </p:txBody>
      </p:sp>
      <p:sp>
        <p:nvSpPr>
          <p:cNvPr id="849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9332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765BB-C4F4-4510-944C-A12F346F2107}" type="slidenum">
              <a:rPr lang="en-US" altLang="en-US"/>
              <a:pPr/>
              <a:t>6</a:t>
            </a:fld>
            <a:endParaRPr lang="en-US"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0938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C41BA-A351-4761-A6CC-1AFE0F004B92}" type="slidenum">
              <a:rPr lang="en-US" altLang="en-US"/>
              <a:pPr/>
              <a:t>7</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549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E772E-5626-44F7-AF16-B6CD59514A38}" type="slidenum">
              <a:rPr lang="en-US" altLang="en-US"/>
              <a:pPr/>
              <a:t>8</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ltLang="en-US"/>
              <a:t>http://is.blick.ch/img/gen/F/4/HBF4oEql_Pxgen_r_900x641.jpg</a:t>
            </a:r>
          </a:p>
        </p:txBody>
      </p:sp>
    </p:spTree>
    <p:extLst>
      <p:ext uri="{BB962C8B-B14F-4D97-AF65-F5344CB8AC3E}">
        <p14:creationId xmlns:p14="http://schemas.microsoft.com/office/powerpoint/2010/main" val="144615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84AC9-94FD-45C8-BEC9-D2913758E65F}" type="slidenum">
              <a:rPr lang="en-US" altLang="en-US"/>
              <a:pPr/>
              <a:t>9</a:t>
            </a:fld>
            <a:endParaRPr lang="en-US"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59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490DB-7E5F-4F40-8178-7C61010799F2}" type="slidenum">
              <a:rPr lang="en-US" altLang="en-US"/>
              <a:pPr/>
              <a:t>10</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4691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9BBC3-DD29-44F2-8CB7-0F4634ADBBF3}" type="slidenum">
              <a:rPr lang="en-US" altLang="en-US"/>
              <a:pPr/>
              <a:t>11</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982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7AFEA49-2C3A-4C74-BF89-65167D2BD824}" type="slidenum">
              <a:rPr lang="en-GB" altLang="en-US"/>
              <a:pPr/>
              <a:t>36</a:t>
            </a:fld>
            <a:endParaRPr lang="en-GB" altLang="en-US"/>
          </a:p>
        </p:txBody>
      </p:sp>
      <p:sp>
        <p:nvSpPr>
          <p:cNvPr id="6451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961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90CC41-7495-4DF4-9C43-9C824F24886B}"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83350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90CC41-7495-4DF4-9C43-9C824F24886B}"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8627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90CC41-7495-4DF4-9C43-9C824F24886B}"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235520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a:t>Click to edit Master title style</a:t>
            </a:r>
          </a:p>
        </p:txBody>
      </p:sp>
      <p:sp>
        <p:nvSpPr>
          <p:cNvPr id="3" name="Date Placeholder 2"/>
          <p:cNvSpPr>
            <a:spLocks noGrp="1"/>
          </p:cNvSpPr>
          <p:nvPr>
            <p:ph type="dt" idx="10"/>
          </p:nvPr>
        </p:nvSpPr>
        <p:spPr>
          <a:xfrm>
            <a:off x="456481" y="6247376"/>
            <a:ext cx="2128320" cy="472370"/>
          </a:xfrm>
        </p:spPr>
        <p:txBody>
          <a:bodyPr/>
          <a:lstStyle>
            <a:lvl1pPr>
              <a:defRPr/>
            </a:lvl1pPr>
          </a:lstStyle>
          <a:p>
            <a:endParaRPr lang="en-GB" altLang="en-US"/>
          </a:p>
        </p:txBody>
      </p:sp>
      <p:sp>
        <p:nvSpPr>
          <p:cNvPr id="4" name="Footer Placeholder 3"/>
          <p:cNvSpPr>
            <a:spLocks noGrp="1"/>
          </p:cNvSpPr>
          <p:nvPr>
            <p:ph type="ftr" idx="11"/>
          </p:nvPr>
        </p:nvSpPr>
        <p:spPr>
          <a:xfrm>
            <a:off x="3127680" y="6247376"/>
            <a:ext cx="2897280" cy="472370"/>
          </a:xfrm>
        </p:spPr>
        <p:txBody>
          <a:bodyPr/>
          <a:lstStyle>
            <a:lvl1pPr>
              <a:defRPr/>
            </a:lvl1pPr>
          </a:lstStyle>
          <a:p>
            <a:endParaRPr lang="en-GB" altLang="en-US"/>
          </a:p>
        </p:txBody>
      </p:sp>
      <p:sp>
        <p:nvSpPr>
          <p:cNvPr id="5" name="Slide Number Placeholder 4"/>
          <p:cNvSpPr>
            <a:spLocks noGrp="1"/>
          </p:cNvSpPr>
          <p:nvPr>
            <p:ph type="sldNum" idx="12"/>
          </p:nvPr>
        </p:nvSpPr>
        <p:spPr>
          <a:xfrm>
            <a:off x="6556321" y="6247376"/>
            <a:ext cx="2128320" cy="472370"/>
          </a:xfrm>
        </p:spPr>
        <p:txBody>
          <a:bodyPr/>
          <a:lstStyle>
            <a:lvl1pPr>
              <a:defRPr/>
            </a:lvl1pPr>
          </a:lstStyle>
          <a:p>
            <a:fld id="{9A0EE8CC-3EC0-45C1-B21B-53B630B23BDD}" type="slidenum">
              <a:rPr lang="en-GB" altLang="en-US"/>
              <a:pPr/>
              <a:t>‹#›</a:t>
            </a:fld>
            <a:endParaRPr lang="en-GB" altLang="en-US"/>
          </a:p>
        </p:txBody>
      </p:sp>
    </p:spTree>
    <p:extLst>
      <p:ext uri="{BB962C8B-B14F-4D97-AF65-F5344CB8AC3E}">
        <p14:creationId xmlns:p14="http://schemas.microsoft.com/office/powerpoint/2010/main" val="1799295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71D12644-15D9-436B-98BC-CF0699681ED5}" type="slidenum">
              <a:rPr lang="en-US" altLang="en-US"/>
              <a:pPr/>
              <a:t>‹#›</a:t>
            </a:fld>
            <a:endParaRPr lang="en-US" altLang="en-US"/>
          </a:p>
        </p:txBody>
      </p:sp>
    </p:spTree>
    <p:extLst>
      <p:ext uri="{BB962C8B-B14F-4D97-AF65-F5344CB8AC3E}">
        <p14:creationId xmlns:p14="http://schemas.microsoft.com/office/powerpoint/2010/main" val="372465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90CC41-7495-4DF4-9C43-9C824F24886B}"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52577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0CC41-7495-4DF4-9C43-9C824F24886B}"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02893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0CC41-7495-4DF4-9C43-9C824F24886B}"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396302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90CC41-7495-4DF4-9C43-9C824F24886B}"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19185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90CC41-7495-4DF4-9C43-9C824F24886B}"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18832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0CC41-7495-4DF4-9C43-9C824F24886B}"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409549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0CC41-7495-4DF4-9C43-9C824F24886B}"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205250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0CC41-7495-4DF4-9C43-9C824F24886B}"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1F29B-76AD-48F6-89F4-90F4B2190E4D}" type="slidenum">
              <a:rPr lang="en-US" smtClean="0"/>
              <a:t>‹#›</a:t>
            </a:fld>
            <a:endParaRPr lang="en-US"/>
          </a:p>
        </p:txBody>
      </p:sp>
    </p:spTree>
    <p:extLst>
      <p:ext uri="{BB962C8B-B14F-4D97-AF65-F5344CB8AC3E}">
        <p14:creationId xmlns:p14="http://schemas.microsoft.com/office/powerpoint/2010/main" val="253299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0CC41-7495-4DF4-9C43-9C824F24886B}" type="datetimeFigureOut">
              <a:rPr lang="en-US" smtClean="0"/>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1F29B-76AD-48F6-89F4-90F4B2190E4D}" type="slidenum">
              <a:rPr lang="en-US" smtClean="0"/>
              <a:t>‹#›</a:t>
            </a:fld>
            <a:endParaRPr lang="en-US"/>
          </a:p>
        </p:txBody>
      </p:sp>
    </p:spTree>
    <p:extLst>
      <p:ext uri="{BB962C8B-B14F-4D97-AF65-F5344CB8AC3E}">
        <p14:creationId xmlns:p14="http://schemas.microsoft.com/office/powerpoint/2010/main" val="300304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haracter_(computing)" TargetMode="External"/><Relationship Id="rId2" Type="http://schemas.openxmlformats.org/officeDocument/2006/relationships/hyperlink" Target="https://en.wikipedia.org/wiki/Character_string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Resource_(computer_science)" TargetMode="External"/><Relationship Id="rId4" Type="http://schemas.openxmlformats.org/officeDocument/2006/relationships/hyperlink" Target="https://en.wikipedia.org/wiki/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www.w3.org/TR/html4/loose.dtd"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Examples/image.html" TargetMode="External"/><Relationship Id="rId2" Type="http://schemas.openxmlformats.org/officeDocument/2006/relationships/hyperlink" Target="Examples/anchor.html"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Examples/picture.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Examples/datalist.html" TargetMode="External"/><Relationship Id="rId3" Type="http://schemas.openxmlformats.org/officeDocument/2006/relationships/hyperlink" Target="Examples/number.html" TargetMode="External"/><Relationship Id="rId7" Type="http://schemas.openxmlformats.org/officeDocument/2006/relationships/hyperlink" Target="Examples/JSValidate.html" TargetMode="External"/><Relationship Id="rId2" Type="http://schemas.openxmlformats.org/officeDocument/2006/relationships/hyperlink" Target="Examples/date.html" TargetMode="External"/><Relationship Id="rId1" Type="http://schemas.openxmlformats.org/officeDocument/2006/relationships/slideLayout" Target="../slideLayouts/slideLayout2.xml"/><Relationship Id="rId6" Type="http://schemas.openxmlformats.org/officeDocument/2006/relationships/hyperlink" Target="Examples/output.html" TargetMode="External"/><Relationship Id="rId5" Type="http://schemas.openxmlformats.org/officeDocument/2006/relationships/hyperlink" Target="Examples/placeholder.html" TargetMode="External"/><Relationship Id="rId4" Type="http://schemas.openxmlformats.org/officeDocument/2006/relationships/hyperlink" Target="Examples/numberstep.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Examples/canvas.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Examples/canvasd.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Examples/canvas2d.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Examples/draganddrop.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eveloper.mozilla.org/en-US/docs/Web/Guide/HTML/Content_categorie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rfc-editor.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bpastudio.csudh.edu/fac/lpress/netapps/hout/Webhist.htm"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hyperlink" Target="http://www.modernizr.com/"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hyperlink" Target="http://diveintohtml5.org/detect.html"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Examples/geolocation.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Examples/Webworker.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2060"/>
                </a:solidFill>
              </a:rPr>
              <a:t>HTML 5 &amp; JavaScript</a:t>
            </a:r>
          </a:p>
        </p:txBody>
      </p:sp>
      <p:sp>
        <p:nvSpPr>
          <p:cNvPr id="3" name="Subtitle 2"/>
          <p:cNvSpPr>
            <a:spLocks noGrp="1"/>
          </p:cNvSpPr>
          <p:nvPr>
            <p:ph type="subTitle" idx="1"/>
          </p:nvPr>
        </p:nvSpPr>
        <p:spPr/>
        <p:txBody>
          <a:bodyPr/>
          <a:lstStyle/>
          <a:p>
            <a:r>
              <a:rPr lang="en-US" dirty="0">
                <a:solidFill>
                  <a:srgbClr val="FF0000"/>
                </a:solidFill>
              </a:rPr>
              <a:t>N  Satya Narayana</a:t>
            </a:r>
          </a:p>
          <a:p>
            <a:r>
              <a:rPr lang="en-US" dirty="0">
                <a:solidFill>
                  <a:srgbClr val="FF0000"/>
                </a:solidFill>
              </a:rPr>
              <a:t>CDAC</a:t>
            </a:r>
          </a:p>
        </p:txBody>
      </p:sp>
    </p:spTree>
    <p:extLst>
      <p:ext uri="{BB962C8B-B14F-4D97-AF65-F5344CB8AC3E}">
        <p14:creationId xmlns:p14="http://schemas.microsoft.com/office/powerpoint/2010/main" val="89948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t>Many application layer protocols are used on the Internet, HTTP is only one</a:t>
            </a:r>
          </a:p>
        </p:txBody>
      </p:sp>
      <p:graphicFrame>
        <p:nvGraphicFramePr>
          <p:cNvPr id="55299" name="Group 3"/>
          <p:cNvGraphicFramePr>
            <a:graphicFrameLocks noGrp="1"/>
          </p:cNvGraphicFramePr>
          <p:nvPr>
            <p:ph idx="1"/>
          </p:nvPr>
        </p:nvGraphicFramePr>
        <p:xfrm>
          <a:off x="609600" y="1981200"/>
          <a:ext cx="8153400" cy="4297365"/>
        </p:xfrm>
        <a:graphic>
          <a:graphicData uri="http://schemas.openxmlformats.org/drawingml/2006/table">
            <a:tbl>
              <a:tblPr/>
              <a:tblGrid>
                <a:gridCol w="3698875">
                  <a:extLst>
                    <a:ext uri="{9D8B030D-6E8A-4147-A177-3AD203B41FA5}">
                      <a16:colId xmlns:a16="http://schemas.microsoft.com/office/drawing/2014/main" val="20000"/>
                    </a:ext>
                  </a:extLst>
                </a:gridCol>
                <a:gridCol w="4454525">
                  <a:extLst>
                    <a:ext uri="{9D8B030D-6E8A-4147-A177-3AD203B41FA5}">
                      <a16:colId xmlns:a16="http://schemas.microsoft.com/office/drawing/2014/main" val="20001"/>
                    </a:ext>
                  </a:extLst>
                </a:gridCol>
              </a:tblGrid>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charset="0"/>
                          <a:cs typeface="Arial" charset="0"/>
                        </a:rPr>
                        <a:t>Protocol</a:t>
                      </a:r>
                      <a:endParaRPr kumimoji="0" lang="en-US" altLang="en-US" sz="2800" b="0" i="0" u="none" strike="noStrike" cap="none" normalizeH="0" baseline="0">
                        <a:ln>
                          <a:noFill/>
                        </a:ln>
                        <a:solidFill>
                          <a:schemeClr val="tx1"/>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Arial" charset="0"/>
                          <a:cs typeface="Arial" charset="0"/>
                        </a:rPr>
                        <a:t>Application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HTTP: Hypertext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Retrieve and view Web pages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2013">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FTP: File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Copy files from client to server or from server to client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SMTP: Simple Mail Transport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Send email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883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POP: Post Office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Read email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229088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 Manipulation</a:t>
            </a:r>
          </a:p>
        </p:txBody>
      </p:sp>
      <p:sp>
        <p:nvSpPr>
          <p:cNvPr id="3" name="Content Placeholder 2"/>
          <p:cNvSpPr>
            <a:spLocks noGrp="1"/>
          </p:cNvSpPr>
          <p:nvPr>
            <p:ph idx="1"/>
          </p:nvPr>
        </p:nvSpPr>
        <p:spPr/>
        <p:txBody>
          <a:bodyPr/>
          <a:lstStyle/>
          <a:p>
            <a:r>
              <a:rPr lang="en-GB" dirty="0" err="1"/>
              <a:t>document.createElement</a:t>
            </a:r>
            <a:r>
              <a:rPr lang="en-GB" dirty="0"/>
              <a:t>()</a:t>
            </a:r>
          </a:p>
          <a:p>
            <a:r>
              <a:rPr lang="en-GB" dirty="0" err="1"/>
              <a:t>document.removeChild</a:t>
            </a:r>
            <a:r>
              <a:rPr lang="en-GB" dirty="0"/>
              <a:t>()</a:t>
            </a:r>
          </a:p>
          <a:p>
            <a:r>
              <a:rPr lang="en-GB" dirty="0" err="1"/>
              <a:t>document.appendChild</a:t>
            </a:r>
            <a:r>
              <a:rPr lang="en-GB" dirty="0"/>
              <a:t>()</a:t>
            </a:r>
          </a:p>
          <a:p>
            <a:r>
              <a:rPr lang="en-GB" dirty="0" err="1"/>
              <a:t>document.replaceChild</a:t>
            </a:r>
            <a:r>
              <a:rPr lang="en-GB" dirty="0"/>
              <a:t>()</a:t>
            </a:r>
          </a:p>
        </p:txBody>
      </p:sp>
    </p:spTree>
    <p:extLst>
      <p:ext uri="{BB962C8B-B14F-4D97-AF65-F5344CB8AC3E}">
        <p14:creationId xmlns:p14="http://schemas.microsoft.com/office/powerpoint/2010/main" val="33254778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 Manipulation</a:t>
            </a:r>
          </a:p>
        </p:txBody>
      </p:sp>
      <p:sp>
        <p:nvSpPr>
          <p:cNvPr id="3" name="Content Placeholder 2"/>
          <p:cNvSpPr>
            <a:spLocks noGrp="1"/>
          </p:cNvSpPr>
          <p:nvPr>
            <p:ph idx="1"/>
          </p:nvPr>
        </p:nvSpPr>
        <p:spPr/>
        <p:txBody>
          <a:bodyPr/>
          <a:lstStyle/>
          <a:p>
            <a:r>
              <a:rPr lang="en-GB" dirty="0"/>
              <a:t>Properties of HTMLElement</a:t>
            </a:r>
          </a:p>
          <a:p>
            <a:pPr lvl="1"/>
            <a:r>
              <a:rPr lang="en-GB" dirty="0" err="1"/>
              <a:t>nextSibling</a:t>
            </a:r>
            <a:endParaRPr lang="en-GB" dirty="0"/>
          </a:p>
          <a:p>
            <a:pPr lvl="1"/>
            <a:r>
              <a:rPr lang="en-GB" dirty="0" err="1"/>
              <a:t>nextElementSibling</a:t>
            </a:r>
            <a:endParaRPr lang="en-GB" dirty="0"/>
          </a:p>
          <a:p>
            <a:pPr lvl="1"/>
            <a:r>
              <a:rPr lang="en-GB" dirty="0"/>
              <a:t>children</a:t>
            </a:r>
          </a:p>
          <a:p>
            <a:pPr lvl="1"/>
            <a:r>
              <a:rPr lang="en-GB" dirty="0" err="1"/>
              <a:t>parentNode</a:t>
            </a:r>
            <a:endParaRPr lang="en-GB" dirty="0"/>
          </a:p>
          <a:p>
            <a:pPr lvl="1"/>
            <a:r>
              <a:rPr lang="en-GB" dirty="0" err="1"/>
              <a:t>nodeName</a:t>
            </a:r>
            <a:r>
              <a:rPr lang="en-GB" dirty="0"/>
              <a:t> or </a:t>
            </a:r>
            <a:r>
              <a:rPr lang="en-GB" dirty="0" err="1"/>
              <a:t>tagName</a:t>
            </a:r>
            <a:endParaRPr lang="en-GB" dirty="0"/>
          </a:p>
          <a:p>
            <a:pPr lvl="1"/>
            <a:r>
              <a:rPr lang="en-GB" dirty="0" err="1"/>
              <a:t>nodeValue</a:t>
            </a:r>
            <a:endParaRPr lang="en-GB" dirty="0"/>
          </a:p>
        </p:txBody>
      </p:sp>
    </p:spTree>
    <p:extLst>
      <p:ext uri="{BB962C8B-B14F-4D97-AF65-F5344CB8AC3E}">
        <p14:creationId xmlns:p14="http://schemas.microsoft.com/office/powerpoint/2010/main" val="30179559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normAutofit fontScale="85000" lnSpcReduction="20000"/>
          </a:bodyPr>
          <a:lstStyle/>
          <a:p>
            <a:r>
              <a:rPr lang="en-GB" dirty="0"/>
              <a:t>&lt;div id="div1"&gt;</a:t>
            </a:r>
            <a:br>
              <a:rPr lang="en-GB" dirty="0"/>
            </a:br>
            <a:r>
              <a:rPr lang="en-GB" dirty="0"/>
              <a:t>  &lt;p id="p1"&gt;This is a paragraph.&lt;/p&gt;</a:t>
            </a:r>
            <a:br>
              <a:rPr lang="en-GB" dirty="0"/>
            </a:br>
            <a:r>
              <a:rPr lang="en-GB" dirty="0"/>
              <a:t>  &lt;p id="p2"&gt;This is another paragraph.&lt;/p&gt;</a:t>
            </a:r>
            <a:br>
              <a:rPr lang="en-GB" dirty="0"/>
            </a:br>
            <a:r>
              <a:rPr lang="en-GB" dirty="0"/>
              <a:t>&lt;/div&gt;</a:t>
            </a:r>
            <a:br>
              <a:rPr lang="en-GB" dirty="0"/>
            </a:br>
            <a:br>
              <a:rPr lang="en-GB" dirty="0"/>
            </a:br>
            <a:r>
              <a:rPr lang="en-GB" dirty="0"/>
              <a:t>&lt;script&gt;</a:t>
            </a:r>
            <a:br>
              <a:rPr lang="en-GB" dirty="0"/>
            </a:br>
            <a:r>
              <a:rPr lang="en-GB" dirty="0" err="1"/>
              <a:t>var</a:t>
            </a:r>
            <a:r>
              <a:rPr lang="en-GB" dirty="0"/>
              <a:t> para = </a:t>
            </a:r>
            <a:r>
              <a:rPr lang="en-GB" dirty="0" err="1"/>
              <a:t>document.createElement</a:t>
            </a:r>
            <a:r>
              <a:rPr lang="en-GB" dirty="0"/>
              <a:t>("p");</a:t>
            </a:r>
            <a:br>
              <a:rPr lang="en-GB" dirty="0"/>
            </a:br>
            <a:r>
              <a:rPr lang="en-GB" dirty="0" err="1"/>
              <a:t>var</a:t>
            </a:r>
            <a:r>
              <a:rPr lang="en-GB" dirty="0"/>
              <a:t> node = </a:t>
            </a:r>
            <a:r>
              <a:rPr lang="en-GB" dirty="0" err="1"/>
              <a:t>document.createTextNode</a:t>
            </a:r>
            <a:r>
              <a:rPr lang="en-GB" dirty="0"/>
              <a:t>("This is new.");</a:t>
            </a:r>
            <a:br>
              <a:rPr lang="en-GB" dirty="0"/>
            </a:br>
            <a:r>
              <a:rPr lang="en-GB" dirty="0" err="1"/>
              <a:t>para.appendChild</a:t>
            </a:r>
            <a:r>
              <a:rPr lang="en-GB" dirty="0"/>
              <a:t>(node);</a:t>
            </a:r>
            <a:br>
              <a:rPr lang="en-GB" dirty="0"/>
            </a:br>
            <a:br>
              <a:rPr lang="en-GB" dirty="0"/>
            </a:br>
            <a:r>
              <a:rPr lang="en-GB" dirty="0" err="1"/>
              <a:t>var</a:t>
            </a:r>
            <a:r>
              <a:rPr lang="en-GB" dirty="0"/>
              <a:t> element = </a:t>
            </a:r>
            <a:r>
              <a:rPr lang="en-GB" dirty="0" err="1"/>
              <a:t>document.getElementById</a:t>
            </a:r>
            <a:r>
              <a:rPr lang="en-GB" dirty="0"/>
              <a:t>("div1");</a:t>
            </a:r>
            <a:br>
              <a:rPr lang="en-GB" dirty="0"/>
            </a:br>
            <a:r>
              <a:rPr lang="en-GB" dirty="0" err="1"/>
              <a:t>element.appendChild</a:t>
            </a:r>
            <a:r>
              <a:rPr lang="en-GB" dirty="0"/>
              <a:t>(para);</a:t>
            </a:r>
            <a:br>
              <a:rPr lang="en-GB" dirty="0"/>
            </a:br>
            <a:r>
              <a:rPr lang="en-GB" dirty="0"/>
              <a:t>&lt;/script&gt; </a:t>
            </a:r>
          </a:p>
          <a:p>
            <a:endParaRPr lang="en-GB" dirty="0"/>
          </a:p>
        </p:txBody>
      </p:sp>
    </p:spTree>
    <p:extLst>
      <p:ext uri="{BB962C8B-B14F-4D97-AF65-F5344CB8AC3E}">
        <p14:creationId xmlns:p14="http://schemas.microsoft.com/office/powerpoint/2010/main" val="2671303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33400" y="228600"/>
            <a:ext cx="8229600" cy="868363"/>
          </a:xfrm>
        </p:spPr>
        <p:txBody>
          <a:bodyPr/>
          <a:lstStyle/>
          <a:p>
            <a:r>
              <a:rPr lang="en-US" altLang="en-US" sz="3600"/>
              <a:t>The TCP/IP protocol layers</a:t>
            </a:r>
          </a:p>
        </p:txBody>
      </p:sp>
      <p:graphicFrame>
        <p:nvGraphicFramePr>
          <p:cNvPr id="84995" name="Group 3"/>
          <p:cNvGraphicFramePr>
            <a:graphicFrameLocks noGrp="1"/>
          </p:cNvGraphicFramePr>
          <p:nvPr>
            <p:ph idx="1"/>
          </p:nvPr>
        </p:nvGraphicFramePr>
        <p:xfrm>
          <a:off x="762000" y="2286000"/>
          <a:ext cx="2362200" cy="3810002"/>
        </p:xfrm>
        <a:graphic>
          <a:graphicData uri="http://schemas.openxmlformats.org/drawingml/2006/table">
            <a:tbl>
              <a:tblPr/>
              <a:tblGrid>
                <a:gridCol w="2362200">
                  <a:extLst>
                    <a:ext uri="{9D8B030D-6E8A-4147-A177-3AD203B41FA5}">
                      <a16:colId xmlns:a16="http://schemas.microsoft.com/office/drawing/2014/main" val="20000"/>
                    </a:ext>
                  </a:extLst>
                </a:gridCol>
              </a:tblGrid>
              <a:tr h="76358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Application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9300">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Transport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6763">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Internet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63588">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Data link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66763">
                <a:tc>
                  <a:txBody>
                    <a:bodyPr/>
                    <a:lstStyle>
                      <a:lvl1pPr>
                        <a:spcBef>
                          <a:spcPct val="20000"/>
                        </a:spcBef>
                        <a:defRPr sz="2800">
                          <a:solidFill>
                            <a:schemeClr val="tx1"/>
                          </a:solidFill>
                          <a:latin typeface="Arial" charset="0"/>
                          <a:cs typeface="Arial" charset="0"/>
                        </a:defRPr>
                      </a:lvl1pPr>
                      <a:lvl2pPr>
                        <a:spcBef>
                          <a:spcPct val="20000"/>
                        </a:spcBef>
                        <a:defRPr sz="2400">
                          <a:solidFill>
                            <a:schemeClr val="tx1"/>
                          </a:solidFill>
                          <a:latin typeface="Arial" charset="0"/>
                          <a:cs typeface="Arial" charset="0"/>
                        </a:defRPr>
                      </a:lvl2pPr>
                      <a:lvl3pPr>
                        <a:spcBef>
                          <a:spcPct val="20000"/>
                        </a:spcBef>
                        <a:defRPr sz="2000">
                          <a:solidFill>
                            <a:schemeClr val="tx1"/>
                          </a:solidFill>
                          <a:latin typeface="Arial" charset="0"/>
                          <a:cs typeface="Arial" charset="0"/>
                        </a:defRPr>
                      </a:lvl3pPr>
                      <a:lvl4pPr>
                        <a:spcBef>
                          <a:spcPct val="20000"/>
                        </a:spcBef>
                        <a:defRPr>
                          <a:solidFill>
                            <a:schemeClr val="tx1"/>
                          </a:solidFill>
                          <a:latin typeface="Arial" charset="0"/>
                          <a:cs typeface="Arial" charset="0"/>
                        </a:defRPr>
                      </a:lvl4pPr>
                      <a:lvl5pPr>
                        <a:spcBef>
                          <a:spcPct val="20000"/>
                        </a:spcBef>
                        <a:defRPr>
                          <a:solidFill>
                            <a:schemeClr val="tx1"/>
                          </a:solidFill>
                          <a:latin typeface="Arial" charset="0"/>
                          <a:cs typeface="Arial" charset="0"/>
                        </a:defRPr>
                      </a:lvl5pPr>
                      <a:lvl6pPr fontAlgn="base">
                        <a:spcBef>
                          <a:spcPct val="20000"/>
                        </a:spcBef>
                        <a:spcAft>
                          <a:spcPct val="0"/>
                        </a:spcAft>
                        <a:defRPr>
                          <a:solidFill>
                            <a:schemeClr val="tx1"/>
                          </a:solidFill>
                          <a:latin typeface="Arial" charset="0"/>
                          <a:cs typeface="Arial" charset="0"/>
                        </a:defRPr>
                      </a:lvl6pPr>
                      <a:lvl7pPr fontAlgn="base">
                        <a:spcBef>
                          <a:spcPct val="20000"/>
                        </a:spcBef>
                        <a:spcAft>
                          <a:spcPct val="0"/>
                        </a:spcAft>
                        <a:defRPr>
                          <a:solidFill>
                            <a:schemeClr val="tx1"/>
                          </a:solidFill>
                          <a:latin typeface="Arial" charset="0"/>
                          <a:cs typeface="Arial" charset="0"/>
                        </a:defRPr>
                      </a:lvl7pPr>
                      <a:lvl8pPr fontAlgn="base">
                        <a:spcBef>
                          <a:spcPct val="20000"/>
                        </a:spcBef>
                        <a:spcAft>
                          <a:spcPct val="0"/>
                        </a:spcAft>
                        <a:defRPr>
                          <a:solidFill>
                            <a:schemeClr val="tx1"/>
                          </a:solidFill>
                          <a:latin typeface="Arial" charset="0"/>
                          <a:cs typeface="Arial" charset="0"/>
                        </a:defRPr>
                      </a:lvl8pPr>
                      <a:lvl9pPr fontAlgn="base">
                        <a:spcBef>
                          <a:spcPct val="2000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cs typeface="Arial" charset="0"/>
                        </a:rPr>
                        <a:t>Physical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85009" name="Text Box 17"/>
          <p:cNvSpPr txBox="1">
            <a:spLocks noChangeArrowheads="1"/>
          </p:cNvSpPr>
          <p:nvPr/>
        </p:nvSpPr>
        <p:spPr bwMode="auto">
          <a:xfrm>
            <a:off x="3276600" y="228600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Get useful work done – retrieve Web pages, copy files, send and receive email, etc.</a:t>
            </a:r>
          </a:p>
        </p:txBody>
      </p:sp>
      <p:sp>
        <p:nvSpPr>
          <p:cNvPr id="85010" name="Text Box 18"/>
          <p:cNvSpPr txBox="1">
            <a:spLocks noChangeArrowheads="1"/>
          </p:cNvSpPr>
          <p:nvPr/>
        </p:nvSpPr>
        <p:spPr bwMode="auto">
          <a:xfrm>
            <a:off x="3276600" y="304800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Make client-server connections and optionally control transmission speed, check for errors, etc.</a:t>
            </a:r>
          </a:p>
        </p:txBody>
      </p:sp>
      <p:sp>
        <p:nvSpPr>
          <p:cNvPr id="85011" name="Text Box 19"/>
          <p:cNvSpPr txBox="1">
            <a:spLocks noChangeArrowheads="1"/>
          </p:cNvSpPr>
          <p:nvPr/>
        </p:nvSpPr>
        <p:spPr bwMode="auto">
          <a:xfrm>
            <a:off x="3276600" y="3886200"/>
            <a:ext cx="525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Route packets between networks</a:t>
            </a:r>
          </a:p>
        </p:txBody>
      </p:sp>
      <p:sp>
        <p:nvSpPr>
          <p:cNvPr id="85012" name="Text Box 20"/>
          <p:cNvSpPr txBox="1">
            <a:spLocks noChangeArrowheads="1"/>
          </p:cNvSpPr>
          <p:nvPr/>
        </p:nvSpPr>
        <p:spPr bwMode="auto">
          <a:xfrm>
            <a:off x="3276600" y="4648200"/>
            <a:ext cx="525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Route data packets within the local area network</a:t>
            </a:r>
          </a:p>
        </p:txBody>
      </p:sp>
      <p:sp>
        <p:nvSpPr>
          <p:cNvPr id="85013" name="Text Box 21"/>
          <p:cNvSpPr txBox="1">
            <a:spLocks noChangeArrowheads="1"/>
          </p:cNvSpPr>
          <p:nvPr/>
        </p:nvSpPr>
        <p:spPr bwMode="auto">
          <a:xfrm>
            <a:off x="3200400" y="5334000"/>
            <a:ext cx="525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Specify what medium connects two nodes, how binary ones and zeros are differentiated, etc,</a:t>
            </a:r>
          </a:p>
        </p:txBody>
      </p:sp>
      <p:sp>
        <p:nvSpPr>
          <p:cNvPr id="85014" name="Text Box 22"/>
          <p:cNvSpPr txBox="1">
            <a:spLocks noChangeArrowheads="1"/>
          </p:cNvSpPr>
          <p:nvPr/>
        </p:nvSpPr>
        <p:spPr bwMode="auto">
          <a:xfrm>
            <a:off x="685800" y="12192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tx2"/>
                </a:solidFill>
              </a:rPr>
              <a:t>The application program is king – it gets work done using the lower level layers for communication between the client and server.</a:t>
            </a:r>
          </a:p>
        </p:txBody>
      </p:sp>
    </p:spTree>
    <p:extLst>
      <p:ext uri="{BB962C8B-B14F-4D97-AF65-F5344CB8AC3E}">
        <p14:creationId xmlns:p14="http://schemas.microsoft.com/office/powerpoint/2010/main" val="126660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D297583B-D0B0-4AA8-AC09-86A783BBBB78}" type="slidenum">
              <a:rPr lang="en-US" altLang="en-US"/>
              <a:pPr/>
              <a:t>12</a:t>
            </a:fld>
            <a:endParaRPr lang="en-US" altLang="en-US">
              <a:solidFill>
                <a:schemeClr val="tx1"/>
              </a:solidFill>
            </a:endParaRPr>
          </a:p>
        </p:txBody>
      </p:sp>
      <p:sp>
        <p:nvSpPr>
          <p:cNvPr id="39938" name="Rectangle 2"/>
          <p:cNvSpPr>
            <a:spLocks noGrp="1" noChangeArrowheads="1"/>
          </p:cNvSpPr>
          <p:nvPr>
            <p:ph type="title"/>
          </p:nvPr>
        </p:nvSpPr>
        <p:spPr/>
        <p:txBody>
          <a:bodyPr/>
          <a:lstStyle/>
          <a:p>
            <a:r>
              <a:rPr lang="en-US" altLang="en-US"/>
              <a:t>Uniform Resources</a:t>
            </a:r>
          </a:p>
        </p:txBody>
      </p:sp>
      <p:sp>
        <p:nvSpPr>
          <p:cNvPr id="39939" name="Rectangle 3"/>
          <p:cNvSpPr>
            <a:spLocks noGrp="1" noChangeArrowheads="1"/>
          </p:cNvSpPr>
          <p:nvPr>
            <p:ph type="body" idx="1"/>
          </p:nvPr>
        </p:nvSpPr>
        <p:spPr/>
        <p:txBody>
          <a:bodyPr/>
          <a:lstStyle/>
          <a:p>
            <a:pPr>
              <a:lnSpc>
                <a:spcPct val="90000"/>
              </a:lnSpc>
            </a:pPr>
            <a:r>
              <a:rPr lang="en-US" altLang="en-US"/>
              <a:t>URL</a:t>
            </a:r>
          </a:p>
          <a:p>
            <a:pPr lvl="1">
              <a:lnSpc>
                <a:spcPct val="90000"/>
              </a:lnSpc>
            </a:pPr>
            <a:r>
              <a:rPr lang="en-US" altLang="en-US"/>
              <a:t>Uniform Resource Locator</a:t>
            </a:r>
          </a:p>
          <a:p>
            <a:pPr lvl="1">
              <a:lnSpc>
                <a:spcPct val="90000"/>
              </a:lnSpc>
            </a:pPr>
            <a:r>
              <a:rPr lang="en-US" altLang="en-US"/>
              <a:t>Refers to an existing protocol</a:t>
            </a:r>
          </a:p>
          <a:p>
            <a:pPr lvl="2">
              <a:lnSpc>
                <a:spcPct val="90000"/>
              </a:lnSpc>
            </a:pPr>
            <a:r>
              <a:rPr lang="en-US" altLang="en-US"/>
              <a:t>http:, wais:, ftp:, mailto:, gopher:, news:</a:t>
            </a:r>
          </a:p>
          <a:p>
            <a:pPr lvl="1">
              <a:lnSpc>
                <a:spcPct val="90000"/>
              </a:lnSpc>
            </a:pPr>
            <a:r>
              <a:rPr lang="en-US" altLang="en-US"/>
              <a:t>Points to a document on a specific server</a:t>
            </a:r>
          </a:p>
          <a:p>
            <a:pPr>
              <a:lnSpc>
                <a:spcPct val="90000"/>
              </a:lnSpc>
            </a:pPr>
            <a:r>
              <a:rPr lang="en-US" altLang="en-US"/>
              <a:t>URN</a:t>
            </a:r>
          </a:p>
          <a:p>
            <a:pPr lvl="1">
              <a:lnSpc>
                <a:spcPct val="90000"/>
              </a:lnSpc>
            </a:pPr>
            <a:r>
              <a:rPr lang="en-US" altLang="en-US"/>
              <a:t>Uniform Resource Name</a:t>
            </a:r>
          </a:p>
          <a:p>
            <a:pPr lvl="1">
              <a:lnSpc>
                <a:spcPct val="90000"/>
              </a:lnSpc>
            </a:pPr>
            <a:r>
              <a:rPr lang="en-US" altLang="en-US"/>
              <a:t>Globally unique, persistent identifier</a:t>
            </a:r>
          </a:p>
          <a:p>
            <a:pPr lvl="2">
              <a:lnSpc>
                <a:spcPct val="90000"/>
              </a:lnSpc>
            </a:pPr>
            <a:r>
              <a:rPr lang="en-US" altLang="en-US"/>
              <a:t>Independent of location</a:t>
            </a:r>
          </a:p>
        </p:txBody>
      </p:sp>
    </p:spTree>
    <p:extLst>
      <p:ext uri="{BB962C8B-B14F-4D97-AF65-F5344CB8AC3E}">
        <p14:creationId xmlns:p14="http://schemas.microsoft.com/office/powerpoint/2010/main" val="177570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ADFC051B-3F0B-48E6-A796-EE35EAC63130}" type="slidenum">
              <a:rPr lang="en-US" altLang="en-US"/>
              <a:pPr/>
              <a:t>13</a:t>
            </a:fld>
            <a:endParaRPr lang="en-US" altLang="en-US">
              <a:solidFill>
                <a:schemeClr val="tx1"/>
              </a:solidFill>
            </a:endParaRPr>
          </a:p>
        </p:txBody>
      </p:sp>
      <p:sp>
        <p:nvSpPr>
          <p:cNvPr id="40962" name="Rectangle 2"/>
          <p:cNvSpPr>
            <a:spLocks noGrp="1" noChangeArrowheads="1"/>
          </p:cNvSpPr>
          <p:nvPr>
            <p:ph type="title"/>
          </p:nvPr>
        </p:nvSpPr>
        <p:spPr/>
        <p:txBody>
          <a:bodyPr/>
          <a:lstStyle/>
          <a:p>
            <a:r>
              <a:rPr lang="en-US" altLang="en-US"/>
              <a:t>Uniform Resources</a:t>
            </a:r>
          </a:p>
        </p:txBody>
      </p:sp>
      <p:sp>
        <p:nvSpPr>
          <p:cNvPr id="40963" name="Rectangle 3"/>
          <p:cNvSpPr>
            <a:spLocks noGrp="1" noChangeArrowheads="1"/>
          </p:cNvSpPr>
          <p:nvPr>
            <p:ph type="body" idx="1"/>
          </p:nvPr>
        </p:nvSpPr>
        <p:spPr/>
        <p:txBody>
          <a:bodyPr>
            <a:normAutofit fontScale="70000" lnSpcReduction="20000"/>
          </a:bodyPr>
          <a:lstStyle/>
          <a:p>
            <a:pPr>
              <a:lnSpc>
                <a:spcPct val="90000"/>
              </a:lnSpc>
            </a:pPr>
            <a:r>
              <a:rPr lang="en-US" altLang="en-US" dirty="0"/>
              <a:t>URI</a:t>
            </a:r>
          </a:p>
          <a:p>
            <a:pPr lvl="1">
              <a:lnSpc>
                <a:spcPct val="90000"/>
              </a:lnSpc>
            </a:pPr>
            <a:r>
              <a:rPr lang="en-US" altLang="en-US" dirty="0"/>
              <a:t>Uniform Resource Identifier</a:t>
            </a:r>
          </a:p>
          <a:p>
            <a:pPr lvl="2">
              <a:lnSpc>
                <a:spcPct val="90000"/>
              </a:lnSpc>
            </a:pPr>
            <a:endParaRPr lang="en-US" b="1" dirty="0"/>
          </a:p>
          <a:p>
            <a:pPr lvl="2">
              <a:lnSpc>
                <a:spcPct val="90000"/>
              </a:lnSpc>
            </a:pPr>
            <a:r>
              <a:rPr lang="en-US" b="1" dirty="0"/>
              <a:t>Uniform Resource Identifier</a:t>
            </a:r>
            <a:r>
              <a:rPr lang="en-US" dirty="0"/>
              <a:t> (</a:t>
            </a:r>
            <a:r>
              <a:rPr lang="en-US" b="1" dirty="0"/>
              <a:t>URI</a:t>
            </a:r>
            <a:r>
              <a:rPr lang="en-US" dirty="0"/>
              <a:t>) is a </a:t>
            </a:r>
            <a:r>
              <a:rPr lang="en-US" dirty="0">
                <a:hlinkClick r:id="rId2" tooltip="Character string (computer science)"/>
              </a:rPr>
              <a:t>string</a:t>
            </a:r>
            <a:r>
              <a:rPr lang="en-US" dirty="0"/>
              <a:t> of </a:t>
            </a:r>
            <a:r>
              <a:rPr lang="en-US" dirty="0">
                <a:hlinkClick r:id="rId3" tooltip="Character (computing)"/>
              </a:rPr>
              <a:t>characters</a:t>
            </a:r>
            <a:r>
              <a:rPr lang="en-US" dirty="0"/>
              <a:t> used to </a:t>
            </a:r>
            <a:r>
              <a:rPr lang="en-US" dirty="0">
                <a:hlinkClick r:id="rId4" tooltip="Identifier"/>
              </a:rPr>
              <a:t>identify</a:t>
            </a:r>
            <a:r>
              <a:rPr lang="en-US" dirty="0"/>
              <a:t> a </a:t>
            </a:r>
            <a:r>
              <a:rPr lang="en-US" dirty="0">
                <a:hlinkClick r:id="rId5" tooltip="Resource (computer science)"/>
              </a:rPr>
              <a:t>resource</a:t>
            </a:r>
            <a:r>
              <a:rPr lang="en-US" dirty="0"/>
              <a:t>.</a:t>
            </a:r>
          </a:p>
          <a:p>
            <a:pPr lvl="2">
              <a:lnSpc>
                <a:spcPct val="90000"/>
              </a:lnSpc>
            </a:pPr>
            <a:endParaRPr lang="en-US" altLang="en-US" dirty="0"/>
          </a:p>
          <a:p>
            <a:pPr lvl="1">
              <a:lnSpc>
                <a:spcPct val="90000"/>
              </a:lnSpc>
            </a:pPr>
            <a:r>
              <a:rPr lang="en-US" altLang="en-US" dirty="0"/>
              <a:t>Collection of URL’s and URN’s</a:t>
            </a:r>
          </a:p>
          <a:p>
            <a:pPr>
              <a:lnSpc>
                <a:spcPct val="90000"/>
              </a:lnSpc>
            </a:pPr>
            <a:endParaRPr lang="en-US" dirty="0"/>
          </a:p>
          <a:p>
            <a:pPr>
              <a:lnSpc>
                <a:spcPct val="90000"/>
              </a:lnSpc>
            </a:pPr>
            <a:r>
              <a:rPr lang="en-US" dirty="0"/>
              <a:t>A URL is a URI that, in addition to identifying a web resource, specifies the means of acting upon or obtaining the representation of it, i.e. specifying both its primary access mechanism and network location.</a:t>
            </a:r>
          </a:p>
          <a:p>
            <a:pPr>
              <a:lnSpc>
                <a:spcPct val="90000"/>
              </a:lnSpc>
            </a:pPr>
            <a:endParaRPr lang="en-US" dirty="0"/>
          </a:p>
          <a:p>
            <a:pPr>
              <a:lnSpc>
                <a:spcPct val="90000"/>
              </a:lnSpc>
            </a:pPr>
            <a:r>
              <a:rPr lang="en-US" dirty="0"/>
              <a:t>A URN is a URI that identifies a resource by name in a particular namespace. A URN may be used to talk about a resource without implying its location or how to access it. </a:t>
            </a:r>
            <a:endParaRPr lang="en-US" altLang="en-US" dirty="0"/>
          </a:p>
          <a:p>
            <a:pPr>
              <a:lnSpc>
                <a:spcPct val="90000"/>
              </a:lnSpc>
            </a:pPr>
            <a:endParaRPr lang="en-US" altLang="en-US" dirty="0"/>
          </a:p>
          <a:p>
            <a:pPr lvl="1"/>
            <a:endParaRPr lang="en-US" altLang="en-US" dirty="0"/>
          </a:p>
        </p:txBody>
      </p:sp>
    </p:spTree>
    <p:extLst>
      <p:ext uri="{BB962C8B-B14F-4D97-AF65-F5344CB8AC3E}">
        <p14:creationId xmlns:p14="http://schemas.microsoft.com/office/powerpoint/2010/main" val="20970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F1343191-28B9-4F64-8B90-A0C1A920F5BE}" type="slidenum">
              <a:rPr lang="en-US" altLang="en-US"/>
              <a:pPr/>
              <a:t>14</a:t>
            </a:fld>
            <a:endParaRPr lang="en-US" altLang="en-US">
              <a:solidFill>
                <a:schemeClr val="tx1"/>
              </a:solidFill>
            </a:endParaRPr>
          </a:p>
        </p:txBody>
      </p:sp>
      <p:sp>
        <p:nvSpPr>
          <p:cNvPr id="41986" name="Rectangle 2"/>
          <p:cNvSpPr>
            <a:spLocks noGrp="1" noChangeArrowheads="1"/>
          </p:cNvSpPr>
          <p:nvPr>
            <p:ph type="title"/>
          </p:nvPr>
        </p:nvSpPr>
        <p:spPr/>
        <p:txBody>
          <a:bodyPr/>
          <a:lstStyle/>
          <a:p>
            <a:r>
              <a:rPr lang="en-US" altLang="en-US"/>
              <a:t>URL</a:t>
            </a:r>
          </a:p>
        </p:txBody>
      </p:sp>
      <p:sp>
        <p:nvSpPr>
          <p:cNvPr id="41987" name="Rectangle 3"/>
          <p:cNvSpPr>
            <a:spLocks noGrp="1" noChangeArrowheads="1"/>
          </p:cNvSpPr>
          <p:nvPr>
            <p:ph type="body" idx="1"/>
          </p:nvPr>
        </p:nvSpPr>
        <p:spPr/>
        <p:txBody>
          <a:bodyPr/>
          <a:lstStyle/>
          <a:p>
            <a:pPr>
              <a:lnSpc>
                <a:spcPct val="80000"/>
              </a:lnSpc>
            </a:pPr>
            <a:r>
              <a:rPr lang="en-US" altLang="en-US" i="1"/>
              <a:t>&lt;scheme&gt; : //&lt;host&gt; :&lt;port&gt; /&lt;path&gt; ;&lt;parameters&gt; ?&lt;query&gt; #&lt;fragment&gt;</a:t>
            </a:r>
            <a:endParaRPr lang="en-US" altLang="en-US" u="sng"/>
          </a:p>
          <a:p>
            <a:pPr lvl="1">
              <a:lnSpc>
                <a:spcPct val="80000"/>
              </a:lnSpc>
            </a:pPr>
            <a:r>
              <a:rPr lang="en-US" altLang="en-US"/>
              <a:t>scheme</a:t>
            </a:r>
          </a:p>
          <a:p>
            <a:pPr lvl="2">
              <a:lnSpc>
                <a:spcPct val="80000"/>
              </a:lnSpc>
            </a:pPr>
            <a:r>
              <a:rPr lang="en-US" altLang="en-US"/>
              <a:t>The protocol you are using</a:t>
            </a:r>
          </a:p>
          <a:p>
            <a:pPr lvl="1">
              <a:lnSpc>
                <a:spcPct val="80000"/>
              </a:lnSpc>
            </a:pPr>
            <a:r>
              <a:rPr lang="en-US" altLang="en-US"/>
              <a:t>host</a:t>
            </a:r>
          </a:p>
          <a:p>
            <a:pPr lvl="2">
              <a:lnSpc>
                <a:spcPct val="80000"/>
              </a:lnSpc>
            </a:pPr>
            <a:r>
              <a:rPr lang="en-US" altLang="en-US"/>
              <a:t>Host name or ip number</a:t>
            </a:r>
          </a:p>
          <a:p>
            <a:pPr lvl="1">
              <a:lnSpc>
                <a:spcPct val="80000"/>
              </a:lnSpc>
            </a:pPr>
            <a:r>
              <a:rPr lang="en-US" altLang="en-US"/>
              <a:t>port</a:t>
            </a:r>
          </a:p>
          <a:p>
            <a:pPr lvl="2">
              <a:lnSpc>
                <a:spcPct val="80000"/>
              </a:lnSpc>
            </a:pPr>
            <a:r>
              <a:rPr lang="en-US" altLang="en-US"/>
              <a:t>TCP port number that protocol server is using</a:t>
            </a:r>
          </a:p>
          <a:p>
            <a:pPr lvl="1">
              <a:lnSpc>
                <a:spcPct val="80000"/>
              </a:lnSpc>
            </a:pPr>
            <a:r>
              <a:rPr lang="en-US" altLang="en-US"/>
              <a:t>path</a:t>
            </a:r>
          </a:p>
          <a:p>
            <a:pPr lvl="2">
              <a:lnSpc>
                <a:spcPct val="80000"/>
              </a:lnSpc>
            </a:pPr>
            <a:r>
              <a:rPr lang="en-US" altLang="en-US"/>
              <a:t>Path and filename reference of object on server</a:t>
            </a:r>
          </a:p>
        </p:txBody>
      </p:sp>
    </p:spTree>
    <p:extLst>
      <p:ext uri="{BB962C8B-B14F-4D97-AF65-F5344CB8AC3E}">
        <p14:creationId xmlns:p14="http://schemas.microsoft.com/office/powerpoint/2010/main" val="232807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62CF382D-D1D5-448C-BFFD-7C3DDAA38619}" type="slidenum">
              <a:rPr lang="en-US" altLang="en-US"/>
              <a:pPr/>
              <a:t>15</a:t>
            </a:fld>
            <a:endParaRPr lang="en-US" altLang="en-US">
              <a:solidFill>
                <a:schemeClr val="tx1"/>
              </a:solidFill>
            </a:endParaRPr>
          </a:p>
        </p:txBody>
      </p:sp>
      <p:sp>
        <p:nvSpPr>
          <p:cNvPr id="44034" name="Rectangle 2"/>
          <p:cNvSpPr>
            <a:spLocks noGrp="1" noChangeArrowheads="1"/>
          </p:cNvSpPr>
          <p:nvPr>
            <p:ph type="title"/>
          </p:nvPr>
        </p:nvSpPr>
        <p:spPr/>
        <p:txBody>
          <a:bodyPr/>
          <a:lstStyle/>
          <a:p>
            <a:r>
              <a:rPr lang="en-US" altLang="en-US"/>
              <a:t>URL and HTTP</a:t>
            </a:r>
          </a:p>
        </p:txBody>
      </p:sp>
      <p:sp>
        <p:nvSpPr>
          <p:cNvPr id="44035" name="Rectangle 3"/>
          <p:cNvSpPr>
            <a:spLocks noGrp="1" noChangeArrowheads="1"/>
          </p:cNvSpPr>
          <p:nvPr>
            <p:ph type="body" idx="1"/>
          </p:nvPr>
        </p:nvSpPr>
        <p:spPr/>
        <p:txBody>
          <a:bodyPr>
            <a:normAutofit lnSpcReduction="10000"/>
          </a:bodyPr>
          <a:lstStyle/>
          <a:p>
            <a:r>
              <a:rPr lang="en-US" altLang="en-US" dirty="0"/>
              <a:t>All parts of URL, except parameters, used with http</a:t>
            </a:r>
          </a:p>
          <a:p>
            <a:r>
              <a:rPr lang="en-US" altLang="en-US" dirty="0"/>
              <a:t>Scheme and host can be omitted when referenced object is on same machine as referring document</a:t>
            </a:r>
          </a:p>
          <a:p>
            <a:r>
              <a:rPr lang="en-US" altLang="en-US" dirty="0"/>
              <a:t>Port can be omitted so long as referenced host is running on port listed in your /</a:t>
            </a:r>
            <a:r>
              <a:rPr lang="en-US" altLang="en-US" dirty="0" err="1"/>
              <a:t>etc</a:t>
            </a:r>
            <a:r>
              <a:rPr lang="en-US" altLang="en-US" dirty="0"/>
              <a:t>/services file</a:t>
            </a:r>
          </a:p>
          <a:p>
            <a:pPr lvl="1">
              <a:lnSpc>
                <a:spcPct val="70000"/>
              </a:lnSpc>
            </a:pPr>
            <a:r>
              <a:rPr lang="en-US" altLang="en-US" dirty="0"/>
              <a:t>Usually port 80</a:t>
            </a:r>
          </a:p>
        </p:txBody>
      </p:sp>
    </p:spTree>
    <p:extLst>
      <p:ext uri="{BB962C8B-B14F-4D97-AF65-F5344CB8AC3E}">
        <p14:creationId xmlns:p14="http://schemas.microsoft.com/office/powerpoint/2010/main" val="199830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29DD88F-08B8-40C4-BA35-F8EEC5EEF586}" type="slidenum">
              <a:rPr lang="en-US" altLang="en-US"/>
              <a:pPr/>
              <a:t>16</a:t>
            </a:fld>
            <a:endParaRPr lang="en-US" altLang="en-US">
              <a:solidFill>
                <a:schemeClr val="tx1"/>
              </a:solidFill>
            </a:endParaRPr>
          </a:p>
        </p:txBody>
      </p:sp>
      <p:sp>
        <p:nvSpPr>
          <p:cNvPr id="46082" name="Rectangle 2"/>
          <p:cNvSpPr>
            <a:spLocks noGrp="1" noChangeArrowheads="1"/>
          </p:cNvSpPr>
          <p:nvPr>
            <p:ph type="title"/>
          </p:nvPr>
        </p:nvSpPr>
        <p:spPr/>
        <p:txBody>
          <a:bodyPr/>
          <a:lstStyle/>
          <a:p>
            <a:r>
              <a:rPr lang="en-US" altLang="en-US"/>
              <a:t>Web Documents</a:t>
            </a:r>
          </a:p>
        </p:txBody>
      </p:sp>
      <p:sp>
        <p:nvSpPr>
          <p:cNvPr id="46083" name="Rectangle 3"/>
          <p:cNvSpPr>
            <a:spLocks noGrp="1" noChangeArrowheads="1"/>
          </p:cNvSpPr>
          <p:nvPr>
            <p:ph type="body" idx="1"/>
          </p:nvPr>
        </p:nvSpPr>
        <p:spPr/>
        <p:txBody>
          <a:bodyPr>
            <a:normAutofit lnSpcReduction="10000"/>
          </a:bodyPr>
          <a:lstStyle/>
          <a:p>
            <a:pPr>
              <a:lnSpc>
                <a:spcPct val="80000"/>
              </a:lnSpc>
            </a:pPr>
            <a:r>
              <a:rPr lang="en-US" altLang="en-US" dirty="0"/>
              <a:t>html</a:t>
            </a:r>
          </a:p>
          <a:p>
            <a:pPr>
              <a:lnSpc>
                <a:spcPct val="80000"/>
              </a:lnSpc>
            </a:pPr>
            <a:r>
              <a:rPr lang="en-US" altLang="en-US" dirty="0"/>
              <a:t>ASCII text</a:t>
            </a:r>
          </a:p>
          <a:p>
            <a:pPr>
              <a:lnSpc>
                <a:spcPct val="80000"/>
              </a:lnSpc>
            </a:pPr>
            <a:r>
              <a:rPr lang="en-US" altLang="en-US" dirty="0"/>
              <a:t>Preformatted</a:t>
            </a:r>
          </a:p>
          <a:p>
            <a:pPr lvl="1">
              <a:lnSpc>
                <a:spcPct val="80000"/>
              </a:lnSpc>
            </a:pPr>
            <a:r>
              <a:rPr lang="en-US" altLang="en-US" dirty="0"/>
              <a:t>postscript</a:t>
            </a:r>
          </a:p>
          <a:p>
            <a:pPr>
              <a:lnSpc>
                <a:spcPct val="80000"/>
              </a:lnSpc>
            </a:pPr>
            <a:r>
              <a:rPr lang="en-US" altLang="en-US" dirty="0"/>
              <a:t>Images</a:t>
            </a:r>
          </a:p>
          <a:p>
            <a:pPr lvl="1">
              <a:lnSpc>
                <a:spcPct val="80000"/>
              </a:lnSpc>
            </a:pPr>
            <a:r>
              <a:rPr lang="en-US" altLang="en-US" dirty="0"/>
              <a:t>GIF</a:t>
            </a:r>
          </a:p>
          <a:p>
            <a:pPr lvl="1">
              <a:lnSpc>
                <a:spcPct val="80000"/>
              </a:lnSpc>
            </a:pPr>
            <a:r>
              <a:rPr lang="en-US" altLang="en-US" dirty="0"/>
              <a:t>JPEG</a:t>
            </a:r>
          </a:p>
          <a:p>
            <a:pPr>
              <a:lnSpc>
                <a:spcPct val="80000"/>
              </a:lnSpc>
            </a:pPr>
            <a:r>
              <a:rPr lang="en-US" altLang="en-US" dirty="0"/>
              <a:t>Video</a:t>
            </a:r>
          </a:p>
          <a:p>
            <a:pPr lvl="1">
              <a:lnSpc>
                <a:spcPct val="70000"/>
              </a:lnSpc>
            </a:pPr>
            <a:r>
              <a:rPr lang="en-US" altLang="en-US" dirty="0"/>
              <a:t>MPEG</a:t>
            </a:r>
          </a:p>
          <a:p>
            <a:pPr>
              <a:lnSpc>
                <a:spcPct val="70000"/>
              </a:lnSpc>
            </a:pPr>
            <a:r>
              <a:rPr lang="en-US" altLang="en-US" dirty="0" err="1"/>
              <a:t>jsp</a:t>
            </a:r>
            <a:r>
              <a:rPr lang="en-US" altLang="en-US" dirty="0"/>
              <a:t>, asp</a:t>
            </a:r>
          </a:p>
        </p:txBody>
      </p:sp>
    </p:spTree>
    <p:extLst>
      <p:ext uri="{BB962C8B-B14F-4D97-AF65-F5344CB8AC3E}">
        <p14:creationId xmlns:p14="http://schemas.microsoft.com/office/powerpoint/2010/main" val="257887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6E11DC2A-A1E9-4AFF-913D-326C29B254A6}" type="slidenum">
              <a:rPr lang="en-US" altLang="en-US"/>
              <a:pPr/>
              <a:t>17</a:t>
            </a:fld>
            <a:endParaRPr lang="en-US" altLang="en-US">
              <a:solidFill>
                <a:schemeClr val="tx1"/>
              </a:solidFill>
            </a:endParaRPr>
          </a:p>
        </p:txBody>
      </p:sp>
      <p:sp>
        <p:nvSpPr>
          <p:cNvPr id="47106" name="Rectangle 2"/>
          <p:cNvSpPr>
            <a:spLocks noGrp="1" noChangeArrowheads="1"/>
          </p:cNvSpPr>
          <p:nvPr>
            <p:ph type="title"/>
          </p:nvPr>
        </p:nvSpPr>
        <p:spPr/>
        <p:txBody>
          <a:bodyPr/>
          <a:lstStyle/>
          <a:p>
            <a:r>
              <a:rPr lang="en-US" altLang="en-US"/>
              <a:t>Communication</a:t>
            </a:r>
          </a:p>
        </p:txBody>
      </p:sp>
      <p:sp>
        <p:nvSpPr>
          <p:cNvPr id="47107" name="Rectangle 3"/>
          <p:cNvSpPr>
            <a:spLocks noGrp="1" noChangeArrowheads="1"/>
          </p:cNvSpPr>
          <p:nvPr>
            <p:ph type="body" idx="1"/>
          </p:nvPr>
        </p:nvSpPr>
        <p:spPr/>
        <p:txBody>
          <a:bodyPr/>
          <a:lstStyle/>
          <a:p>
            <a:pPr>
              <a:lnSpc>
                <a:spcPct val="80000"/>
              </a:lnSpc>
            </a:pPr>
            <a:r>
              <a:rPr lang="en-US" altLang="en-US" dirty="0"/>
              <a:t>Server tells client what type of information is coming before information arrives</a:t>
            </a:r>
          </a:p>
          <a:p>
            <a:pPr>
              <a:lnSpc>
                <a:spcPct val="80000"/>
              </a:lnSpc>
            </a:pPr>
            <a:endParaRPr lang="en-US" altLang="en-US" dirty="0"/>
          </a:p>
          <a:p>
            <a:pPr lvl="1">
              <a:lnSpc>
                <a:spcPct val="80000"/>
              </a:lnSpc>
            </a:pPr>
            <a:r>
              <a:rPr lang="en-US" altLang="en-US" dirty="0"/>
              <a:t>File extensions</a:t>
            </a:r>
          </a:p>
          <a:p>
            <a:pPr lvl="2">
              <a:lnSpc>
                <a:spcPct val="80000"/>
              </a:lnSpc>
            </a:pPr>
            <a:r>
              <a:rPr lang="en-US" altLang="en-US" dirty="0"/>
              <a:t>.html    .htm</a:t>
            </a:r>
          </a:p>
          <a:p>
            <a:pPr lvl="2">
              <a:lnSpc>
                <a:spcPct val="80000"/>
              </a:lnSpc>
            </a:pPr>
            <a:r>
              <a:rPr lang="en-US" altLang="en-US" dirty="0"/>
              <a:t>.txt</a:t>
            </a:r>
          </a:p>
          <a:p>
            <a:pPr lvl="2">
              <a:lnSpc>
                <a:spcPct val="80000"/>
              </a:lnSpc>
            </a:pPr>
            <a:r>
              <a:rPr lang="en-US" altLang="en-US" dirty="0"/>
              <a:t>.ps</a:t>
            </a:r>
          </a:p>
          <a:p>
            <a:pPr lvl="2">
              <a:lnSpc>
                <a:spcPct val="80000"/>
              </a:lnSpc>
            </a:pPr>
            <a:r>
              <a:rPr lang="en-US" altLang="en-US" dirty="0"/>
              <a:t>.au</a:t>
            </a:r>
          </a:p>
          <a:p>
            <a:pPr lvl="2">
              <a:lnSpc>
                <a:spcPct val="80000"/>
              </a:lnSpc>
            </a:pPr>
            <a:r>
              <a:rPr lang="en-US" altLang="en-US" dirty="0"/>
              <a:t>.gif     .tiff      .jpeg</a:t>
            </a:r>
          </a:p>
          <a:p>
            <a:pPr lvl="2">
              <a:lnSpc>
                <a:spcPct val="80000"/>
              </a:lnSpc>
            </a:pPr>
            <a:r>
              <a:rPr lang="en-US" altLang="en-US" dirty="0"/>
              <a:t>.mpeg</a:t>
            </a:r>
          </a:p>
          <a:p>
            <a:pPr lvl="2">
              <a:lnSpc>
                <a:spcPct val="80000"/>
              </a:lnSpc>
            </a:pPr>
            <a:r>
              <a:rPr lang="en-US" altLang="en-US" dirty="0"/>
              <a:t>.java</a:t>
            </a:r>
          </a:p>
        </p:txBody>
      </p:sp>
    </p:spTree>
    <p:extLst>
      <p:ext uri="{BB962C8B-B14F-4D97-AF65-F5344CB8AC3E}">
        <p14:creationId xmlns:p14="http://schemas.microsoft.com/office/powerpoint/2010/main" val="205042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66C29A79-25B6-4467-8EBA-499889B0C0F1}" type="slidenum">
              <a:rPr lang="en-US" altLang="en-US"/>
              <a:pPr/>
              <a:t>18</a:t>
            </a:fld>
            <a:endParaRPr lang="en-US" altLang="en-US">
              <a:solidFill>
                <a:schemeClr val="tx1"/>
              </a:solidFill>
            </a:endParaRPr>
          </a:p>
        </p:txBody>
      </p:sp>
      <p:sp>
        <p:nvSpPr>
          <p:cNvPr id="48130" name="Rectangle 2"/>
          <p:cNvSpPr>
            <a:spLocks noGrp="1" noChangeArrowheads="1"/>
          </p:cNvSpPr>
          <p:nvPr>
            <p:ph type="title"/>
          </p:nvPr>
        </p:nvSpPr>
        <p:spPr/>
        <p:txBody>
          <a:bodyPr/>
          <a:lstStyle/>
          <a:p>
            <a:r>
              <a:rPr lang="en-US" altLang="en-US"/>
              <a:t>Communication</a:t>
            </a:r>
          </a:p>
        </p:txBody>
      </p:sp>
      <p:sp>
        <p:nvSpPr>
          <p:cNvPr id="48131" name="Rectangle 3"/>
          <p:cNvSpPr>
            <a:spLocks noGrp="1" noChangeArrowheads="1"/>
          </p:cNvSpPr>
          <p:nvPr>
            <p:ph type="body" idx="1"/>
          </p:nvPr>
        </p:nvSpPr>
        <p:spPr/>
        <p:txBody>
          <a:bodyPr>
            <a:normAutofit fontScale="92500" lnSpcReduction="20000"/>
          </a:bodyPr>
          <a:lstStyle/>
          <a:p>
            <a:r>
              <a:rPr lang="en-US" altLang="en-US" dirty="0"/>
              <a:t>Text and inline images</a:t>
            </a:r>
          </a:p>
          <a:p>
            <a:pPr lvl="1"/>
            <a:r>
              <a:rPr lang="en-US" altLang="en-US" dirty="0"/>
              <a:t>Separate objects</a:t>
            </a:r>
          </a:p>
          <a:p>
            <a:endParaRPr lang="en-US" altLang="en-US" dirty="0"/>
          </a:p>
          <a:p>
            <a:r>
              <a:rPr lang="en-US" altLang="en-US" dirty="0"/>
              <a:t>Client browser may optionally send a list of formats it can accept</a:t>
            </a:r>
          </a:p>
          <a:p>
            <a:endParaRPr lang="en-US" altLang="en-US" dirty="0"/>
          </a:p>
          <a:p>
            <a:r>
              <a:rPr lang="en-US" altLang="en-US" dirty="0"/>
              <a:t>Document can be a program</a:t>
            </a:r>
          </a:p>
          <a:p>
            <a:pPr lvl="1"/>
            <a:r>
              <a:rPr lang="en-US" altLang="en-US" dirty="0"/>
              <a:t>Web server executes program and sends results to client</a:t>
            </a:r>
          </a:p>
          <a:p>
            <a:pPr lvl="1"/>
            <a:r>
              <a:rPr lang="en-US" altLang="en-US" dirty="0"/>
              <a:t>Generic term for this program is </a:t>
            </a:r>
            <a:r>
              <a:rPr lang="en-US" altLang="en-US" i="1" dirty="0"/>
              <a:t>script</a:t>
            </a:r>
            <a:r>
              <a:rPr lang="en-US" altLang="en-US" dirty="0"/>
              <a:t>, </a:t>
            </a:r>
            <a:r>
              <a:rPr lang="en-US" altLang="en-US" i="1" dirty="0"/>
              <a:t>gateway</a:t>
            </a:r>
            <a:r>
              <a:rPr lang="en-US" altLang="en-US" dirty="0"/>
              <a:t>, or </a:t>
            </a:r>
            <a:r>
              <a:rPr lang="en-US" altLang="en-US" i="1" dirty="0"/>
              <a:t>gateway script</a:t>
            </a:r>
            <a:endParaRPr lang="en-US" altLang="en-US" b="1" dirty="0"/>
          </a:p>
        </p:txBody>
      </p:sp>
    </p:spTree>
    <p:extLst>
      <p:ext uri="{BB962C8B-B14F-4D97-AF65-F5344CB8AC3E}">
        <p14:creationId xmlns:p14="http://schemas.microsoft.com/office/powerpoint/2010/main" val="109171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CEAF93B1-FD1C-42FE-9509-C269F2A6DC98}" type="slidenum">
              <a:rPr lang="en-US" altLang="en-US"/>
              <a:pPr/>
              <a:t>19</a:t>
            </a:fld>
            <a:endParaRPr lang="en-US" altLang="en-US">
              <a:solidFill>
                <a:schemeClr val="tx1"/>
              </a:solidFill>
            </a:endParaRPr>
          </a:p>
        </p:txBody>
      </p:sp>
      <p:sp>
        <p:nvSpPr>
          <p:cNvPr id="50178" name="Rectangle 2"/>
          <p:cNvSpPr>
            <a:spLocks noGrp="1" noChangeArrowheads="1"/>
          </p:cNvSpPr>
          <p:nvPr>
            <p:ph type="title"/>
          </p:nvPr>
        </p:nvSpPr>
        <p:spPr/>
        <p:txBody>
          <a:bodyPr/>
          <a:lstStyle/>
          <a:p>
            <a:r>
              <a:rPr lang="en-US" altLang="en-US"/>
              <a:t>Gateways</a:t>
            </a:r>
          </a:p>
        </p:txBody>
      </p:sp>
      <p:sp>
        <p:nvSpPr>
          <p:cNvPr id="50179" name="Rectangle 3"/>
          <p:cNvSpPr>
            <a:spLocks noGrp="1" noChangeArrowheads="1"/>
          </p:cNvSpPr>
          <p:nvPr>
            <p:ph type="body" idx="1"/>
          </p:nvPr>
        </p:nvSpPr>
        <p:spPr/>
        <p:txBody>
          <a:bodyPr/>
          <a:lstStyle/>
          <a:p>
            <a:pPr>
              <a:lnSpc>
                <a:spcPct val="90000"/>
              </a:lnSpc>
            </a:pPr>
            <a:r>
              <a:rPr lang="en-US" altLang="en-US"/>
              <a:t>Translates from one protocol or service to another</a:t>
            </a:r>
          </a:p>
          <a:p>
            <a:pPr lvl="1">
              <a:lnSpc>
                <a:spcPct val="90000"/>
              </a:lnSpc>
            </a:pPr>
            <a:r>
              <a:rPr lang="en-US" altLang="en-US"/>
              <a:t>HTTP / database query</a:t>
            </a:r>
          </a:p>
          <a:p>
            <a:pPr lvl="1">
              <a:lnSpc>
                <a:spcPct val="90000"/>
              </a:lnSpc>
            </a:pPr>
            <a:r>
              <a:rPr lang="en-US" altLang="en-US"/>
              <a:t>Database query results / HTTP</a:t>
            </a:r>
          </a:p>
        </p:txBody>
      </p:sp>
    </p:spTree>
    <p:extLst>
      <p:ext uri="{BB962C8B-B14F-4D97-AF65-F5344CB8AC3E}">
        <p14:creationId xmlns:p14="http://schemas.microsoft.com/office/powerpoint/2010/main" val="47399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Examples </a:t>
            </a:r>
          </a:p>
        </p:txBody>
      </p:sp>
      <p:sp>
        <p:nvSpPr>
          <p:cNvPr id="3" name="Content Placeholder 2"/>
          <p:cNvSpPr>
            <a:spLocks noGrp="1"/>
          </p:cNvSpPr>
          <p:nvPr>
            <p:ph idx="1"/>
          </p:nvPr>
        </p:nvSpPr>
        <p:spPr/>
        <p:txBody>
          <a:bodyPr/>
          <a:lstStyle/>
          <a:p>
            <a:r>
              <a:rPr lang="en-US" dirty="0"/>
              <a:t>Hypertext Markup Language</a:t>
            </a:r>
          </a:p>
          <a:p>
            <a:r>
              <a:rPr lang="en-US" dirty="0"/>
              <a:t>Web page structure is defined using markup language usually in terms of HTML tags</a:t>
            </a:r>
          </a:p>
          <a:p>
            <a:r>
              <a:rPr lang="en-US" dirty="0"/>
              <a:t>Browsers use HTML tags to render the content of the page</a:t>
            </a:r>
          </a:p>
          <a:p>
            <a:r>
              <a:rPr lang="en-US" dirty="0"/>
              <a:t>Example tags:</a:t>
            </a:r>
          </a:p>
          <a:p>
            <a:pPr lvl="1"/>
            <a:r>
              <a:rPr lang="en-US" dirty="0"/>
              <a:t>body &lt;body&gt;&lt;/body&gt;</a:t>
            </a:r>
          </a:p>
          <a:p>
            <a:pPr lvl="1"/>
            <a:r>
              <a:rPr lang="en-US" dirty="0"/>
              <a:t>paragraph &lt;p&gt;&lt;/p&gt;</a:t>
            </a:r>
          </a:p>
        </p:txBody>
      </p:sp>
      <p:sp>
        <p:nvSpPr>
          <p:cNvPr id="4" name="Rectangle 3"/>
          <p:cNvSpPr/>
          <p:nvPr/>
        </p:nvSpPr>
        <p:spPr>
          <a:xfrm>
            <a:off x="5943600" y="3863181"/>
            <a:ext cx="2438400" cy="2285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&lt;html&gt;</a:t>
            </a:r>
          </a:p>
          <a:p>
            <a:pPr algn="ctr"/>
            <a:r>
              <a:rPr lang="en-US" dirty="0"/>
              <a:t>	&lt;head&gt;</a:t>
            </a:r>
          </a:p>
          <a:p>
            <a:pPr algn="ctr"/>
            <a:r>
              <a:rPr lang="en-US" dirty="0"/>
              <a:t>	&lt;/head&gt;</a:t>
            </a:r>
          </a:p>
          <a:p>
            <a:pPr algn="ctr"/>
            <a:r>
              <a:rPr lang="en-US" dirty="0"/>
              <a:t>	  &lt;body&gt;		&lt;/body&gt;</a:t>
            </a:r>
          </a:p>
          <a:p>
            <a:pPr algn="ctr"/>
            <a:r>
              <a:rPr lang="en-US" dirty="0"/>
              <a:t>&lt;/html&gt;</a:t>
            </a:r>
          </a:p>
        </p:txBody>
      </p:sp>
      <p:cxnSp>
        <p:nvCxnSpPr>
          <p:cNvPr id="6" name="Straight Connector 5"/>
          <p:cNvCxnSpPr/>
          <p:nvPr/>
        </p:nvCxnSpPr>
        <p:spPr>
          <a:xfrm>
            <a:off x="990600" y="2667000"/>
            <a:ext cx="312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10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D109E02F-02B3-40EA-878C-60B5494765B7}" type="slidenum">
              <a:rPr lang="en-US" altLang="en-US"/>
              <a:pPr/>
              <a:t>20</a:t>
            </a:fld>
            <a:endParaRPr lang="en-US" altLang="en-US">
              <a:solidFill>
                <a:schemeClr val="tx1"/>
              </a:solidFill>
            </a:endParaRPr>
          </a:p>
        </p:txBody>
      </p:sp>
      <p:sp>
        <p:nvSpPr>
          <p:cNvPr id="51202" name="Rectangle 2"/>
          <p:cNvSpPr>
            <a:spLocks noGrp="1" noChangeArrowheads="1"/>
          </p:cNvSpPr>
          <p:nvPr>
            <p:ph type="title"/>
          </p:nvPr>
        </p:nvSpPr>
        <p:spPr/>
        <p:txBody>
          <a:bodyPr/>
          <a:lstStyle/>
          <a:p>
            <a:r>
              <a:rPr lang="en-US" altLang="en-US"/>
              <a:t>HTTP 1.0</a:t>
            </a:r>
          </a:p>
        </p:txBody>
      </p:sp>
      <p:sp>
        <p:nvSpPr>
          <p:cNvPr id="51203" name="Rectangle 3"/>
          <p:cNvSpPr>
            <a:spLocks noGrp="1" noChangeArrowheads="1"/>
          </p:cNvSpPr>
          <p:nvPr>
            <p:ph type="body" idx="1"/>
          </p:nvPr>
        </p:nvSpPr>
        <p:spPr/>
        <p:txBody>
          <a:bodyPr>
            <a:normAutofit lnSpcReduction="10000"/>
          </a:bodyPr>
          <a:lstStyle/>
          <a:p>
            <a:pPr>
              <a:lnSpc>
                <a:spcPct val="90000"/>
              </a:lnSpc>
            </a:pPr>
            <a:r>
              <a:rPr lang="en-US" altLang="en-US" dirty="0"/>
              <a:t>Berners Lee, Fielding, Nielsen - 1995</a:t>
            </a:r>
          </a:p>
          <a:p>
            <a:pPr>
              <a:lnSpc>
                <a:spcPct val="90000"/>
              </a:lnSpc>
            </a:pPr>
            <a:endParaRPr lang="en-US" altLang="en-US" dirty="0"/>
          </a:p>
          <a:p>
            <a:pPr>
              <a:lnSpc>
                <a:spcPct val="90000"/>
              </a:lnSpc>
            </a:pPr>
            <a:r>
              <a:rPr lang="en-US" altLang="en-US" dirty="0"/>
              <a:t>Used in hypermedia systems distributed across networks</a:t>
            </a:r>
          </a:p>
          <a:p>
            <a:pPr>
              <a:lnSpc>
                <a:spcPct val="90000"/>
              </a:lnSpc>
            </a:pPr>
            <a:endParaRPr lang="en-US" altLang="en-US" dirty="0"/>
          </a:p>
          <a:p>
            <a:pPr>
              <a:lnSpc>
                <a:spcPct val="90000"/>
              </a:lnSpc>
            </a:pPr>
            <a:r>
              <a:rPr lang="en-US" altLang="en-US" dirty="0"/>
              <a:t>Defines request-response conversation</a:t>
            </a:r>
          </a:p>
          <a:p>
            <a:pPr lvl="1">
              <a:lnSpc>
                <a:spcPct val="90000"/>
              </a:lnSpc>
            </a:pPr>
            <a:r>
              <a:rPr lang="en-US" altLang="en-US" dirty="0"/>
              <a:t>Requesting program (client) establishes connection with receiving program (server)</a:t>
            </a:r>
          </a:p>
          <a:p>
            <a:pPr lvl="1">
              <a:lnSpc>
                <a:spcPct val="90000"/>
              </a:lnSpc>
            </a:pPr>
            <a:r>
              <a:rPr lang="en-US" altLang="en-US" dirty="0"/>
              <a:t>Client sends request to server</a:t>
            </a:r>
          </a:p>
          <a:p>
            <a:pPr lvl="2">
              <a:lnSpc>
                <a:spcPct val="90000"/>
              </a:lnSpc>
            </a:pPr>
            <a:r>
              <a:rPr lang="en-US" altLang="en-US" dirty="0"/>
              <a:t>HTTP specifies syntax</a:t>
            </a:r>
          </a:p>
        </p:txBody>
      </p:sp>
    </p:spTree>
    <p:extLst>
      <p:ext uri="{BB962C8B-B14F-4D97-AF65-F5344CB8AC3E}">
        <p14:creationId xmlns:p14="http://schemas.microsoft.com/office/powerpoint/2010/main" val="112548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dirty="0"/>
              <a:t>HTTP</a:t>
            </a:r>
          </a:p>
        </p:txBody>
      </p:sp>
      <p:sp>
        <p:nvSpPr>
          <p:cNvPr id="5" name="Slide Number Placeholder 4"/>
          <p:cNvSpPr>
            <a:spLocks noGrp="1"/>
          </p:cNvSpPr>
          <p:nvPr>
            <p:ph type="sldNum" sz="quarter" idx="11"/>
          </p:nvPr>
        </p:nvSpPr>
        <p:spPr/>
        <p:txBody>
          <a:bodyPr/>
          <a:lstStyle/>
          <a:p>
            <a:fld id="{12EE810E-EB90-49B7-98E6-C081ED7021F2}" type="slidenum">
              <a:rPr lang="en-US" altLang="en-US"/>
              <a:pPr/>
              <a:t>21</a:t>
            </a:fld>
            <a:endParaRPr lang="en-US" altLang="en-US">
              <a:solidFill>
                <a:schemeClr val="tx1"/>
              </a:solidFill>
            </a:endParaRPr>
          </a:p>
        </p:txBody>
      </p:sp>
      <p:sp>
        <p:nvSpPr>
          <p:cNvPr id="52226" name="Rectangle 2"/>
          <p:cNvSpPr>
            <a:spLocks noGrp="1" noChangeArrowheads="1"/>
          </p:cNvSpPr>
          <p:nvPr>
            <p:ph type="title"/>
          </p:nvPr>
        </p:nvSpPr>
        <p:spPr/>
        <p:txBody>
          <a:bodyPr/>
          <a:lstStyle/>
          <a:p>
            <a:r>
              <a:rPr lang="en-US" altLang="en-US" dirty="0"/>
              <a:t>HTTP 1.0</a:t>
            </a:r>
          </a:p>
        </p:txBody>
      </p:sp>
      <p:sp>
        <p:nvSpPr>
          <p:cNvPr id="52227" name="Rectangle 3"/>
          <p:cNvSpPr>
            <a:spLocks noGrp="1" noChangeArrowheads="1"/>
          </p:cNvSpPr>
          <p:nvPr>
            <p:ph type="body" idx="1"/>
          </p:nvPr>
        </p:nvSpPr>
        <p:spPr/>
        <p:txBody>
          <a:bodyPr/>
          <a:lstStyle/>
          <a:p>
            <a:r>
              <a:rPr lang="en-US" altLang="en-US" dirty="0"/>
              <a:t>Defines request-response conversation</a:t>
            </a:r>
          </a:p>
          <a:p>
            <a:pPr lvl="1"/>
            <a:r>
              <a:rPr lang="en-US" altLang="en-US" dirty="0"/>
              <a:t>Server replies with response</a:t>
            </a:r>
          </a:p>
          <a:p>
            <a:pPr lvl="2"/>
            <a:r>
              <a:rPr lang="en-US" altLang="en-US" dirty="0"/>
              <a:t>http specifies syntax</a:t>
            </a:r>
          </a:p>
          <a:p>
            <a:endParaRPr lang="en-US" altLang="en-US" dirty="0"/>
          </a:p>
          <a:p>
            <a:r>
              <a:rPr lang="en-US" altLang="en-US" dirty="0"/>
              <a:t>Does not handle network connectivity or how information is transmitted</a:t>
            </a:r>
          </a:p>
          <a:p>
            <a:pPr lvl="2"/>
            <a:r>
              <a:rPr lang="en-US" altLang="en-US" dirty="0"/>
              <a:t>TCP/IP does this</a:t>
            </a:r>
          </a:p>
        </p:txBody>
      </p:sp>
    </p:spTree>
    <p:extLst>
      <p:ext uri="{BB962C8B-B14F-4D97-AF65-F5344CB8AC3E}">
        <p14:creationId xmlns:p14="http://schemas.microsoft.com/office/powerpoint/2010/main" val="28805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51430E4-30D6-4314-9FF8-05412937D106}" type="slidenum">
              <a:rPr lang="en-US" altLang="en-US"/>
              <a:pPr/>
              <a:t>22</a:t>
            </a:fld>
            <a:endParaRPr lang="en-US" altLang="en-US" dirty="0">
              <a:solidFill>
                <a:schemeClr val="tx1"/>
              </a:solidFill>
            </a:endParaRPr>
          </a:p>
        </p:txBody>
      </p:sp>
      <p:sp>
        <p:nvSpPr>
          <p:cNvPr id="53250" name="Rectangle 2"/>
          <p:cNvSpPr>
            <a:spLocks noGrp="1" noChangeArrowheads="1"/>
          </p:cNvSpPr>
          <p:nvPr>
            <p:ph type="title"/>
          </p:nvPr>
        </p:nvSpPr>
        <p:spPr/>
        <p:txBody>
          <a:bodyPr/>
          <a:lstStyle/>
          <a:p>
            <a:r>
              <a:rPr lang="en-US" altLang="en-US"/>
              <a:t>HTTP 1.0</a:t>
            </a:r>
          </a:p>
        </p:txBody>
      </p:sp>
      <p:sp>
        <p:nvSpPr>
          <p:cNvPr id="53251" name="Rectangle 3"/>
          <p:cNvSpPr>
            <a:spLocks noGrp="1" noChangeArrowheads="1"/>
          </p:cNvSpPr>
          <p:nvPr>
            <p:ph type="body" idx="1"/>
          </p:nvPr>
        </p:nvSpPr>
        <p:spPr/>
        <p:txBody>
          <a:bodyPr/>
          <a:lstStyle/>
          <a:p>
            <a:r>
              <a:rPr lang="en-US" altLang="en-US" dirty="0"/>
              <a:t>HTTP request</a:t>
            </a:r>
          </a:p>
          <a:p>
            <a:pPr lvl="1"/>
            <a:r>
              <a:rPr lang="en-US" altLang="en-US" dirty="0"/>
              <a:t>Method</a:t>
            </a:r>
          </a:p>
          <a:p>
            <a:pPr lvl="1"/>
            <a:r>
              <a:rPr lang="en-US" altLang="en-US" dirty="0"/>
              <a:t>URI</a:t>
            </a:r>
          </a:p>
          <a:p>
            <a:pPr lvl="1"/>
            <a:r>
              <a:rPr lang="en-US" altLang="en-US" dirty="0"/>
              <a:t>Protocol version</a:t>
            </a:r>
          </a:p>
          <a:p>
            <a:pPr lvl="1"/>
            <a:r>
              <a:rPr lang="en-US" altLang="en-US" dirty="0"/>
              <a:t>Optional other information</a:t>
            </a:r>
          </a:p>
          <a:p>
            <a:pPr lvl="1"/>
            <a:endParaRPr lang="en-US" altLang="en-US" dirty="0"/>
          </a:p>
          <a:p>
            <a:r>
              <a:rPr lang="en-US" altLang="en-US" dirty="0"/>
              <a:t>HTTP Message format</a:t>
            </a:r>
          </a:p>
          <a:p>
            <a:pPr lvl="1"/>
            <a:r>
              <a:rPr lang="en-US" altLang="en-US" i="1" dirty="0"/>
              <a:t>Method [Request URI] HTTP/1.0 &lt;CRLF&gt;</a:t>
            </a:r>
          </a:p>
        </p:txBody>
      </p:sp>
    </p:spTree>
    <p:extLst>
      <p:ext uri="{BB962C8B-B14F-4D97-AF65-F5344CB8AC3E}">
        <p14:creationId xmlns:p14="http://schemas.microsoft.com/office/powerpoint/2010/main" val="270861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CAFC03F7-47CD-4E65-AD4F-404E43AF60DC}" type="slidenum">
              <a:rPr lang="en-US" altLang="en-US"/>
              <a:pPr/>
              <a:t>23</a:t>
            </a:fld>
            <a:endParaRPr lang="en-US" altLang="en-US">
              <a:solidFill>
                <a:schemeClr val="tx1"/>
              </a:solidFill>
            </a:endParaRPr>
          </a:p>
        </p:txBody>
      </p:sp>
      <p:sp>
        <p:nvSpPr>
          <p:cNvPr id="54274" name="Rectangle 2"/>
          <p:cNvSpPr>
            <a:spLocks noGrp="1" noChangeArrowheads="1"/>
          </p:cNvSpPr>
          <p:nvPr>
            <p:ph type="title"/>
          </p:nvPr>
        </p:nvSpPr>
        <p:spPr/>
        <p:txBody>
          <a:bodyPr/>
          <a:lstStyle/>
          <a:p>
            <a:r>
              <a:rPr lang="en-US" altLang="en-US"/>
              <a:t>HTTP 1.0</a:t>
            </a:r>
          </a:p>
        </p:txBody>
      </p:sp>
      <p:sp>
        <p:nvSpPr>
          <p:cNvPr id="54275" name="Rectangle 3"/>
          <p:cNvSpPr>
            <a:spLocks noGrp="1" noChangeArrowheads="1"/>
          </p:cNvSpPr>
          <p:nvPr>
            <p:ph type="body" idx="1"/>
          </p:nvPr>
        </p:nvSpPr>
        <p:spPr/>
        <p:txBody>
          <a:bodyPr/>
          <a:lstStyle/>
          <a:p>
            <a:r>
              <a:rPr lang="en-US" altLang="en-US"/>
              <a:t>Method</a:t>
            </a:r>
          </a:p>
          <a:p>
            <a:pPr lvl="1"/>
            <a:r>
              <a:rPr lang="en-US" altLang="en-US"/>
              <a:t>Get</a:t>
            </a:r>
          </a:p>
          <a:p>
            <a:pPr lvl="2"/>
            <a:r>
              <a:rPr lang="en-US" altLang="en-US"/>
              <a:t>Returns object</a:t>
            </a:r>
          </a:p>
          <a:p>
            <a:pPr lvl="1"/>
            <a:r>
              <a:rPr lang="en-US" altLang="en-US"/>
              <a:t>Head</a:t>
            </a:r>
          </a:p>
          <a:p>
            <a:pPr lvl="2"/>
            <a:r>
              <a:rPr lang="en-US" altLang="en-US"/>
              <a:t>Returns information about object</a:t>
            </a:r>
          </a:p>
          <a:p>
            <a:pPr lvl="1"/>
            <a:r>
              <a:rPr lang="en-US" altLang="en-US"/>
              <a:t>Post</a:t>
            </a:r>
          </a:p>
          <a:p>
            <a:pPr lvl="2"/>
            <a:r>
              <a:rPr lang="en-US" altLang="en-US"/>
              <a:t>Sends information to be stored on server or as input to script</a:t>
            </a:r>
          </a:p>
        </p:txBody>
      </p:sp>
    </p:spTree>
    <p:extLst>
      <p:ext uri="{BB962C8B-B14F-4D97-AF65-F5344CB8AC3E}">
        <p14:creationId xmlns:p14="http://schemas.microsoft.com/office/powerpoint/2010/main" val="266274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of GET method</a:t>
            </a:r>
          </a:p>
        </p:txBody>
      </p:sp>
      <p:pic>
        <p:nvPicPr>
          <p:cNvPr id="1026" name="Picture 2" descr="https://upload.wikimedia.org/wikipedia/commons/c/c6/Http_request_telnet_ubuntu.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98862"/>
            <a:ext cx="7620000" cy="543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84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8A6CD3C9-4832-4C41-A712-30C4DC830633}" type="slidenum">
              <a:rPr lang="en-US" altLang="en-US"/>
              <a:pPr/>
              <a:t>25</a:t>
            </a:fld>
            <a:endParaRPr lang="en-US" altLang="en-US">
              <a:solidFill>
                <a:schemeClr val="tx1"/>
              </a:solidFill>
            </a:endParaRPr>
          </a:p>
        </p:txBody>
      </p:sp>
      <p:sp>
        <p:nvSpPr>
          <p:cNvPr id="56322" name="Rectangle 2"/>
          <p:cNvSpPr>
            <a:spLocks noGrp="1" noChangeArrowheads="1"/>
          </p:cNvSpPr>
          <p:nvPr>
            <p:ph type="title"/>
          </p:nvPr>
        </p:nvSpPr>
        <p:spPr/>
        <p:txBody>
          <a:bodyPr/>
          <a:lstStyle/>
          <a:p>
            <a:r>
              <a:rPr lang="en-US" altLang="en-US"/>
              <a:t>HTTP 1.0</a:t>
            </a:r>
          </a:p>
        </p:txBody>
      </p:sp>
      <p:sp>
        <p:nvSpPr>
          <p:cNvPr id="56323" name="Rectangle 3"/>
          <p:cNvSpPr>
            <a:spLocks noGrp="1" noChangeArrowheads="1"/>
          </p:cNvSpPr>
          <p:nvPr>
            <p:ph type="body" idx="1"/>
          </p:nvPr>
        </p:nvSpPr>
        <p:spPr/>
        <p:txBody>
          <a:bodyPr/>
          <a:lstStyle/>
          <a:p>
            <a:r>
              <a:rPr lang="en-US" altLang="en-US"/>
              <a:t>Other information</a:t>
            </a:r>
          </a:p>
          <a:p>
            <a:pPr lvl="1"/>
            <a:r>
              <a:rPr lang="en-US" altLang="en-US"/>
              <a:t>User Agent</a:t>
            </a:r>
          </a:p>
          <a:p>
            <a:pPr lvl="2"/>
            <a:r>
              <a:rPr lang="en-US" altLang="en-US"/>
              <a:t>Kind of browser</a:t>
            </a:r>
          </a:p>
          <a:p>
            <a:pPr lvl="1"/>
            <a:r>
              <a:rPr lang="en-US" altLang="en-US"/>
              <a:t>If-Modified-Since</a:t>
            </a:r>
          </a:p>
          <a:p>
            <a:pPr lvl="2"/>
            <a:r>
              <a:rPr lang="en-US" altLang="en-US"/>
              <a:t>Returns object only if more recent than given date</a:t>
            </a:r>
          </a:p>
          <a:p>
            <a:pPr lvl="2"/>
            <a:r>
              <a:rPr lang="en-US" altLang="en-US"/>
              <a:t>Otherwise returns status code 304</a:t>
            </a:r>
          </a:p>
        </p:txBody>
      </p:sp>
    </p:spTree>
    <p:extLst>
      <p:ext uri="{BB962C8B-B14F-4D97-AF65-F5344CB8AC3E}">
        <p14:creationId xmlns:p14="http://schemas.microsoft.com/office/powerpoint/2010/main" val="369627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B42BC11-D81C-48B9-9AE0-E0148CDF0ADC}" type="slidenum">
              <a:rPr lang="en-US" altLang="en-US"/>
              <a:pPr/>
              <a:t>26</a:t>
            </a:fld>
            <a:endParaRPr lang="en-US" altLang="en-US">
              <a:solidFill>
                <a:schemeClr val="tx1"/>
              </a:solidFill>
            </a:endParaRPr>
          </a:p>
        </p:txBody>
      </p:sp>
      <p:sp>
        <p:nvSpPr>
          <p:cNvPr id="57346" name="Rectangle 2"/>
          <p:cNvSpPr>
            <a:spLocks noGrp="1" noChangeArrowheads="1"/>
          </p:cNvSpPr>
          <p:nvPr>
            <p:ph type="title"/>
          </p:nvPr>
        </p:nvSpPr>
        <p:spPr/>
        <p:txBody>
          <a:bodyPr/>
          <a:lstStyle/>
          <a:p>
            <a:r>
              <a:rPr lang="en-US" altLang="en-US"/>
              <a:t>HTTP 1.0</a:t>
            </a:r>
          </a:p>
        </p:txBody>
      </p:sp>
      <p:sp>
        <p:nvSpPr>
          <p:cNvPr id="57347" name="Rectangle 3"/>
          <p:cNvSpPr>
            <a:spLocks noGrp="1" noChangeArrowheads="1"/>
          </p:cNvSpPr>
          <p:nvPr>
            <p:ph type="body" idx="1"/>
          </p:nvPr>
        </p:nvSpPr>
        <p:spPr/>
        <p:txBody>
          <a:bodyPr/>
          <a:lstStyle/>
          <a:p>
            <a:pPr>
              <a:lnSpc>
                <a:spcPct val="90000"/>
              </a:lnSpc>
            </a:pPr>
            <a:r>
              <a:rPr lang="en-US" altLang="en-US"/>
              <a:t>Other information</a:t>
            </a:r>
          </a:p>
          <a:p>
            <a:pPr lvl="1">
              <a:lnSpc>
                <a:spcPct val="90000"/>
              </a:lnSpc>
            </a:pPr>
            <a:r>
              <a:rPr lang="en-US" altLang="en-US"/>
              <a:t>Accept</a:t>
            </a:r>
          </a:p>
          <a:p>
            <a:pPr lvl="2">
              <a:lnSpc>
                <a:spcPct val="90000"/>
              </a:lnSpc>
            </a:pPr>
            <a:r>
              <a:rPr lang="en-US" altLang="en-US"/>
              <a:t>Mime types which browser can accept</a:t>
            </a:r>
          </a:p>
          <a:p>
            <a:pPr lvl="3">
              <a:lnSpc>
                <a:spcPct val="90000"/>
              </a:lnSpc>
            </a:pPr>
            <a:r>
              <a:rPr lang="en-US" altLang="en-US"/>
              <a:t>Multipurpose Internet Mail Extension</a:t>
            </a:r>
          </a:p>
          <a:p>
            <a:pPr lvl="4">
              <a:lnSpc>
                <a:spcPct val="90000"/>
              </a:lnSpc>
            </a:pPr>
            <a:r>
              <a:rPr lang="en-US" altLang="en-US"/>
              <a:t>text/plain</a:t>
            </a:r>
          </a:p>
          <a:p>
            <a:pPr lvl="4">
              <a:lnSpc>
                <a:spcPct val="90000"/>
              </a:lnSpc>
            </a:pPr>
            <a:r>
              <a:rPr lang="en-US" altLang="en-US"/>
              <a:t>text/html</a:t>
            </a:r>
          </a:p>
          <a:p>
            <a:pPr lvl="4">
              <a:lnSpc>
                <a:spcPct val="90000"/>
              </a:lnSpc>
            </a:pPr>
            <a:r>
              <a:rPr lang="en-US" altLang="en-US"/>
              <a:t>application/postscript</a:t>
            </a:r>
          </a:p>
          <a:p>
            <a:pPr lvl="4">
              <a:lnSpc>
                <a:spcPct val="90000"/>
              </a:lnSpc>
            </a:pPr>
            <a:r>
              <a:rPr lang="en-US" altLang="en-US"/>
              <a:t>image/gif</a:t>
            </a:r>
          </a:p>
          <a:p>
            <a:pPr lvl="4">
              <a:lnSpc>
                <a:spcPct val="90000"/>
              </a:lnSpc>
            </a:pPr>
            <a:r>
              <a:rPr lang="en-US" altLang="en-US"/>
              <a:t>image/jpeg</a:t>
            </a:r>
          </a:p>
          <a:p>
            <a:pPr lvl="4">
              <a:lnSpc>
                <a:spcPct val="90000"/>
              </a:lnSpc>
            </a:pPr>
            <a:r>
              <a:rPr lang="en-US" altLang="en-US"/>
              <a:t>audio/basic</a:t>
            </a:r>
          </a:p>
          <a:p>
            <a:pPr lvl="4">
              <a:lnSpc>
                <a:spcPct val="90000"/>
              </a:lnSpc>
            </a:pPr>
            <a:r>
              <a:rPr lang="en-US" altLang="en-US"/>
              <a:t>video/mpeg</a:t>
            </a:r>
          </a:p>
          <a:p>
            <a:pPr lvl="4">
              <a:lnSpc>
                <a:spcPct val="90000"/>
              </a:lnSpc>
            </a:pPr>
            <a:r>
              <a:rPr lang="en-US" altLang="en-US"/>
              <a:t>x-world/x-vrml</a:t>
            </a:r>
          </a:p>
        </p:txBody>
      </p:sp>
    </p:spTree>
    <p:extLst>
      <p:ext uri="{BB962C8B-B14F-4D97-AF65-F5344CB8AC3E}">
        <p14:creationId xmlns:p14="http://schemas.microsoft.com/office/powerpoint/2010/main" val="1890728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9023D924-A920-46A2-8F20-F496C08BB8A1}" type="slidenum">
              <a:rPr lang="en-US" altLang="en-US"/>
              <a:pPr/>
              <a:t>27</a:t>
            </a:fld>
            <a:endParaRPr lang="en-US" altLang="en-US">
              <a:solidFill>
                <a:schemeClr val="tx1"/>
              </a:solidFill>
            </a:endParaRPr>
          </a:p>
        </p:txBody>
      </p:sp>
      <p:sp>
        <p:nvSpPr>
          <p:cNvPr id="58370" name="Rectangle 2"/>
          <p:cNvSpPr>
            <a:spLocks noGrp="1" noChangeArrowheads="1"/>
          </p:cNvSpPr>
          <p:nvPr>
            <p:ph type="title"/>
          </p:nvPr>
        </p:nvSpPr>
        <p:spPr/>
        <p:txBody>
          <a:bodyPr/>
          <a:lstStyle/>
          <a:p>
            <a:r>
              <a:rPr lang="en-US" altLang="en-US"/>
              <a:t>HTTP 1.0</a:t>
            </a:r>
          </a:p>
        </p:txBody>
      </p:sp>
      <p:sp>
        <p:nvSpPr>
          <p:cNvPr id="58371" name="Rectangle 3"/>
          <p:cNvSpPr>
            <a:spLocks noGrp="1" noChangeArrowheads="1"/>
          </p:cNvSpPr>
          <p:nvPr>
            <p:ph type="body" idx="1"/>
          </p:nvPr>
        </p:nvSpPr>
        <p:spPr/>
        <p:txBody>
          <a:bodyPr/>
          <a:lstStyle/>
          <a:p>
            <a:r>
              <a:rPr lang="en-US" altLang="en-US"/>
              <a:t>Other information</a:t>
            </a:r>
          </a:p>
          <a:p>
            <a:pPr lvl="1"/>
            <a:r>
              <a:rPr lang="en-US" altLang="en-US"/>
              <a:t>Authorization</a:t>
            </a:r>
          </a:p>
          <a:p>
            <a:pPr lvl="2"/>
            <a:r>
              <a:rPr lang="en-US" altLang="en-US"/>
              <a:t>User password</a:t>
            </a:r>
          </a:p>
          <a:p>
            <a:pPr lvl="3">
              <a:buFontTx/>
              <a:buNone/>
            </a:pPr>
            <a:r>
              <a:rPr lang="en-US" altLang="en-US"/>
              <a:t>GET /X/Y/Z.HTML      HTTP 1.0</a:t>
            </a:r>
          </a:p>
          <a:p>
            <a:pPr lvl="3">
              <a:buFontTx/>
              <a:buNone/>
            </a:pPr>
            <a:r>
              <a:rPr lang="en-US" altLang="en-US"/>
              <a:t>User Agent: Prodigy-WB/1.3e</a:t>
            </a:r>
          </a:p>
          <a:p>
            <a:pPr lvl="3">
              <a:buFontTx/>
              <a:buNone/>
            </a:pPr>
            <a:r>
              <a:rPr lang="en-US" altLang="en-US"/>
              <a:t>Accept: text/plain</a:t>
            </a:r>
          </a:p>
          <a:p>
            <a:pPr lvl="3">
              <a:buFontTx/>
              <a:buNone/>
            </a:pPr>
            <a:r>
              <a:rPr lang="en-US" altLang="en-US"/>
              <a:t>Accept: text/html</a:t>
            </a:r>
          </a:p>
          <a:p>
            <a:pPr lvl="3">
              <a:buFontTx/>
              <a:buNone/>
            </a:pPr>
            <a:r>
              <a:rPr lang="en-US" altLang="en-US"/>
              <a:t>Accept: application/postscript</a:t>
            </a:r>
          </a:p>
          <a:p>
            <a:pPr lvl="3">
              <a:buFontTx/>
              <a:buNone/>
            </a:pPr>
            <a:r>
              <a:rPr lang="en-US" altLang="en-US"/>
              <a:t>Accept: image/gif</a:t>
            </a:r>
          </a:p>
          <a:p>
            <a:pPr lvl="1"/>
            <a:r>
              <a:rPr lang="en-US" altLang="en-US"/>
              <a:t>Accept: */*</a:t>
            </a:r>
          </a:p>
        </p:txBody>
      </p:sp>
    </p:spTree>
    <p:extLst>
      <p:ext uri="{BB962C8B-B14F-4D97-AF65-F5344CB8AC3E}">
        <p14:creationId xmlns:p14="http://schemas.microsoft.com/office/powerpoint/2010/main" val="2260133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30F38A45-69BE-427E-9B29-D7DA00422B42}" type="slidenum">
              <a:rPr lang="en-US" altLang="en-US"/>
              <a:pPr/>
              <a:t>28</a:t>
            </a:fld>
            <a:endParaRPr lang="en-US" altLang="en-US">
              <a:solidFill>
                <a:schemeClr val="tx1"/>
              </a:solidFill>
            </a:endParaRPr>
          </a:p>
        </p:txBody>
      </p:sp>
      <p:sp>
        <p:nvSpPr>
          <p:cNvPr id="59394" name="Rectangle 2"/>
          <p:cNvSpPr>
            <a:spLocks noGrp="1" noChangeArrowheads="1"/>
          </p:cNvSpPr>
          <p:nvPr>
            <p:ph type="title"/>
          </p:nvPr>
        </p:nvSpPr>
        <p:spPr/>
        <p:txBody>
          <a:bodyPr/>
          <a:lstStyle/>
          <a:p>
            <a:r>
              <a:rPr lang="en-US" altLang="en-US"/>
              <a:t>HTTP 1.0</a:t>
            </a:r>
          </a:p>
        </p:txBody>
      </p:sp>
      <p:sp>
        <p:nvSpPr>
          <p:cNvPr id="59395"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HTTP-version     Status-code     Reason</a:t>
            </a:r>
          </a:p>
          <a:p>
            <a:pPr lvl="2"/>
            <a:r>
              <a:rPr lang="en-US" altLang="en-US"/>
              <a:t>Status-codes 1xx - Informational</a:t>
            </a:r>
          </a:p>
          <a:p>
            <a:pPr lvl="3"/>
            <a:r>
              <a:rPr lang="en-US" altLang="en-US"/>
              <a:t>Reserved for future use</a:t>
            </a:r>
          </a:p>
        </p:txBody>
      </p:sp>
    </p:spTree>
    <p:extLst>
      <p:ext uri="{BB962C8B-B14F-4D97-AF65-F5344CB8AC3E}">
        <p14:creationId xmlns:p14="http://schemas.microsoft.com/office/powerpoint/2010/main" val="4147022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CCF93396-4EF3-4689-AA91-BD20DDE758A9}" type="slidenum">
              <a:rPr lang="en-US" altLang="en-US"/>
              <a:pPr/>
              <a:t>29</a:t>
            </a:fld>
            <a:endParaRPr lang="en-US" altLang="en-US">
              <a:solidFill>
                <a:schemeClr val="tx1"/>
              </a:solidFill>
            </a:endParaRPr>
          </a:p>
        </p:txBody>
      </p:sp>
      <p:sp>
        <p:nvSpPr>
          <p:cNvPr id="80898" name="Rectangle 2"/>
          <p:cNvSpPr>
            <a:spLocks noGrp="1" noChangeArrowheads="1"/>
          </p:cNvSpPr>
          <p:nvPr>
            <p:ph type="title"/>
          </p:nvPr>
        </p:nvSpPr>
        <p:spPr/>
        <p:txBody>
          <a:bodyPr/>
          <a:lstStyle/>
          <a:p>
            <a:r>
              <a:rPr lang="en-US" altLang="en-US"/>
              <a:t>HTTP 1.0</a:t>
            </a:r>
          </a:p>
        </p:txBody>
      </p:sp>
      <p:sp>
        <p:nvSpPr>
          <p:cNvPr id="80899"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2xx - Success</a:t>
            </a:r>
          </a:p>
          <a:p>
            <a:pPr lvl="3"/>
            <a:r>
              <a:rPr lang="en-US" altLang="en-US"/>
              <a:t>The action was successfully received, understood, and accepted</a:t>
            </a:r>
          </a:p>
          <a:p>
            <a:pPr lvl="4">
              <a:lnSpc>
                <a:spcPct val="90000"/>
              </a:lnSpc>
            </a:pPr>
            <a:r>
              <a:rPr lang="en-US" altLang="en-US"/>
              <a:t>200     OK</a:t>
            </a:r>
          </a:p>
          <a:p>
            <a:pPr lvl="4">
              <a:lnSpc>
                <a:spcPct val="90000"/>
              </a:lnSpc>
            </a:pPr>
            <a:r>
              <a:rPr lang="en-US" altLang="en-US"/>
              <a:t>201	POST command successful</a:t>
            </a:r>
          </a:p>
          <a:p>
            <a:pPr lvl="4">
              <a:lnSpc>
                <a:spcPct val="90000"/>
              </a:lnSpc>
            </a:pPr>
            <a:r>
              <a:rPr lang="en-US" altLang="en-US"/>
              <a:t>202	Request accepted</a:t>
            </a:r>
          </a:p>
          <a:p>
            <a:pPr lvl="4">
              <a:lnSpc>
                <a:spcPct val="90000"/>
              </a:lnSpc>
            </a:pPr>
            <a:r>
              <a:rPr lang="en-US" altLang="en-US"/>
              <a:t>203	GET or HEAD request fulfilled</a:t>
            </a:r>
          </a:p>
          <a:p>
            <a:pPr lvl="4">
              <a:lnSpc>
                <a:spcPct val="90000"/>
              </a:lnSpc>
            </a:pPr>
            <a:r>
              <a:rPr lang="en-US" altLang="en-US"/>
              <a:t>204	No content</a:t>
            </a:r>
          </a:p>
        </p:txBody>
      </p:sp>
    </p:spTree>
    <p:extLst>
      <p:ext uri="{BB962C8B-B14F-4D97-AF65-F5344CB8AC3E}">
        <p14:creationId xmlns:p14="http://schemas.microsoft.com/office/powerpoint/2010/main" val="18751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Element</a:t>
            </a:r>
          </a:p>
        </p:txBody>
      </p:sp>
      <p:sp>
        <p:nvSpPr>
          <p:cNvPr id="3" name="Content Placeholder 2"/>
          <p:cNvSpPr>
            <a:spLocks noGrp="1"/>
          </p:cNvSpPr>
          <p:nvPr>
            <p:ph idx="1"/>
          </p:nvPr>
        </p:nvSpPr>
        <p:spPr/>
        <p:txBody>
          <a:bodyPr>
            <a:normAutofit fontScale="85000" lnSpcReduction="20000"/>
          </a:bodyPr>
          <a:lstStyle/>
          <a:p>
            <a:r>
              <a:rPr lang="en-US" dirty="0"/>
              <a:t>&lt;element name     attributes    event handlers&gt;</a:t>
            </a:r>
          </a:p>
          <a:p>
            <a:r>
              <a:rPr lang="en-US" dirty="0"/>
              <a:t>Element name: a, p, h1..h6, body, div, table, tr, td, span, section, article, header, footer, </a:t>
            </a:r>
          </a:p>
          <a:p>
            <a:endParaRPr lang="en-US" dirty="0"/>
          </a:p>
          <a:p>
            <a:r>
              <a:rPr lang="en-US" dirty="0"/>
              <a:t>Attributes: class, style, id, src, width, height, href, spellcheck, data-*, tabindex</a:t>
            </a:r>
          </a:p>
          <a:p>
            <a:endParaRPr lang="en-US" dirty="0"/>
          </a:p>
          <a:p>
            <a:r>
              <a:rPr lang="en-US" dirty="0"/>
              <a:t>All attributes are not applicable to all elements.</a:t>
            </a:r>
          </a:p>
          <a:p>
            <a:endParaRPr lang="en-US" dirty="0"/>
          </a:p>
          <a:p>
            <a:r>
              <a:rPr lang="en-US" dirty="0"/>
              <a:t>All attributes may not be supported by all the browsers (e.g., contextmenu)</a:t>
            </a:r>
          </a:p>
        </p:txBody>
      </p:sp>
    </p:spTree>
    <p:extLst>
      <p:ext uri="{BB962C8B-B14F-4D97-AF65-F5344CB8AC3E}">
        <p14:creationId xmlns:p14="http://schemas.microsoft.com/office/powerpoint/2010/main" val="3775805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6CDC8161-D811-44D6-BC96-F6D9E5FB54B7}" type="slidenum">
              <a:rPr lang="en-US" altLang="en-US"/>
              <a:pPr/>
              <a:t>30</a:t>
            </a:fld>
            <a:endParaRPr lang="en-US" altLang="en-US">
              <a:solidFill>
                <a:schemeClr val="tx1"/>
              </a:solidFill>
            </a:endParaRPr>
          </a:p>
        </p:txBody>
      </p:sp>
      <p:sp>
        <p:nvSpPr>
          <p:cNvPr id="79874" name="Rectangle 2"/>
          <p:cNvSpPr>
            <a:spLocks noGrp="1" noChangeArrowheads="1"/>
          </p:cNvSpPr>
          <p:nvPr>
            <p:ph type="title"/>
          </p:nvPr>
        </p:nvSpPr>
        <p:spPr/>
        <p:txBody>
          <a:bodyPr/>
          <a:lstStyle/>
          <a:p>
            <a:r>
              <a:rPr lang="en-US" altLang="en-US"/>
              <a:t>HTTP 1.0</a:t>
            </a:r>
          </a:p>
        </p:txBody>
      </p:sp>
      <p:sp>
        <p:nvSpPr>
          <p:cNvPr id="79875"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3xx - Redirection</a:t>
            </a:r>
          </a:p>
          <a:p>
            <a:pPr lvl="3"/>
            <a:r>
              <a:rPr lang="en-US" altLang="en-US"/>
              <a:t>Further action must be taken in order to complete request</a:t>
            </a:r>
          </a:p>
          <a:p>
            <a:pPr lvl="4"/>
            <a:r>
              <a:rPr lang="en-US" altLang="en-US"/>
              <a:t>300	Resource found at multiple locations</a:t>
            </a:r>
          </a:p>
          <a:p>
            <a:pPr lvl="4">
              <a:lnSpc>
                <a:spcPct val="90000"/>
              </a:lnSpc>
            </a:pPr>
            <a:r>
              <a:rPr lang="en-US" altLang="en-US"/>
              <a:t>301     Resource moved permanently</a:t>
            </a:r>
          </a:p>
          <a:p>
            <a:pPr lvl="4">
              <a:lnSpc>
                <a:spcPct val="90000"/>
              </a:lnSpc>
            </a:pPr>
            <a:r>
              <a:rPr lang="en-US" altLang="en-US"/>
              <a:t>302     Resource moved temporarily</a:t>
            </a:r>
          </a:p>
          <a:p>
            <a:pPr lvl="4">
              <a:lnSpc>
                <a:spcPct val="90000"/>
              </a:lnSpc>
            </a:pPr>
            <a:r>
              <a:rPr lang="en-US" altLang="en-US"/>
              <a:t>304     Resource has not modified (since date)</a:t>
            </a:r>
          </a:p>
          <a:p>
            <a:pPr lvl="2"/>
            <a:endParaRPr lang="en-US" altLang="en-US"/>
          </a:p>
        </p:txBody>
      </p:sp>
    </p:spTree>
    <p:extLst>
      <p:ext uri="{BB962C8B-B14F-4D97-AF65-F5344CB8AC3E}">
        <p14:creationId xmlns:p14="http://schemas.microsoft.com/office/powerpoint/2010/main" val="54402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76C54967-68D9-4D8C-9FB0-007443B1D1A0}" type="slidenum">
              <a:rPr lang="en-US" altLang="en-US"/>
              <a:pPr/>
              <a:t>31</a:t>
            </a:fld>
            <a:endParaRPr lang="en-US" altLang="en-US">
              <a:solidFill>
                <a:schemeClr val="tx1"/>
              </a:solidFill>
            </a:endParaRPr>
          </a:p>
        </p:txBody>
      </p:sp>
      <p:sp>
        <p:nvSpPr>
          <p:cNvPr id="60418" name="Rectangle 2"/>
          <p:cNvSpPr>
            <a:spLocks noGrp="1" noChangeArrowheads="1"/>
          </p:cNvSpPr>
          <p:nvPr>
            <p:ph type="title"/>
          </p:nvPr>
        </p:nvSpPr>
        <p:spPr/>
        <p:txBody>
          <a:bodyPr/>
          <a:lstStyle/>
          <a:p>
            <a:r>
              <a:rPr lang="en-US" altLang="en-US"/>
              <a:t>HTTP 1.0</a:t>
            </a:r>
          </a:p>
        </p:txBody>
      </p:sp>
      <p:sp>
        <p:nvSpPr>
          <p:cNvPr id="60419"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4xx - Client error</a:t>
            </a:r>
          </a:p>
          <a:p>
            <a:pPr lvl="3"/>
            <a:r>
              <a:rPr lang="en-US" altLang="en-US"/>
              <a:t>The request contains bad syntax or cannot be fulfilled</a:t>
            </a:r>
          </a:p>
          <a:p>
            <a:pPr lvl="4"/>
            <a:r>
              <a:rPr lang="en-US" altLang="en-US"/>
              <a:t>400	Bad request from client</a:t>
            </a:r>
          </a:p>
          <a:p>
            <a:pPr lvl="4"/>
            <a:r>
              <a:rPr lang="en-US" altLang="en-US"/>
              <a:t>401	Unauthorized request</a:t>
            </a:r>
          </a:p>
          <a:p>
            <a:pPr lvl="4"/>
            <a:r>
              <a:rPr lang="en-US" altLang="en-US"/>
              <a:t>402	Payment required for request</a:t>
            </a:r>
          </a:p>
          <a:p>
            <a:pPr lvl="4"/>
            <a:r>
              <a:rPr lang="en-US" altLang="en-US"/>
              <a:t>403	Resource access forbidden</a:t>
            </a:r>
          </a:p>
          <a:p>
            <a:pPr lvl="4"/>
            <a:r>
              <a:rPr lang="en-US" altLang="en-US"/>
              <a:t>404	Resource not found</a:t>
            </a:r>
          </a:p>
          <a:p>
            <a:pPr lvl="4"/>
            <a:r>
              <a:rPr lang="en-US" altLang="en-US"/>
              <a:t>405	Method not allowed for resource</a:t>
            </a:r>
          </a:p>
          <a:p>
            <a:pPr lvl="4"/>
            <a:r>
              <a:rPr lang="en-US" altLang="en-US"/>
              <a:t>406	Resource type not acceptable</a:t>
            </a:r>
          </a:p>
        </p:txBody>
      </p:sp>
    </p:spTree>
    <p:extLst>
      <p:ext uri="{BB962C8B-B14F-4D97-AF65-F5344CB8AC3E}">
        <p14:creationId xmlns:p14="http://schemas.microsoft.com/office/powerpoint/2010/main" val="3156791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BC389852-C176-487E-BC64-0DC1079DAC95}" type="slidenum">
              <a:rPr lang="en-US" altLang="en-US"/>
              <a:pPr/>
              <a:t>32</a:t>
            </a:fld>
            <a:endParaRPr lang="en-US" altLang="en-US">
              <a:solidFill>
                <a:schemeClr val="tx1"/>
              </a:solidFill>
            </a:endParaRPr>
          </a:p>
        </p:txBody>
      </p:sp>
      <p:sp>
        <p:nvSpPr>
          <p:cNvPr id="81922" name="Rectangle 2"/>
          <p:cNvSpPr>
            <a:spLocks noGrp="1" noChangeArrowheads="1"/>
          </p:cNvSpPr>
          <p:nvPr>
            <p:ph type="title"/>
          </p:nvPr>
        </p:nvSpPr>
        <p:spPr/>
        <p:txBody>
          <a:bodyPr/>
          <a:lstStyle/>
          <a:p>
            <a:r>
              <a:rPr lang="en-US" altLang="en-US"/>
              <a:t>HTTP 1.0</a:t>
            </a:r>
          </a:p>
        </p:txBody>
      </p:sp>
      <p:sp>
        <p:nvSpPr>
          <p:cNvPr id="81923" name="Rectangle 3"/>
          <p:cNvSpPr>
            <a:spLocks noGrp="1" noChangeArrowheads="1"/>
          </p:cNvSpPr>
          <p:nvPr>
            <p:ph type="body" idx="1"/>
          </p:nvPr>
        </p:nvSpPr>
        <p:spPr/>
        <p:txBody>
          <a:bodyPr/>
          <a:lstStyle/>
          <a:p>
            <a:r>
              <a:rPr lang="en-US" altLang="en-US"/>
              <a:t>HTTP response</a:t>
            </a:r>
          </a:p>
          <a:p>
            <a:pPr lvl="1"/>
            <a:r>
              <a:rPr lang="en-US" altLang="en-US"/>
              <a:t>Status line</a:t>
            </a:r>
          </a:p>
          <a:p>
            <a:pPr lvl="2"/>
            <a:r>
              <a:rPr lang="en-US" altLang="en-US"/>
              <a:t>Status-codes 5xx - Server error</a:t>
            </a:r>
          </a:p>
          <a:p>
            <a:pPr lvl="3"/>
            <a:r>
              <a:rPr lang="en-US" altLang="en-US"/>
              <a:t>The server failed to fulfill an apparently valid request</a:t>
            </a:r>
          </a:p>
          <a:p>
            <a:pPr lvl="4"/>
            <a:r>
              <a:rPr lang="en-US" altLang="en-US"/>
              <a:t>500	Internal server error</a:t>
            </a:r>
          </a:p>
          <a:p>
            <a:pPr lvl="4"/>
            <a:r>
              <a:rPr lang="en-US" altLang="en-US"/>
              <a:t>501	Method not implemented</a:t>
            </a:r>
          </a:p>
          <a:p>
            <a:pPr lvl="4"/>
            <a:r>
              <a:rPr lang="en-US" altLang="en-US"/>
              <a:t>502	Bad gateway or server overload</a:t>
            </a:r>
          </a:p>
          <a:p>
            <a:pPr lvl="4"/>
            <a:r>
              <a:rPr lang="en-US" altLang="en-US"/>
              <a:t>503	Service unavailable / gateway timeout</a:t>
            </a:r>
          </a:p>
          <a:p>
            <a:pPr lvl="4"/>
            <a:r>
              <a:rPr lang="en-US" altLang="en-US"/>
              <a:t>504	Secondary gateway / server timeout</a:t>
            </a:r>
          </a:p>
          <a:p>
            <a:endParaRPr lang="en-US" altLang="en-US"/>
          </a:p>
        </p:txBody>
      </p:sp>
    </p:spTree>
    <p:extLst>
      <p:ext uri="{BB962C8B-B14F-4D97-AF65-F5344CB8AC3E}">
        <p14:creationId xmlns:p14="http://schemas.microsoft.com/office/powerpoint/2010/main" val="294277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B0CAEB5C-6F19-4640-8820-9154571B9166}" type="slidenum">
              <a:rPr lang="en-US" altLang="en-US"/>
              <a:pPr/>
              <a:t>33</a:t>
            </a:fld>
            <a:endParaRPr lang="en-US" altLang="en-US">
              <a:solidFill>
                <a:schemeClr val="tx1"/>
              </a:solidFill>
            </a:endParaRPr>
          </a:p>
        </p:txBody>
      </p:sp>
      <p:sp>
        <p:nvSpPr>
          <p:cNvPr id="61442" name="Rectangle 2"/>
          <p:cNvSpPr>
            <a:spLocks noGrp="1" noChangeArrowheads="1"/>
          </p:cNvSpPr>
          <p:nvPr>
            <p:ph type="title"/>
          </p:nvPr>
        </p:nvSpPr>
        <p:spPr/>
        <p:txBody>
          <a:bodyPr/>
          <a:lstStyle/>
          <a:p>
            <a:r>
              <a:rPr lang="en-US" altLang="en-US"/>
              <a:t>HTTP 1.0</a:t>
            </a:r>
          </a:p>
        </p:txBody>
      </p:sp>
      <p:sp>
        <p:nvSpPr>
          <p:cNvPr id="61443" name="Rectangle 3"/>
          <p:cNvSpPr>
            <a:spLocks noGrp="1" noChangeArrowheads="1"/>
          </p:cNvSpPr>
          <p:nvPr>
            <p:ph type="body" idx="1"/>
          </p:nvPr>
        </p:nvSpPr>
        <p:spPr/>
        <p:txBody>
          <a:bodyPr>
            <a:normAutofit lnSpcReduction="10000"/>
          </a:bodyPr>
          <a:lstStyle/>
          <a:p>
            <a:pPr>
              <a:lnSpc>
                <a:spcPct val="90000"/>
              </a:lnSpc>
            </a:pPr>
            <a:r>
              <a:rPr lang="en-US" altLang="en-US"/>
              <a:t>HTTP response</a:t>
            </a:r>
          </a:p>
          <a:p>
            <a:pPr lvl="1">
              <a:lnSpc>
                <a:spcPct val="90000"/>
              </a:lnSpc>
            </a:pPr>
            <a:r>
              <a:rPr lang="en-US" altLang="en-US"/>
              <a:t>Description of information</a:t>
            </a:r>
          </a:p>
          <a:p>
            <a:pPr lvl="2">
              <a:lnSpc>
                <a:spcPct val="90000"/>
              </a:lnSpc>
            </a:pPr>
            <a:r>
              <a:rPr lang="en-US" altLang="en-US"/>
              <a:t>Server     		  Type of server</a:t>
            </a:r>
          </a:p>
          <a:p>
            <a:pPr lvl="2">
              <a:lnSpc>
                <a:spcPct val="90000"/>
              </a:lnSpc>
            </a:pPr>
            <a:r>
              <a:rPr lang="en-US" altLang="en-US"/>
              <a:t>Date        		  Date and time</a:t>
            </a:r>
          </a:p>
          <a:p>
            <a:pPr lvl="2">
              <a:lnSpc>
                <a:spcPct val="90000"/>
              </a:lnSpc>
            </a:pPr>
            <a:r>
              <a:rPr lang="en-US" altLang="en-US"/>
              <a:t>Content-Length	  Number of bytes</a:t>
            </a:r>
          </a:p>
          <a:p>
            <a:pPr lvl="2">
              <a:lnSpc>
                <a:spcPct val="90000"/>
              </a:lnSpc>
            </a:pPr>
            <a:r>
              <a:rPr lang="en-US" altLang="en-US"/>
              <a:t>Content-Type	  Mime type</a:t>
            </a:r>
          </a:p>
          <a:p>
            <a:pPr lvl="2">
              <a:lnSpc>
                <a:spcPct val="90000"/>
              </a:lnSpc>
            </a:pPr>
            <a:r>
              <a:rPr lang="en-US" altLang="en-US"/>
              <a:t>Content-Language	  English, for example</a:t>
            </a:r>
          </a:p>
          <a:p>
            <a:pPr lvl="2">
              <a:lnSpc>
                <a:spcPct val="90000"/>
              </a:lnSpc>
            </a:pPr>
            <a:r>
              <a:rPr lang="en-US" altLang="en-US"/>
              <a:t>Content-Encoding	  Data compression</a:t>
            </a:r>
          </a:p>
          <a:p>
            <a:pPr lvl="2">
              <a:lnSpc>
                <a:spcPct val="90000"/>
              </a:lnSpc>
            </a:pPr>
            <a:r>
              <a:rPr lang="en-US" altLang="en-US"/>
              <a:t>Last-Modified	  Date when last modified</a:t>
            </a:r>
          </a:p>
          <a:p>
            <a:pPr lvl="2">
              <a:lnSpc>
                <a:spcPct val="90000"/>
              </a:lnSpc>
            </a:pPr>
            <a:r>
              <a:rPr lang="en-US" altLang="en-US"/>
              <a:t>Expires		  Date when file becomes </a:t>
            </a:r>
          </a:p>
          <a:p>
            <a:pPr lvl="2">
              <a:lnSpc>
                <a:spcPct val="90000"/>
              </a:lnSpc>
              <a:buFont typeface="Monotype Sorts" pitchFamily="2" charset="2"/>
              <a:buNone/>
            </a:pPr>
            <a:r>
              <a:rPr lang="en-US" altLang="en-US"/>
              <a:t>				  invalid</a:t>
            </a:r>
          </a:p>
        </p:txBody>
      </p:sp>
    </p:spTree>
    <p:extLst>
      <p:ext uri="{BB962C8B-B14F-4D97-AF65-F5344CB8AC3E}">
        <p14:creationId xmlns:p14="http://schemas.microsoft.com/office/powerpoint/2010/main" val="788879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HTTP</a:t>
            </a:r>
          </a:p>
        </p:txBody>
      </p:sp>
      <p:sp>
        <p:nvSpPr>
          <p:cNvPr id="5" name="Slide Number Placeholder 4"/>
          <p:cNvSpPr>
            <a:spLocks noGrp="1"/>
          </p:cNvSpPr>
          <p:nvPr>
            <p:ph type="sldNum" sz="quarter" idx="11"/>
          </p:nvPr>
        </p:nvSpPr>
        <p:spPr/>
        <p:txBody>
          <a:bodyPr/>
          <a:lstStyle/>
          <a:p>
            <a:fld id="{100C53B4-CE71-4044-8FA7-1E92F0BD8D26}" type="slidenum">
              <a:rPr lang="en-US" altLang="en-US"/>
              <a:pPr/>
              <a:t>34</a:t>
            </a:fld>
            <a:endParaRPr lang="en-US" altLang="en-US">
              <a:solidFill>
                <a:schemeClr val="tx1"/>
              </a:solidFill>
            </a:endParaRPr>
          </a:p>
        </p:txBody>
      </p:sp>
      <p:sp>
        <p:nvSpPr>
          <p:cNvPr id="62466" name="Rectangle 2"/>
          <p:cNvSpPr>
            <a:spLocks noGrp="1" noChangeArrowheads="1"/>
          </p:cNvSpPr>
          <p:nvPr>
            <p:ph type="title"/>
          </p:nvPr>
        </p:nvSpPr>
        <p:spPr/>
        <p:txBody>
          <a:bodyPr/>
          <a:lstStyle/>
          <a:p>
            <a:r>
              <a:rPr lang="en-US" altLang="en-US"/>
              <a:t>HTTP 1.0</a:t>
            </a:r>
          </a:p>
        </p:txBody>
      </p:sp>
      <p:sp>
        <p:nvSpPr>
          <p:cNvPr id="62467" name="Rectangle 3"/>
          <p:cNvSpPr>
            <a:spLocks noGrp="1" noChangeArrowheads="1"/>
          </p:cNvSpPr>
          <p:nvPr>
            <p:ph type="body" idx="1"/>
          </p:nvPr>
        </p:nvSpPr>
        <p:spPr/>
        <p:txBody>
          <a:bodyPr/>
          <a:lstStyle/>
          <a:p>
            <a:r>
              <a:rPr lang="en-US" altLang="en-US"/>
              <a:t>Problems</a:t>
            </a:r>
          </a:p>
          <a:p>
            <a:pPr lvl="1"/>
            <a:r>
              <a:rPr lang="en-US" altLang="en-US"/>
              <a:t>HTTP is stateless</a:t>
            </a:r>
          </a:p>
          <a:p>
            <a:pPr lvl="2"/>
            <a:r>
              <a:rPr lang="en-US" altLang="en-US"/>
              <a:t>Each request requires separate TCP connection</a:t>
            </a:r>
          </a:p>
          <a:p>
            <a:pPr lvl="2"/>
            <a:r>
              <a:rPr lang="en-US" altLang="en-US"/>
              <a:t>Server doesn’t remember previous requests</a:t>
            </a:r>
          </a:p>
        </p:txBody>
      </p:sp>
    </p:spTree>
    <p:extLst>
      <p:ext uri="{BB962C8B-B14F-4D97-AF65-F5344CB8AC3E}">
        <p14:creationId xmlns:p14="http://schemas.microsoft.com/office/powerpoint/2010/main" val="2298859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1.1</a:t>
            </a:r>
          </a:p>
        </p:txBody>
      </p:sp>
      <p:sp>
        <p:nvSpPr>
          <p:cNvPr id="3" name="Content Placeholder 2"/>
          <p:cNvSpPr>
            <a:spLocks noGrp="1"/>
          </p:cNvSpPr>
          <p:nvPr>
            <p:ph idx="1"/>
          </p:nvPr>
        </p:nvSpPr>
        <p:spPr/>
        <p:txBody>
          <a:bodyPr>
            <a:normAutofit fontScale="77500" lnSpcReduction="20000"/>
          </a:bodyPr>
          <a:lstStyle/>
          <a:p>
            <a:r>
              <a:rPr lang="en-US" dirty="0"/>
              <a:t>OPTIONS method</a:t>
            </a:r>
          </a:p>
          <a:p>
            <a:pPr lvl="2"/>
            <a:r>
              <a:rPr lang="en-US" dirty="0"/>
              <a:t>A way for a client to learn about the capabilities of a server without actually requesting a resource</a:t>
            </a:r>
          </a:p>
          <a:p>
            <a:r>
              <a:rPr lang="en-US" altLang="en-US" dirty="0"/>
              <a:t>Put</a:t>
            </a:r>
          </a:p>
          <a:p>
            <a:pPr lvl="2"/>
            <a:r>
              <a:rPr lang="en-US" altLang="en-US" dirty="0"/>
              <a:t>Sends new copy of existing object to server</a:t>
            </a:r>
          </a:p>
          <a:p>
            <a:pPr lvl="2"/>
            <a:r>
              <a:rPr lang="en-US" altLang="en-US" dirty="0"/>
              <a:t>Usually not allowed</a:t>
            </a:r>
          </a:p>
          <a:p>
            <a:r>
              <a:rPr lang="en-US" altLang="en-US" dirty="0"/>
              <a:t>Delete</a:t>
            </a:r>
          </a:p>
          <a:p>
            <a:pPr lvl="2"/>
            <a:r>
              <a:rPr lang="en-US" altLang="en-US" dirty="0"/>
              <a:t>Deletes object</a:t>
            </a:r>
          </a:p>
          <a:p>
            <a:pPr lvl="2"/>
            <a:r>
              <a:rPr lang="en-US" altLang="en-US" dirty="0"/>
              <a:t>Usually not allowed</a:t>
            </a:r>
          </a:p>
          <a:p>
            <a:r>
              <a:rPr lang="en-US" altLang="en-US" dirty="0"/>
              <a:t>Trace</a:t>
            </a:r>
          </a:p>
          <a:p>
            <a:pPr lvl="2"/>
            <a:r>
              <a:rPr lang="en-US" altLang="en-US" dirty="0"/>
              <a:t>Acts as traceroute command to trace the resource on the server</a:t>
            </a:r>
          </a:p>
          <a:p>
            <a:endParaRPr lang="en-US" altLang="en-US" dirty="0"/>
          </a:p>
          <a:p>
            <a:r>
              <a:rPr lang="en-US" altLang="en-US" dirty="0"/>
              <a:t>Persistent and Pipelining</a:t>
            </a:r>
          </a:p>
          <a:p>
            <a:pPr lvl="1"/>
            <a:endParaRPr lang="en-US" dirty="0"/>
          </a:p>
          <a:p>
            <a:endParaRPr lang="en-US" dirty="0"/>
          </a:p>
        </p:txBody>
      </p:sp>
    </p:spTree>
    <p:extLst>
      <p:ext uri="{BB962C8B-B14F-4D97-AF65-F5344CB8AC3E}">
        <p14:creationId xmlns:p14="http://schemas.microsoft.com/office/powerpoint/2010/main" val="3540567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What is it?</a:t>
            </a:r>
          </a:p>
        </p:txBody>
      </p:sp>
      <p:sp>
        <p:nvSpPr>
          <p:cNvPr id="512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HTML5 will be the new standard for HTML, XHTML, and the HTML DOM (document object model).</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The previous version of HTML came in 1999. The web has changed a lot since then.</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HTML5 is still a work in progress, but most modern browsers have some HTML5 support.</a:t>
            </a:r>
          </a:p>
        </p:txBody>
      </p:sp>
    </p:spTree>
    <p:extLst>
      <p:ext uri="{BB962C8B-B14F-4D97-AF65-F5344CB8AC3E}">
        <p14:creationId xmlns:p14="http://schemas.microsoft.com/office/powerpoint/2010/main" val="969348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457200"/>
            <a:ext cx="8229600" cy="914400"/>
          </a:xfrm>
        </p:spPr>
        <p:txBody>
          <a:bodyPr/>
          <a:lstStyle/>
          <a:p>
            <a:pPr algn="ctr"/>
            <a:r>
              <a:rPr lang="en-US" altLang="en-US" sz="4000"/>
              <a:t>History of HTML</a:t>
            </a:r>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p:cNvSpPr/>
          <p:nvPr/>
        </p:nvSpPr>
        <p:spPr bwMode="auto">
          <a:xfrm>
            <a:off x="1447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a:p>
        </p:txBody>
      </p:sp>
      <p:sp>
        <p:nvSpPr>
          <p:cNvPr id="19" name="Rectangle 18"/>
          <p:cNvSpPr>
            <a:spLocks noChangeArrowheads="1"/>
          </p:cNvSpPr>
          <p:nvPr/>
        </p:nvSpPr>
        <p:spPr bwMode="auto">
          <a:xfrm>
            <a:off x="2362200"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t>HTML first published</a:t>
            </a:r>
            <a:endParaRPr lang="en-IN" altLang="en-US" sz="1600" dirty="0"/>
          </a:p>
        </p:txBody>
      </p:sp>
      <p:cxnSp>
        <p:nvCxnSpPr>
          <p:cNvPr id="5138" name="Straight Connector 16"/>
          <p:cNvCxnSpPr>
            <a:cxnSpLocks noChangeShapeType="1"/>
          </p:cNvCxnSpPr>
          <p:nvPr/>
        </p:nvCxnSpPr>
        <p:spPr bwMode="auto">
          <a:xfrm>
            <a:off x="990600"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381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1991</a:t>
            </a:r>
            <a:endParaRPr lang="en-IN" altLang="en-US" sz="1400" b="1"/>
          </a:p>
        </p:txBody>
      </p:sp>
      <p:cxnSp>
        <p:nvCxnSpPr>
          <p:cNvPr id="5152" name="Straight Connector 16"/>
          <p:cNvCxnSpPr>
            <a:cxnSpLocks noChangeShapeType="1"/>
          </p:cNvCxnSpPr>
          <p:nvPr/>
        </p:nvCxnSpPr>
        <p:spPr bwMode="auto">
          <a:xfrm>
            <a:off x="990600"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Rectangle 17"/>
          <p:cNvSpPr>
            <a:spLocks noChangeArrowheads="1"/>
          </p:cNvSpPr>
          <p:nvPr/>
        </p:nvSpPr>
        <p:spPr bwMode="auto">
          <a:xfrm>
            <a:off x="381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p>
            <a:pPr algn="ctr">
              <a:defRPr/>
            </a:pPr>
            <a:r>
              <a:rPr lang="en-US" sz="1400" b="1" dirty="0"/>
              <a:t>2014</a:t>
            </a:r>
            <a:endParaRPr lang="en-IN" sz="1400" b="1" dirty="0"/>
          </a:p>
        </p:txBody>
      </p:sp>
      <p:cxnSp>
        <p:nvCxnSpPr>
          <p:cNvPr id="5156" name="Straight Connector 16"/>
          <p:cNvCxnSpPr>
            <a:cxnSpLocks noChangeShapeType="1"/>
          </p:cNvCxnSpPr>
          <p:nvPr/>
        </p:nvCxnSpPr>
        <p:spPr bwMode="auto">
          <a:xfrm>
            <a:off x="990600"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 name="Rectangle 17"/>
          <p:cNvSpPr>
            <a:spLocks noChangeArrowheads="1"/>
          </p:cNvSpPr>
          <p:nvPr/>
        </p:nvSpPr>
        <p:spPr bwMode="auto">
          <a:xfrm>
            <a:off x="381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2002 -2009</a:t>
            </a:r>
            <a:endParaRPr lang="en-IN" altLang="en-US" sz="1400" b="1"/>
          </a:p>
        </p:txBody>
      </p:sp>
      <p:cxnSp>
        <p:nvCxnSpPr>
          <p:cNvPr id="5158" name="Straight Connector 16"/>
          <p:cNvCxnSpPr>
            <a:cxnSpLocks noChangeShapeType="1"/>
          </p:cNvCxnSpPr>
          <p:nvPr/>
        </p:nvCxnSpPr>
        <p:spPr bwMode="auto">
          <a:xfrm>
            <a:off x="990600"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 name="Rectangle 17"/>
          <p:cNvSpPr>
            <a:spLocks noChangeArrowheads="1"/>
          </p:cNvSpPr>
          <p:nvPr/>
        </p:nvSpPr>
        <p:spPr bwMode="auto">
          <a:xfrm>
            <a:off x="381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2000</a:t>
            </a:r>
            <a:endParaRPr lang="en-IN" altLang="en-US" sz="1400" b="1"/>
          </a:p>
        </p:txBody>
      </p:sp>
      <p:sp>
        <p:nvSpPr>
          <p:cNvPr id="6" name="Rectangle 18"/>
          <p:cNvSpPr>
            <a:spLocks noChangeArrowheads="1"/>
          </p:cNvSpPr>
          <p:nvPr/>
        </p:nvSpPr>
        <p:spPr bwMode="auto">
          <a:xfrm>
            <a:off x="2362200"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t>HTML 2.0</a:t>
            </a:r>
            <a:endParaRPr lang="en-IN" altLang="en-US" sz="1600" dirty="0"/>
          </a:p>
        </p:txBody>
      </p:sp>
      <p:sp>
        <p:nvSpPr>
          <p:cNvPr id="8" name="Rectangle 18"/>
          <p:cNvSpPr>
            <a:spLocks noChangeArrowheads="1"/>
          </p:cNvSpPr>
          <p:nvPr/>
        </p:nvSpPr>
        <p:spPr bwMode="auto">
          <a:xfrm>
            <a:off x="2362200"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t>HTML 3.2</a:t>
            </a:r>
            <a:endParaRPr lang="en-IN" altLang="en-US" sz="1600" dirty="0"/>
          </a:p>
        </p:txBody>
      </p:sp>
      <p:sp>
        <p:nvSpPr>
          <p:cNvPr id="9" name="Rectangle 18"/>
          <p:cNvSpPr>
            <a:spLocks noChangeArrowheads="1"/>
          </p:cNvSpPr>
          <p:nvPr/>
        </p:nvSpPr>
        <p:spPr bwMode="auto">
          <a:xfrm>
            <a:off x="2362200"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t>HTML 4.01</a:t>
            </a:r>
            <a:endParaRPr lang="en-IN" altLang="en-US" sz="1600" dirty="0"/>
          </a:p>
        </p:txBody>
      </p:sp>
      <p:sp>
        <p:nvSpPr>
          <p:cNvPr id="10" name="Rectangle 18"/>
          <p:cNvSpPr>
            <a:spLocks noChangeArrowheads="1"/>
          </p:cNvSpPr>
          <p:nvPr/>
        </p:nvSpPr>
        <p:spPr bwMode="auto">
          <a:xfrm>
            <a:off x="2362200"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t>XHTML 1.0</a:t>
            </a:r>
            <a:endParaRPr lang="en-IN" altLang="en-US" sz="1600" dirty="0"/>
          </a:p>
        </p:txBody>
      </p:sp>
      <p:sp>
        <p:nvSpPr>
          <p:cNvPr id="11" name="Rectangle 18"/>
          <p:cNvSpPr>
            <a:spLocks noChangeArrowheads="1"/>
          </p:cNvSpPr>
          <p:nvPr/>
        </p:nvSpPr>
        <p:spPr bwMode="auto">
          <a:xfrm>
            <a:off x="2362200"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solidFill>
                  <a:srgbClr val="969696"/>
                </a:solidFill>
              </a:rPr>
              <a:t>XHTML 2.0</a:t>
            </a:r>
            <a:endParaRPr lang="en-IN" altLang="en-US" sz="1600" dirty="0">
              <a:solidFill>
                <a:srgbClr val="969696"/>
              </a:solidFill>
            </a:endParaRPr>
          </a:p>
        </p:txBody>
      </p:sp>
      <p:sp>
        <p:nvSpPr>
          <p:cNvPr id="12" name="Rectangle 18"/>
          <p:cNvSpPr>
            <a:spLocks noChangeArrowheads="1"/>
          </p:cNvSpPr>
          <p:nvPr/>
        </p:nvSpPr>
        <p:spPr bwMode="auto">
          <a:xfrm>
            <a:off x="2362200"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spcAft>
                <a:spcPts val="600"/>
              </a:spcAft>
            </a:pPr>
            <a:r>
              <a:rPr lang="en-US" altLang="en-US" sz="1600" dirty="0"/>
              <a:t>HTML5</a:t>
            </a:r>
            <a:endParaRPr lang="en-IN" altLang="en-US" sz="1600" dirty="0"/>
          </a:p>
        </p:txBody>
      </p:sp>
      <p:cxnSp>
        <p:nvCxnSpPr>
          <p:cNvPr id="5169" name="Straight Connector 16"/>
          <p:cNvCxnSpPr>
            <a:cxnSpLocks noChangeShapeType="1"/>
          </p:cNvCxnSpPr>
          <p:nvPr/>
        </p:nvCxnSpPr>
        <p:spPr bwMode="auto">
          <a:xfrm>
            <a:off x="990600"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Rectangle 17"/>
          <p:cNvSpPr>
            <a:spLocks noChangeArrowheads="1"/>
          </p:cNvSpPr>
          <p:nvPr/>
        </p:nvSpPr>
        <p:spPr bwMode="auto">
          <a:xfrm>
            <a:off x="381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1995</a:t>
            </a:r>
            <a:endParaRPr lang="en-IN" altLang="en-US" sz="1400" b="1"/>
          </a:p>
        </p:txBody>
      </p:sp>
      <p:cxnSp>
        <p:nvCxnSpPr>
          <p:cNvPr id="5171" name="Straight Connector 16"/>
          <p:cNvCxnSpPr>
            <a:cxnSpLocks noChangeShapeType="1"/>
          </p:cNvCxnSpPr>
          <p:nvPr/>
        </p:nvCxnSpPr>
        <p:spPr bwMode="auto">
          <a:xfrm>
            <a:off x="990600"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Rectangle 17"/>
          <p:cNvSpPr>
            <a:spLocks noChangeArrowheads="1"/>
          </p:cNvSpPr>
          <p:nvPr/>
        </p:nvSpPr>
        <p:spPr bwMode="auto">
          <a:xfrm>
            <a:off x="381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1997</a:t>
            </a:r>
            <a:endParaRPr lang="en-IN" altLang="en-US" sz="1400" b="1"/>
          </a:p>
        </p:txBody>
      </p:sp>
      <p:cxnSp>
        <p:nvCxnSpPr>
          <p:cNvPr id="5173" name="Straight Connector 16"/>
          <p:cNvCxnSpPr>
            <a:cxnSpLocks noChangeShapeType="1"/>
          </p:cNvCxnSpPr>
          <p:nvPr/>
        </p:nvCxnSpPr>
        <p:spPr bwMode="auto">
          <a:xfrm>
            <a:off x="990600"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 name="Rectangle 17"/>
          <p:cNvSpPr>
            <a:spLocks noChangeArrowheads="1"/>
          </p:cNvSpPr>
          <p:nvPr/>
        </p:nvSpPr>
        <p:spPr bwMode="auto">
          <a:xfrm>
            <a:off x="381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1999</a:t>
            </a:r>
            <a:endParaRPr lang="en-IN" altLang="en-US" sz="1400" b="1"/>
          </a:p>
        </p:txBody>
      </p:sp>
      <p:sp>
        <p:nvSpPr>
          <p:cNvPr id="5177" name="Text Box 57"/>
          <p:cNvSpPr txBox="1">
            <a:spLocks noChangeArrowheads="1"/>
          </p:cNvSpPr>
          <p:nvPr/>
        </p:nvSpPr>
        <p:spPr bwMode="auto">
          <a:xfrm>
            <a:off x="4114800" y="47244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dirty="0"/>
              <a:t>HTML5 is much more tolerant and can handle markup from all the prior versions.</a:t>
            </a:r>
            <a:endParaRPr lang="en-IN" altLang="en-US" dirty="0"/>
          </a:p>
        </p:txBody>
      </p:sp>
      <p:sp>
        <p:nvSpPr>
          <p:cNvPr id="5178" name="Text Box 58"/>
          <p:cNvSpPr txBox="1">
            <a:spLocks noChangeArrowheads="1"/>
          </p:cNvSpPr>
          <p:nvPr/>
        </p:nvSpPr>
        <p:spPr bwMode="auto">
          <a:xfrm>
            <a:off x="4114800" y="5562600"/>
            <a:ext cx="4648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dirty="0"/>
              <a:t>Though HTML5 was published officially in 2014, it has been in development since 2004.</a:t>
            </a:r>
            <a:endParaRPr lang="en-IN" altLang="en-US" sz="1600" dirty="0"/>
          </a:p>
        </p:txBody>
      </p:sp>
      <p:sp>
        <p:nvSpPr>
          <p:cNvPr id="5179" name="Text Box 59"/>
          <p:cNvSpPr txBox="1">
            <a:spLocks noChangeArrowheads="1"/>
          </p:cNvSpPr>
          <p:nvPr/>
        </p:nvSpPr>
        <p:spPr bwMode="auto">
          <a:xfrm>
            <a:off x="4114800" y="25146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dirty="0"/>
              <a:t>After HTML 4.01 was released, focus shifted to XHTML and its stricter standards.</a:t>
            </a:r>
            <a:endParaRPr lang="en-IN" altLang="en-US" dirty="0"/>
          </a:p>
        </p:txBody>
      </p:sp>
      <p:sp>
        <p:nvSpPr>
          <p:cNvPr id="5180" name="Text Box 60"/>
          <p:cNvSpPr txBox="1">
            <a:spLocks noChangeArrowheads="1"/>
          </p:cNvSpPr>
          <p:nvPr/>
        </p:nvSpPr>
        <p:spPr bwMode="auto">
          <a:xfrm>
            <a:off x="4114800" y="3352800"/>
            <a:ext cx="4648200" cy="121602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dirty="0"/>
              <a:t>XHTML 2.0 had even stricter standards than 1.0, rejecting web pages that did not comply.  It fell out of favor gradually and was abandoned completely in 2009.</a:t>
            </a:r>
            <a:endParaRPr lang="en-IN" altLang="en-US" dirty="0"/>
          </a:p>
        </p:txBody>
      </p:sp>
      <p:sp>
        <p:nvSpPr>
          <p:cNvPr id="5184" name="Line 64"/>
          <p:cNvSpPr>
            <a:spLocks noChangeShapeType="1"/>
          </p:cNvSpPr>
          <p:nvPr/>
        </p:nvSpPr>
        <p:spPr bwMode="auto">
          <a:xfrm flipV="1">
            <a:off x="3429000"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5" name="Line 65"/>
          <p:cNvSpPr>
            <a:spLocks noChangeShapeType="1"/>
          </p:cNvSpPr>
          <p:nvPr/>
        </p:nvSpPr>
        <p:spPr bwMode="auto">
          <a:xfrm flipV="1">
            <a:off x="3505200" y="44196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6692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Improvements</a:t>
            </a:r>
          </a:p>
        </p:txBody>
      </p:sp>
      <p:sp>
        <p:nvSpPr>
          <p:cNvPr id="3" name="Content Placeholder 2"/>
          <p:cNvSpPr>
            <a:spLocks noGrp="1"/>
          </p:cNvSpPr>
          <p:nvPr>
            <p:ph idx="1"/>
          </p:nvPr>
        </p:nvSpPr>
        <p:spPr/>
        <p:txBody>
          <a:bodyPr>
            <a:normAutofit fontScale="92500" lnSpcReduction="10000"/>
          </a:bodyPr>
          <a:lstStyle/>
          <a:p>
            <a:r>
              <a:rPr lang="en-US" dirty="0"/>
              <a:t>GUI with non-Flash application</a:t>
            </a:r>
          </a:p>
          <a:p>
            <a:endParaRPr lang="en-US" dirty="0"/>
          </a:p>
          <a:p>
            <a:r>
              <a:rPr lang="en-US" dirty="0"/>
              <a:t>New Elements (Focused more on semantics and accessibility)</a:t>
            </a:r>
          </a:p>
          <a:p>
            <a:pPr lvl="1"/>
            <a:r>
              <a:rPr lang="en-US" dirty="0"/>
              <a:t>Video, Canvas, Input (built-in support for form validations)</a:t>
            </a:r>
          </a:p>
          <a:p>
            <a:pPr lvl="1"/>
            <a:endParaRPr lang="en-US" dirty="0"/>
          </a:p>
          <a:p>
            <a:r>
              <a:rPr lang="en-US" dirty="0"/>
              <a:t>JavaScript API</a:t>
            </a:r>
          </a:p>
          <a:p>
            <a:pPr lvl="1"/>
            <a:r>
              <a:rPr lang="en-US" dirty="0"/>
              <a:t>File Reader, Web Audio, User Media (p2p connection), Session/Local Storage (in place of cookies)</a:t>
            </a:r>
          </a:p>
        </p:txBody>
      </p:sp>
    </p:spTree>
    <p:extLst>
      <p:ext uri="{BB962C8B-B14F-4D97-AF65-F5344CB8AC3E}">
        <p14:creationId xmlns:p14="http://schemas.microsoft.com/office/powerpoint/2010/main" val="307695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Origins</a:t>
            </a:r>
          </a:p>
        </p:txBody>
      </p:sp>
      <p:sp>
        <p:nvSpPr>
          <p:cNvPr id="6146"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HTML5 is a cooperation between the World Wide Web Consortium (W3C) and the Web Hypertext Application Technology Working Group (WHATWG).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WHATWG was working with web forms and applications, and W3C was working with XHTML 2.0. In 2006, they decided to cooperate and create a new version of HTML.</a:t>
            </a:r>
          </a:p>
        </p:txBody>
      </p:sp>
    </p:spTree>
    <p:extLst>
      <p:ext uri="{BB962C8B-B14F-4D97-AF65-F5344CB8AC3E}">
        <p14:creationId xmlns:p14="http://schemas.microsoft.com/office/powerpoint/2010/main" val="2047152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533400" y="4495800"/>
            <a:ext cx="789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FF0000"/>
                </a:solidFill>
              </a:rPr>
              <a:t>Both were invented at the same time by the same person</a:t>
            </a:r>
          </a:p>
        </p:txBody>
      </p:sp>
      <p:sp>
        <p:nvSpPr>
          <p:cNvPr id="78854" name="Rectangle 6"/>
          <p:cNvSpPr>
            <a:spLocks noGrp="1" noChangeArrowheads="1"/>
          </p:cNvSpPr>
          <p:nvPr>
            <p:ph type="title"/>
          </p:nvPr>
        </p:nvSpPr>
        <p:spPr>
          <a:xfrm>
            <a:off x="457200" y="304800"/>
            <a:ext cx="8229600" cy="685800"/>
          </a:xfrm>
        </p:spPr>
        <p:txBody>
          <a:bodyPr/>
          <a:lstStyle/>
          <a:p>
            <a:r>
              <a:rPr lang="en-US" altLang="en-US" sz="3600" dirty="0"/>
              <a:t>HTTP vs HTML</a:t>
            </a:r>
          </a:p>
        </p:txBody>
      </p:sp>
      <p:sp>
        <p:nvSpPr>
          <p:cNvPr id="78855" name="Rectangle 7"/>
          <p:cNvSpPr>
            <a:spLocks noGrp="1" noChangeArrowheads="1"/>
          </p:cNvSpPr>
          <p:nvPr>
            <p:ph type="body" idx="1"/>
          </p:nvPr>
        </p:nvSpPr>
        <p:spPr>
          <a:xfrm>
            <a:off x="381000" y="1447800"/>
            <a:ext cx="8305800" cy="2743200"/>
          </a:xfrm>
        </p:spPr>
        <p:txBody>
          <a:bodyPr>
            <a:normAutofit fontScale="92500" lnSpcReduction="10000"/>
          </a:bodyPr>
          <a:lstStyle/>
          <a:p>
            <a:r>
              <a:rPr lang="en-US" altLang="en-US" sz="2800" dirty="0"/>
              <a:t>HTML:  hypertext </a:t>
            </a:r>
            <a:r>
              <a:rPr lang="en-US" altLang="en-US" sz="2800" dirty="0">
                <a:solidFill>
                  <a:srgbClr val="FF0000"/>
                </a:solidFill>
              </a:rPr>
              <a:t>markup language</a:t>
            </a:r>
          </a:p>
          <a:p>
            <a:pPr lvl="1"/>
            <a:r>
              <a:rPr lang="en-US" altLang="en-US" sz="2400" dirty="0"/>
              <a:t>Definitions of tags that are added to Web documents to control their appearance</a:t>
            </a:r>
          </a:p>
          <a:p>
            <a:endParaRPr lang="en-US" altLang="en-US" sz="2800" dirty="0"/>
          </a:p>
          <a:p>
            <a:r>
              <a:rPr lang="en-US" altLang="en-US" sz="2800" dirty="0"/>
              <a:t>HTTP:  hypertext transfer </a:t>
            </a:r>
            <a:r>
              <a:rPr lang="en-US" altLang="en-US" sz="2800" dirty="0">
                <a:solidFill>
                  <a:srgbClr val="FF0000"/>
                </a:solidFill>
              </a:rPr>
              <a:t>protocol</a:t>
            </a:r>
          </a:p>
          <a:p>
            <a:pPr lvl="1"/>
            <a:r>
              <a:rPr lang="en-US" altLang="en-US" sz="2400" dirty="0"/>
              <a:t>The rules governing the conversation between a Web client and a Web server</a:t>
            </a:r>
            <a:r>
              <a:rPr lang="en-US" altLang="en-US" dirty="0"/>
              <a:t> </a:t>
            </a:r>
          </a:p>
          <a:p>
            <a:endParaRPr lang="en-US" altLang="en-US" dirty="0"/>
          </a:p>
        </p:txBody>
      </p:sp>
    </p:spTree>
    <p:extLst>
      <p:ext uri="{BB962C8B-B14F-4D97-AF65-F5344CB8AC3E}">
        <p14:creationId xmlns:p14="http://schemas.microsoft.com/office/powerpoint/2010/main" val="1699206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0" y="273629"/>
            <a:ext cx="8229600" cy="1146360"/>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Ground Rules</a:t>
            </a:r>
          </a:p>
        </p:txBody>
      </p:sp>
      <p:sp>
        <p:nvSpPr>
          <p:cNvPr id="7170"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fontScale="92500" lnSpcReduction="2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Some rules for HTML5 were established:</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New features should be based on HTML,</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   CSS, DOM, and JavaScript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Reduce the need for external plugins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Better error handling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More markup to replace scripting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HTML5 should be device independent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solidFill>
                  <a:srgbClr val="DC2300"/>
                </a:solidFill>
              </a:rPr>
              <a:t>&gt;</a:t>
            </a:r>
            <a:r>
              <a:rPr lang="en-GB" altLang="en-US"/>
              <a:t> Dev process should be visible to the public</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p:txBody>
      </p:sp>
    </p:spTree>
    <p:extLst>
      <p:ext uri="{BB962C8B-B14F-4D97-AF65-F5344CB8AC3E}">
        <p14:creationId xmlns:p14="http://schemas.microsoft.com/office/powerpoint/2010/main" val="41483833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New Features</a:t>
            </a:r>
          </a:p>
        </p:txBody>
      </p:sp>
      <p:sp>
        <p:nvSpPr>
          <p:cNvPr id="8194"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Canvas element for drawing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Video/audio elements for media playback</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Better support for local offline storage</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New content specific elements, like article,</a:t>
            </a:r>
            <a:br>
              <a:rPr lang="en-GB" altLang="en-US" dirty="0"/>
            </a:br>
            <a:r>
              <a:rPr lang="en-GB" altLang="en-US" dirty="0"/>
              <a:t>   footer, header, </a:t>
            </a:r>
            <a:r>
              <a:rPr lang="en-GB" altLang="en-US" dirty="0" err="1"/>
              <a:t>nav</a:t>
            </a:r>
            <a:r>
              <a:rPr lang="en-GB" altLang="en-US" dirty="0"/>
              <a:t>, section</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DC2300"/>
                </a:solidFill>
              </a:rPr>
              <a:t>&gt;</a:t>
            </a:r>
            <a:r>
              <a:rPr lang="en-GB" altLang="en-US" dirty="0"/>
              <a:t> New form controls, like calendar, date, time, email, </a:t>
            </a:r>
            <a:r>
              <a:rPr lang="en-GB" altLang="en-US" dirty="0" err="1"/>
              <a:t>url</a:t>
            </a:r>
            <a:r>
              <a:rPr lang="en-GB" altLang="en-US" dirty="0"/>
              <a:t>, search</a:t>
            </a:r>
          </a:p>
        </p:txBody>
      </p:sp>
    </p:spTree>
    <p:extLst>
      <p:ext uri="{BB962C8B-B14F-4D97-AF65-F5344CB8AC3E}">
        <p14:creationId xmlns:p14="http://schemas.microsoft.com/office/powerpoint/2010/main" val="328416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It is all about…..</a:t>
            </a:r>
          </a:p>
        </p:txBody>
      </p:sp>
      <p:sp>
        <p:nvSpPr>
          <p:cNvPr id="4" name="Content Placeholder 3"/>
          <p:cNvSpPr>
            <a:spLocks noGrp="1"/>
          </p:cNvSpPr>
          <p:nvPr>
            <p:ph idx="1"/>
          </p:nvPr>
        </p:nvSpPr>
        <p:spPr/>
        <p:txBody>
          <a:bodyPr/>
          <a:lstStyle/>
          <a:p>
            <a:r>
              <a:rPr lang="en-US" dirty="0"/>
              <a:t>Providing powerful capabilities for Web-based applications with more powerful interaction, video support, graphics, more styling effects, and a full set of APIs. </a:t>
            </a:r>
          </a:p>
          <a:p>
            <a:endParaRPr lang="en-US" dirty="0"/>
          </a:p>
          <a:p>
            <a:r>
              <a:rPr lang="en-US" dirty="0"/>
              <a:t>Evolve as a future Open Web Platform</a:t>
            </a:r>
          </a:p>
        </p:txBody>
      </p:sp>
    </p:spTree>
    <p:extLst>
      <p:ext uri="{BB962C8B-B14F-4D97-AF65-F5344CB8AC3E}">
        <p14:creationId xmlns:p14="http://schemas.microsoft.com/office/powerpoint/2010/main" val="1202696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Support</a:t>
            </a:r>
          </a:p>
        </p:txBody>
      </p:sp>
      <p:sp>
        <p:nvSpPr>
          <p:cNvPr id="1024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You may well ask: “How can I start using HTML5 if older browsers don’t support it?” But the question itself is misleading.</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HTML5 is not one big thing; it is a collection of individual features. You can only detect support for individual features, like canvas, video, or geolocation.</a:t>
            </a:r>
          </a:p>
        </p:txBody>
      </p:sp>
    </p:spTree>
    <p:extLst>
      <p:ext uri="{BB962C8B-B14F-4D97-AF65-F5344CB8AC3E}">
        <p14:creationId xmlns:p14="http://schemas.microsoft.com/office/powerpoint/2010/main" val="41534787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Example</a:t>
            </a:r>
          </a:p>
        </p:txBody>
      </p:sp>
      <p:sp>
        <p:nvSpPr>
          <p:cNvPr id="12290"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HTML5 supports all the form controls from HTML 4, but it also includes new input controls. Some of these are long-overdue additions like sliders and date pickers; others are more subtle... </a:t>
            </a:r>
          </a:p>
        </p:txBody>
      </p:sp>
    </p:spTree>
    <p:extLst>
      <p:ext uri="{BB962C8B-B14F-4D97-AF65-F5344CB8AC3E}">
        <p14:creationId xmlns:p14="http://schemas.microsoft.com/office/powerpoint/2010/main" val="4176338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Example</a:t>
            </a:r>
          </a:p>
        </p:txBody>
      </p:sp>
      <p:sp>
        <p:nvSpPr>
          <p:cNvPr id="13314"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a:t>For example, the email input type looks just like a text box, but mobile browsers will customize their onscreen keyboard to make it easier to type email addresses. Older browsers that don’t support the email input type will treat it as a regular text field, and the form still works with no markup changes or scripting hacks.</a:t>
            </a:r>
          </a:p>
        </p:txBody>
      </p:sp>
    </p:spTree>
    <p:extLst>
      <p:ext uri="{BB962C8B-B14F-4D97-AF65-F5344CB8AC3E}">
        <p14:creationId xmlns:p14="http://schemas.microsoft.com/office/powerpoint/2010/main" val="38377382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DOCTYPE</a:t>
            </a:r>
          </a:p>
        </p:txBody>
      </p:sp>
      <p:sp>
        <p:nvSpPr>
          <p:cNvPr id="14338"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fontScale="92500"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solidFill>
                  <a:srgbClr val="002060"/>
                </a:solidFill>
              </a:rPr>
              <a:t>The DOCTYPE which comes before the beginning &lt;html&gt; tag is much simpler in HTML 5. Here are some examples of what it looks like now...</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400" dirty="0"/>
              <a:t>&lt;!DOCTYPE HTML&gt;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t>&lt;!DOCTYPE HTML PUBLIC "-//W3C//DTD HTML 4.01//EN" "http://www.w3.org/TR/html4/strict.dtd"&gt;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t>&lt;!DOCTYPE HTML PUBLIC "-//W3C//DTD HTML 4.01 Transitional//EN" "</a:t>
            </a:r>
            <a:r>
              <a:rPr lang="en-GB" altLang="en-US" sz="2300" dirty="0">
                <a:hlinkClick r:id="rId3"/>
              </a:rPr>
              <a:t>http://www.w3.org/TR/html4/loose.dtd</a:t>
            </a:r>
            <a:r>
              <a:rPr lang="en-GB" altLang="en-US" sz="2300" dirty="0"/>
              <a:t>"&gt;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300" dirty="0"/>
              <a:t>&lt;!DOCTYPE html PUBLIC "-//W3C//DTD XHTML 1.1//EN" "http://www.w3.org/TR/xhtml11/DTD/xhtml11.dtd"&gt;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sz="2300" dirty="0"/>
          </a:p>
        </p:txBody>
      </p:sp>
    </p:spTree>
    <p:extLst>
      <p:ext uri="{BB962C8B-B14F-4D97-AF65-F5344CB8AC3E}">
        <p14:creationId xmlns:p14="http://schemas.microsoft.com/office/powerpoint/2010/main" val="3216650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sp>
        <p:nvSpPr>
          <p:cNvPr id="3" name="Content Placeholder 2"/>
          <p:cNvSpPr>
            <a:spLocks noGrp="1"/>
          </p:cNvSpPr>
          <p:nvPr>
            <p:ph idx="1"/>
          </p:nvPr>
        </p:nvSpPr>
        <p:spPr/>
        <p:txBody>
          <a:bodyPr/>
          <a:lstStyle/>
          <a:p>
            <a:r>
              <a:rPr lang="en-US" dirty="0"/>
              <a:t>More focused on semantics of the document structure so that it is more accessible </a:t>
            </a:r>
          </a:p>
          <a:p>
            <a:r>
              <a:rPr lang="en-US" dirty="0"/>
              <a:t>Encourages separation of presentation stuff (color, style etc.)</a:t>
            </a:r>
          </a:p>
          <a:p>
            <a:r>
              <a:rPr lang="en-US" dirty="0"/>
              <a:t>Lessens developer efforts on HTML coding (e.g., input validation stuff especially)</a:t>
            </a:r>
          </a:p>
        </p:txBody>
      </p:sp>
    </p:spTree>
    <p:extLst>
      <p:ext uri="{BB962C8B-B14F-4D97-AF65-F5344CB8AC3E}">
        <p14:creationId xmlns:p14="http://schemas.microsoft.com/office/powerpoint/2010/main" val="3448790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92500" lnSpcReduction="20000"/>
          </a:bodyPr>
          <a:lstStyle/>
          <a:p>
            <a:r>
              <a:rPr lang="en-US" dirty="0"/>
              <a:t>HTML was primarily designed as a language for semantically describing scientific documents, although its general design and adaptations over the years have enabled it to be used to describe a number of other types of documents.</a:t>
            </a:r>
          </a:p>
          <a:p>
            <a:endParaRPr lang="en-US" dirty="0"/>
          </a:p>
          <a:p>
            <a:r>
              <a:rPr lang="en-US" dirty="0"/>
              <a:t>The main area that has not been adequately addressed by HTML is a vague subject referred to as Web Applications.</a:t>
            </a:r>
          </a:p>
          <a:p>
            <a:endParaRPr lang="en-US" dirty="0"/>
          </a:p>
          <a:p>
            <a:pPr marL="0" indent="0" algn="ctr">
              <a:buNone/>
            </a:pPr>
            <a:r>
              <a:rPr lang="en-US" sz="2000" dirty="0"/>
              <a:t>Source: W3C Technical Specification about HTML5</a:t>
            </a:r>
          </a:p>
        </p:txBody>
      </p:sp>
    </p:spTree>
    <p:extLst>
      <p:ext uri="{BB962C8B-B14F-4D97-AF65-F5344CB8AC3E}">
        <p14:creationId xmlns:p14="http://schemas.microsoft.com/office/powerpoint/2010/main" val="2544200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7500" lnSpcReduction="20000"/>
          </a:bodyPr>
          <a:lstStyle/>
          <a:p>
            <a:r>
              <a:rPr lang="en-US" dirty="0"/>
              <a:t>HTML5 is targeted specifically at applications that would be expected to be used by users on an occasional basis, or regularly but from disparate locations, with low CPU requirements. </a:t>
            </a:r>
          </a:p>
          <a:p>
            <a:endParaRPr lang="en-US" dirty="0"/>
          </a:p>
          <a:p>
            <a:r>
              <a:rPr lang="en-US" dirty="0"/>
              <a:t>Examples of such applications include </a:t>
            </a:r>
          </a:p>
          <a:p>
            <a:pPr lvl="1"/>
            <a:r>
              <a:rPr lang="en-US" dirty="0"/>
              <a:t>online purchasing systems, </a:t>
            </a:r>
          </a:p>
          <a:p>
            <a:pPr lvl="1"/>
            <a:r>
              <a:rPr lang="en-US" dirty="0"/>
              <a:t>searching systems, </a:t>
            </a:r>
          </a:p>
          <a:p>
            <a:pPr lvl="1"/>
            <a:r>
              <a:rPr lang="en-US" dirty="0"/>
              <a:t>games (especially multiplayer online games), </a:t>
            </a:r>
          </a:p>
          <a:p>
            <a:pPr lvl="1"/>
            <a:r>
              <a:rPr lang="en-US" dirty="0"/>
              <a:t>public telephone books or address books, </a:t>
            </a:r>
          </a:p>
          <a:p>
            <a:pPr lvl="1"/>
            <a:r>
              <a:rPr lang="en-US" dirty="0"/>
              <a:t>communications software (e-mail clients, instant messaging clients, discussion software), </a:t>
            </a:r>
          </a:p>
          <a:p>
            <a:pPr lvl="1"/>
            <a:r>
              <a:rPr lang="en-US" dirty="0"/>
              <a:t>document editing software, etc.</a:t>
            </a:r>
          </a:p>
        </p:txBody>
      </p:sp>
    </p:spTree>
    <p:extLst>
      <p:ext uri="{BB962C8B-B14F-4D97-AF65-F5344CB8AC3E}">
        <p14:creationId xmlns:p14="http://schemas.microsoft.com/office/powerpoint/2010/main" val="297042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715962"/>
          </a:xfrm>
        </p:spPr>
        <p:txBody>
          <a:bodyPr/>
          <a:lstStyle/>
          <a:p>
            <a:r>
              <a:rPr lang="en-US" altLang="en-US" sz="3600" dirty="0"/>
              <a:t>What is a protocol?</a:t>
            </a:r>
          </a:p>
        </p:txBody>
      </p:sp>
      <p:sp>
        <p:nvSpPr>
          <p:cNvPr id="65539" name="Rectangle 3"/>
          <p:cNvSpPr>
            <a:spLocks noGrp="1" noChangeArrowheads="1"/>
          </p:cNvSpPr>
          <p:nvPr>
            <p:ph type="body" idx="1"/>
          </p:nvPr>
        </p:nvSpPr>
        <p:spPr>
          <a:xfrm>
            <a:off x="457200" y="1524000"/>
            <a:ext cx="8229600" cy="4114800"/>
          </a:xfrm>
        </p:spPr>
        <p:txBody>
          <a:bodyPr/>
          <a:lstStyle/>
          <a:p>
            <a:pPr>
              <a:lnSpc>
                <a:spcPct val="80000"/>
              </a:lnSpc>
            </a:pPr>
            <a:r>
              <a:rPr lang="en-US" altLang="en-US" sz="2800" dirty="0"/>
              <a:t>In diplomatic circles, a protocol is the set of rules governing a conversation between people</a:t>
            </a:r>
          </a:p>
          <a:p>
            <a:pPr>
              <a:lnSpc>
                <a:spcPct val="80000"/>
              </a:lnSpc>
            </a:pPr>
            <a:endParaRPr lang="en-US" altLang="en-US" sz="2800" dirty="0"/>
          </a:p>
          <a:p>
            <a:pPr>
              <a:lnSpc>
                <a:spcPct val="80000"/>
              </a:lnSpc>
            </a:pPr>
            <a:r>
              <a:rPr lang="en-US" altLang="en-US" sz="2800" dirty="0"/>
              <a:t>We have seen that the client and server carry on a machine-to-machine conversation</a:t>
            </a:r>
          </a:p>
          <a:p>
            <a:pPr>
              <a:lnSpc>
                <a:spcPct val="80000"/>
              </a:lnSpc>
            </a:pPr>
            <a:endParaRPr lang="en-US" altLang="en-US" sz="2800" dirty="0"/>
          </a:p>
          <a:p>
            <a:pPr>
              <a:lnSpc>
                <a:spcPct val="80000"/>
              </a:lnSpc>
            </a:pPr>
            <a:r>
              <a:rPr lang="en-US" altLang="en-US" sz="2800" dirty="0"/>
              <a:t>A network protocol is the set of rules governing a conversation between a client and a server</a:t>
            </a:r>
          </a:p>
          <a:p>
            <a:pPr>
              <a:lnSpc>
                <a:spcPct val="80000"/>
              </a:lnSpc>
            </a:pPr>
            <a:endParaRPr lang="en-US" altLang="en-US" sz="2800" dirty="0"/>
          </a:p>
          <a:p>
            <a:pPr>
              <a:lnSpc>
                <a:spcPct val="80000"/>
              </a:lnSpc>
            </a:pPr>
            <a:r>
              <a:rPr lang="en-US" altLang="en-US" sz="2800" dirty="0"/>
              <a:t>There are many protocols, HTTP is just one</a:t>
            </a:r>
          </a:p>
        </p:txBody>
      </p:sp>
    </p:spTree>
    <p:extLst>
      <p:ext uri="{BB962C8B-B14F-4D97-AF65-F5344CB8AC3E}">
        <p14:creationId xmlns:p14="http://schemas.microsoft.com/office/powerpoint/2010/main" val="439737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HTML5 Elements</a:t>
            </a:r>
          </a:p>
        </p:txBody>
      </p:sp>
      <p:sp>
        <p:nvSpPr>
          <p:cNvPr id="5" name="Content Placeholder 4"/>
          <p:cNvSpPr>
            <a:spLocks noGrp="1"/>
          </p:cNvSpPr>
          <p:nvPr>
            <p:ph idx="1"/>
          </p:nvPr>
        </p:nvSpPr>
        <p:spPr/>
        <p:txBody>
          <a:bodyPr/>
          <a:lstStyle/>
          <a:p>
            <a:r>
              <a:rPr lang="en-US" dirty="0">
                <a:hlinkClick r:id="rId2" action="ppaction://hlinkfile"/>
              </a:rPr>
              <a:t>Anchor tag</a:t>
            </a:r>
            <a:endParaRPr lang="en-US" dirty="0"/>
          </a:p>
          <a:p>
            <a:r>
              <a:rPr lang="en-US" dirty="0">
                <a:hlinkClick r:id="rId3" action="ppaction://hlinkfile"/>
              </a:rPr>
              <a:t>Image</a:t>
            </a:r>
            <a:r>
              <a:rPr lang="en-US" dirty="0"/>
              <a:t>                        vs               </a:t>
            </a:r>
            <a:r>
              <a:rPr lang="en-US" dirty="0">
                <a:hlinkClick r:id="rId4" action="ppaction://hlinkfile"/>
              </a:rPr>
              <a:t>Picture</a:t>
            </a:r>
            <a:endParaRPr lang="en-US" dirty="0"/>
          </a:p>
          <a:p>
            <a:endParaRPr lang="en-US" dirty="0"/>
          </a:p>
          <a:p>
            <a:endParaRPr lang="en-US" dirty="0"/>
          </a:p>
          <a:p>
            <a:endParaRPr lang="en-US" dirty="0">
              <a:hlinkClick r:id="rId4" action="ppaction://hlinkfile"/>
            </a:endParaRPr>
          </a:p>
          <a:p>
            <a:endParaRPr lang="en-US" dirty="0">
              <a:hlinkClick r:id="rId4" action="ppaction://hlinkfile"/>
            </a:endParaRPr>
          </a:p>
          <a:p>
            <a:endParaRPr lang="en-US" dirty="0">
              <a:hlinkClick r:id="rId4" action="ppaction://hlinkfile"/>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505200"/>
            <a:ext cx="3581400" cy="204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several different images to more appropriately fill the browser view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368905"/>
            <a:ext cx="3733800" cy="218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69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Submission</a:t>
            </a:r>
          </a:p>
        </p:txBody>
      </p:sp>
      <p:sp>
        <p:nvSpPr>
          <p:cNvPr id="3" name="Content Placeholder 2"/>
          <p:cNvSpPr>
            <a:spLocks noGrp="1"/>
          </p:cNvSpPr>
          <p:nvPr>
            <p:ph idx="1"/>
          </p:nvPr>
        </p:nvSpPr>
        <p:spPr/>
        <p:txBody>
          <a:bodyPr/>
          <a:lstStyle/>
          <a:p>
            <a:r>
              <a:rPr lang="en-US" dirty="0"/>
              <a:t>(Input validation) ? Client Side : Server Side</a:t>
            </a:r>
          </a:p>
          <a:p>
            <a:pPr lvl="1"/>
            <a:r>
              <a:rPr lang="en-US" dirty="0"/>
              <a:t>If java script enabled – Client Side</a:t>
            </a:r>
          </a:p>
          <a:p>
            <a:pPr lvl="1"/>
            <a:r>
              <a:rPr lang="en-US" dirty="0"/>
              <a:t>If java script not enabled – Server Side</a:t>
            </a:r>
          </a:p>
          <a:p>
            <a:endParaRPr lang="en-US" dirty="0"/>
          </a:p>
          <a:p>
            <a:r>
              <a:rPr lang="en-US" dirty="0"/>
              <a:t>In HTML5, no java script required for client side input validation</a:t>
            </a:r>
          </a:p>
        </p:txBody>
      </p:sp>
    </p:spTree>
    <p:extLst>
      <p:ext uri="{BB962C8B-B14F-4D97-AF65-F5344CB8AC3E}">
        <p14:creationId xmlns:p14="http://schemas.microsoft.com/office/powerpoint/2010/main" val="94082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Types</a:t>
            </a:r>
          </a:p>
        </p:txBody>
      </p:sp>
      <p:sp>
        <p:nvSpPr>
          <p:cNvPr id="3" name="Content Placeholder 2"/>
          <p:cNvSpPr>
            <a:spLocks noGrp="1"/>
          </p:cNvSpPr>
          <p:nvPr>
            <p:ph idx="1"/>
          </p:nvPr>
        </p:nvSpPr>
        <p:spPr/>
        <p:txBody>
          <a:bodyPr>
            <a:normAutofit fontScale="85000" lnSpcReduction="20000"/>
          </a:bodyPr>
          <a:lstStyle/>
          <a:p>
            <a:r>
              <a:rPr lang="en-US" dirty="0"/>
              <a:t>Form</a:t>
            </a:r>
          </a:p>
          <a:p>
            <a:pPr lvl="1"/>
            <a:r>
              <a:rPr lang="en-US" dirty="0">
                <a:hlinkClick r:id="rId2" action="ppaction://hlinkfile"/>
              </a:rPr>
              <a:t>Date</a:t>
            </a:r>
            <a:r>
              <a:rPr lang="en-US" dirty="0"/>
              <a:t> (Works with chrome but not with Firefox)</a:t>
            </a:r>
          </a:p>
          <a:p>
            <a:pPr lvl="1"/>
            <a:r>
              <a:rPr lang="en-US" dirty="0">
                <a:hlinkClick r:id="rId3" action="ppaction://hlinkfile"/>
              </a:rPr>
              <a:t>Number</a:t>
            </a:r>
            <a:endParaRPr lang="en-US" dirty="0"/>
          </a:p>
          <a:p>
            <a:pPr lvl="1"/>
            <a:r>
              <a:rPr lang="en-US" dirty="0">
                <a:hlinkClick r:id="rId4" action="ppaction://hlinkfile"/>
              </a:rPr>
              <a:t>Fixed Increment</a:t>
            </a:r>
            <a:endParaRPr lang="en-US" dirty="0"/>
          </a:p>
          <a:p>
            <a:pPr lvl="1"/>
            <a:r>
              <a:rPr lang="en-US" dirty="0">
                <a:hlinkClick r:id="rId5" action="ppaction://hlinkfile"/>
              </a:rPr>
              <a:t>Placeholder</a:t>
            </a:r>
            <a:endParaRPr lang="en-US" dirty="0"/>
          </a:p>
          <a:p>
            <a:pPr lvl="1"/>
            <a:r>
              <a:rPr lang="en-US" dirty="0">
                <a:hlinkClick r:id="rId6" action="ppaction://hlinkfile"/>
              </a:rPr>
              <a:t>Output</a:t>
            </a:r>
            <a:r>
              <a:rPr lang="en-US" dirty="0"/>
              <a:t> – Displays out put return by a script</a:t>
            </a:r>
          </a:p>
          <a:p>
            <a:pPr lvl="1"/>
            <a:r>
              <a:rPr lang="en-US" dirty="0"/>
              <a:t>Required</a:t>
            </a:r>
          </a:p>
          <a:p>
            <a:pPr lvl="1"/>
            <a:r>
              <a:rPr lang="en-US" dirty="0">
                <a:hlinkClick r:id="rId7" action="ppaction://hlinkfile"/>
              </a:rPr>
              <a:t>Constraint validation method</a:t>
            </a:r>
            <a:endParaRPr lang="en-US" dirty="0"/>
          </a:p>
          <a:p>
            <a:pPr lvl="1"/>
            <a:r>
              <a:rPr lang="en-US" dirty="0">
                <a:hlinkClick r:id="rId8" action="ppaction://hlinkfile"/>
              </a:rPr>
              <a:t>Datalist</a:t>
            </a:r>
            <a:endParaRPr lang="en-US" dirty="0"/>
          </a:p>
          <a:p>
            <a:pPr marL="457200" lvl="1" indent="0">
              <a:buNone/>
            </a:pPr>
            <a:endParaRPr lang="en-US" dirty="0"/>
          </a:p>
          <a:p>
            <a:pPr marL="457200" lvl="1" indent="0">
              <a:buNone/>
            </a:pPr>
            <a:r>
              <a:rPr lang="en-US" dirty="0"/>
              <a:t>Type can be one of datetime, time, week, month, range with min and max attributes etc.</a:t>
            </a:r>
          </a:p>
        </p:txBody>
      </p:sp>
    </p:spTree>
    <p:extLst>
      <p:ext uri="{BB962C8B-B14F-4D97-AF65-F5344CB8AC3E}">
        <p14:creationId xmlns:p14="http://schemas.microsoft.com/office/powerpoint/2010/main" val="3689761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Elements</a:t>
            </a:r>
          </a:p>
        </p:txBody>
      </p:sp>
      <p:sp>
        <p:nvSpPr>
          <p:cNvPr id="3" name="Content Placeholder 2"/>
          <p:cNvSpPr>
            <a:spLocks noGrp="1"/>
          </p:cNvSpPr>
          <p:nvPr>
            <p:ph idx="1"/>
          </p:nvPr>
        </p:nvSpPr>
        <p:spPr/>
        <p:txBody>
          <a:bodyPr/>
          <a:lstStyle/>
          <a:p>
            <a:r>
              <a:rPr lang="en-US" dirty="0"/>
              <a:t>HTML5 supports following video formats</a:t>
            </a:r>
          </a:p>
          <a:p>
            <a:pPr lvl="1"/>
            <a:r>
              <a:rPr lang="en-US" dirty="0"/>
              <a:t>Ogg</a:t>
            </a:r>
          </a:p>
          <a:p>
            <a:pPr lvl="1"/>
            <a:r>
              <a:rPr lang="en-US" dirty="0"/>
              <a:t>Mpeg-4 (Mp4)</a:t>
            </a:r>
          </a:p>
          <a:p>
            <a:pPr lvl="1"/>
            <a:r>
              <a:rPr lang="en-US" dirty="0"/>
              <a:t>WebM</a:t>
            </a:r>
          </a:p>
          <a:p>
            <a:pPr lvl="1"/>
            <a:endParaRPr lang="en-US" dirty="0"/>
          </a:p>
          <a:p>
            <a:r>
              <a:rPr lang="en-US" dirty="0"/>
              <a:t>HTML5 supports following audio formats</a:t>
            </a:r>
          </a:p>
          <a:p>
            <a:pPr lvl="1"/>
            <a:r>
              <a:rPr lang="en-US" dirty="0"/>
              <a:t>MP3, WAV and Ogg</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313140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Elements</a:t>
            </a:r>
          </a:p>
        </p:txBody>
      </p:sp>
      <p:sp>
        <p:nvSpPr>
          <p:cNvPr id="3" name="Content Placeholder 2"/>
          <p:cNvSpPr>
            <a:spLocks noGrp="1"/>
          </p:cNvSpPr>
          <p:nvPr>
            <p:ph idx="1"/>
          </p:nvPr>
        </p:nvSpPr>
        <p:spPr/>
        <p:txBody>
          <a:bodyPr>
            <a:normAutofit fontScale="85000" lnSpcReduction="20000"/>
          </a:bodyPr>
          <a:lstStyle/>
          <a:p>
            <a:r>
              <a:rPr lang="en-US" dirty="0"/>
              <a:t>Before HTML5 there was no standard for showing videos on a web page</a:t>
            </a:r>
          </a:p>
          <a:p>
            <a:endParaRPr lang="en-US" dirty="0"/>
          </a:p>
          <a:p>
            <a:r>
              <a:rPr lang="en-US" dirty="0"/>
              <a:t>HTML5 video tag specifies a standard way to embed a video in a web page</a:t>
            </a:r>
          </a:p>
          <a:p>
            <a:endParaRPr lang="en-US" dirty="0"/>
          </a:p>
          <a:p>
            <a:r>
              <a:rPr lang="en-US" dirty="0"/>
              <a:t>Example: </a:t>
            </a:r>
          </a:p>
          <a:p>
            <a:pPr marL="0" indent="0">
              <a:buNone/>
            </a:pPr>
            <a:r>
              <a:rPr lang="en-US" dirty="0"/>
              <a:t>	&lt;video width="320" height="240" controls&gt;</a:t>
            </a:r>
            <a:br>
              <a:rPr lang="en-US" dirty="0"/>
            </a:br>
            <a:r>
              <a:rPr lang="en-US" dirty="0"/>
              <a:t>	  &lt;source src="movie.mp4" type="video/mp4"&gt;</a:t>
            </a:r>
            <a:br>
              <a:rPr lang="en-US" dirty="0"/>
            </a:br>
            <a:r>
              <a:rPr lang="en-US" dirty="0"/>
              <a:t>	  &lt;source src="movie.ogg" type="video/</a:t>
            </a:r>
            <a:r>
              <a:rPr lang="en-US" dirty="0" err="1"/>
              <a:t>ogg</a:t>
            </a:r>
            <a:r>
              <a:rPr lang="en-US" dirty="0"/>
              <a:t>"&gt;</a:t>
            </a:r>
            <a:br>
              <a:rPr lang="en-US" dirty="0"/>
            </a:br>
            <a:r>
              <a:rPr lang="en-US" dirty="0"/>
              <a:t>	Your browser does not support the video tag.</a:t>
            </a:r>
            <a:br>
              <a:rPr lang="en-US" dirty="0"/>
            </a:br>
            <a:r>
              <a:rPr lang="en-US" dirty="0"/>
              <a:t>	&lt;/video&gt; </a:t>
            </a:r>
          </a:p>
          <a:p>
            <a:endParaRPr lang="en-US" dirty="0"/>
          </a:p>
        </p:txBody>
      </p:sp>
    </p:spTree>
    <p:extLst>
      <p:ext uri="{BB962C8B-B14F-4D97-AF65-F5344CB8AC3E}">
        <p14:creationId xmlns:p14="http://schemas.microsoft.com/office/powerpoint/2010/main" val="2052316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Canvas</a:t>
            </a:r>
          </a:p>
        </p:txBody>
      </p:sp>
      <p:sp>
        <p:nvSpPr>
          <p:cNvPr id="3" name="Content Placeholder 2"/>
          <p:cNvSpPr>
            <a:spLocks noGrp="1"/>
          </p:cNvSpPr>
          <p:nvPr>
            <p:ph idx="1"/>
          </p:nvPr>
        </p:nvSpPr>
        <p:spPr/>
        <p:txBody>
          <a:bodyPr>
            <a:normAutofit fontScale="77500" lnSpcReduction="20000"/>
          </a:bodyPr>
          <a:lstStyle/>
          <a:p>
            <a:endParaRPr lang="en-US" dirty="0"/>
          </a:p>
          <a:p>
            <a:r>
              <a:rPr lang="en-US" dirty="0"/>
              <a:t>Canvas element is used to draw graphics on the fly via scripting</a:t>
            </a:r>
          </a:p>
          <a:p>
            <a:endParaRPr lang="en-US" dirty="0"/>
          </a:p>
          <a:p>
            <a:r>
              <a:rPr lang="en-US" dirty="0"/>
              <a:t>It is only a container for graphics and use some scripting to actually draw on the canvas</a:t>
            </a:r>
          </a:p>
          <a:p>
            <a:pPr marL="0" indent="0">
              <a:buNone/>
            </a:pPr>
            <a:endParaRPr lang="en-US" dirty="0"/>
          </a:p>
          <a:p>
            <a:pPr marL="400050" lvl="1" indent="0">
              <a:buNone/>
            </a:pPr>
            <a:r>
              <a:rPr lang="en-US" dirty="0">
                <a:hlinkClick r:id="rId2" action="ppaction://hlinkfile"/>
              </a:rPr>
              <a:t>Example</a:t>
            </a:r>
            <a:r>
              <a:rPr lang="en-US" dirty="0"/>
              <a:t>: &lt;canvas id="myCanvas" width="200“ height="100" style="border:1px solid #000000;"&gt;</a:t>
            </a:r>
          </a:p>
          <a:p>
            <a:pPr marL="0" indent="0">
              <a:buNone/>
            </a:pPr>
            <a:endParaRPr lang="en-US" dirty="0"/>
          </a:p>
          <a:p>
            <a:r>
              <a:rPr lang="en-US" dirty="0"/>
              <a:t>The getContext() method returns an object of type canvas which has several methods to be invoked on it for drawing purpose.</a:t>
            </a:r>
          </a:p>
        </p:txBody>
      </p:sp>
    </p:spTree>
    <p:extLst>
      <p:ext uri="{BB962C8B-B14F-4D97-AF65-F5344CB8AC3E}">
        <p14:creationId xmlns:p14="http://schemas.microsoft.com/office/powerpoint/2010/main" val="734564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Canvas JavaScript drawing API supports different kind of shapes: lines, rectangles, ellipses, arcs, curves, text, images</a:t>
            </a:r>
          </a:p>
          <a:p>
            <a:endParaRPr lang="en-US" dirty="0"/>
          </a:p>
          <a:p>
            <a:r>
              <a:rPr lang="en-US" dirty="0"/>
              <a:t>The canvas is also used to do animations at 60 frames per second (useful for games), to display videos with special effects, to display a webcam stream, and so on</a:t>
            </a:r>
          </a:p>
        </p:txBody>
      </p:sp>
    </p:spTree>
    <p:extLst>
      <p:ext uri="{BB962C8B-B14F-4D97-AF65-F5344CB8AC3E}">
        <p14:creationId xmlns:p14="http://schemas.microsoft.com/office/powerpoint/2010/main" val="2766152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The canvas is also used to do animations at 60 frames per second (useful for games), to display videos with special effects, to display a webcam stream, and so on.</a:t>
            </a:r>
          </a:p>
          <a:p>
            <a:endParaRPr lang="en-US" dirty="0"/>
          </a:p>
          <a:p>
            <a:endParaRPr lang="en-US" dirty="0"/>
          </a:p>
        </p:txBody>
      </p:sp>
    </p:spTree>
    <p:extLst>
      <p:ext uri="{BB962C8B-B14F-4D97-AF65-F5344CB8AC3E}">
        <p14:creationId xmlns:p14="http://schemas.microsoft.com/office/powerpoint/2010/main" val="144598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Coordinate System of Canvas</a:t>
            </a:r>
          </a:p>
        </p:txBody>
      </p:sp>
      <p:sp>
        <p:nvSpPr>
          <p:cNvPr id="3" name="Content Placeholder 2"/>
          <p:cNvSpPr>
            <a:spLocks noGrp="1"/>
          </p:cNvSpPr>
          <p:nvPr>
            <p:ph idx="1"/>
          </p:nvPr>
        </p:nvSpPr>
        <p:spPr/>
        <p:txBody>
          <a:bodyPr/>
          <a:lstStyle/>
          <a:p>
            <a:r>
              <a:rPr lang="en-US" dirty="0"/>
              <a:t>The coordinate system used for drawing in canvases is similar to the one used by many drawing APIs like Java2D: the (0 , 0) is in the top left corner while the X axis is going to the right and the Y axis to the bottom, as  shown in the following picture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02328"/>
            <a:ext cx="8229600" cy="5331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6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Context Properties</a:t>
            </a:r>
          </a:p>
        </p:txBody>
      </p:sp>
      <p:sp>
        <p:nvSpPr>
          <p:cNvPr id="3" name="Content Placeholder 2"/>
          <p:cNvSpPr>
            <a:spLocks noGrp="1"/>
          </p:cNvSpPr>
          <p:nvPr>
            <p:ph idx="1"/>
          </p:nvPr>
        </p:nvSpPr>
        <p:spPr/>
        <p:txBody>
          <a:bodyPr/>
          <a:lstStyle/>
          <a:p>
            <a:r>
              <a:rPr lang="en-US" dirty="0" err="1"/>
              <a:t>fillStyle</a:t>
            </a:r>
            <a:r>
              <a:rPr lang="en-US" dirty="0"/>
              <a:t>                                   fill mode</a:t>
            </a:r>
          </a:p>
          <a:p>
            <a:r>
              <a:rPr lang="en-US" dirty="0" err="1"/>
              <a:t>strokeStyle</a:t>
            </a:r>
            <a:r>
              <a:rPr lang="en-US" dirty="0"/>
              <a:t>                            wireframe mode</a:t>
            </a:r>
          </a:p>
          <a:p>
            <a:r>
              <a:rPr lang="en-US" dirty="0"/>
              <a:t>font</a:t>
            </a:r>
          </a:p>
          <a:p>
            <a:r>
              <a:rPr lang="en-US" dirty="0" err="1"/>
              <a:t>lineWidth</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16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r>
              <a:rPr lang="en-US" altLang="en-US" sz="3600" dirty="0"/>
              <a:t>An HTTP example</a:t>
            </a:r>
          </a:p>
        </p:txBody>
      </p:sp>
      <p:sp>
        <p:nvSpPr>
          <p:cNvPr id="34819" name="Rectangle 3"/>
          <p:cNvSpPr>
            <a:spLocks noGrp="1" noChangeArrowheads="1"/>
          </p:cNvSpPr>
          <p:nvPr>
            <p:ph type="body" idx="1"/>
          </p:nvPr>
        </p:nvSpPr>
        <p:spPr>
          <a:xfrm>
            <a:off x="381000" y="1600200"/>
            <a:ext cx="8305800" cy="1447800"/>
          </a:xfrm>
        </p:spPr>
        <p:txBody>
          <a:bodyPr/>
          <a:lstStyle/>
          <a:p>
            <a:pPr marL="0" indent="0">
              <a:buFontTx/>
              <a:buNone/>
            </a:pPr>
            <a:r>
              <a:rPr lang="en-US" altLang="en-US" sz="2400" dirty="0"/>
              <a:t>The message requesting a Web page must begin with the work “GET” and be followed by a space and the location of a file on the server, like this:</a:t>
            </a:r>
          </a:p>
        </p:txBody>
      </p:sp>
      <p:sp>
        <p:nvSpPr>
          <p:cNvPr id="34820" name="Text Box 4"/>
          <p:cNvSpPr txBox="1">
            <a:spLocks noChangeArrowheads="1"/>
          </p:cNvSpPr>
          <p:nvPr/>
        </p:nvSpPr>
        <p:spPr bwMode="auto">
          <a:xfrm>
            <a:off x="2438400" y="33528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GET /</a:t>
            </a:r>
            <a:r>
              <a:rPr lang="en-US" altLang="en-US" sz="2400" dirty="0" err="1"/>
              <a:t>fac</a:t>
            </a:r>
            <a:r>
              <a:rPr lang="en-US" altLang="en-US" sz="2400"/>
              <a:t>/lpress/shortbio.htm </a:t>
            </a:r>
          </a:p>
        </p:txBody>
      </p:sp>
      <p:sp>
        <p:nvSpPr>
          <p:cNvPr id="34821" name="Text Box 5"/>
          <p:cNvSpPr txBox="1">
            <a:spLocks noChangeArrowheads="1"/>
          </p:cNvSpPr>
          <p:nvPr/>
        </p:nvSpPr>
        <p:spPr bwMode="auto">
          <a:xfrm>
            <a:off x="381000" y="47244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The protocol spells out the exact message format, so any Web client can retrieve pages from any Web server.</a:t>
            </a:r>
          </a:p>
        </p:txBody>
      </p:sp>
    </p:spTree>
    <p:extLst>
      <p:ext uri="{BB962C8B-B14F-4D97-AF65-F5344CB8AC3E}">
        <p14:creationId xmlns:p14="http://schemas.microsoft.com/office/powerpoint/2010/main" val="2223297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Methods</a:t>
            </a:r>
          </a:p>
        </p:txBody>
      </p:sp>
      <p:sp>
        <p:nvSpPr>
          <p:cNvPr id="3" name="Content Placeholder 2"/>
          <p:cNvSpPr>
            <a:spLocks noGrp="1"/>
          </p:cNvSpPr>
          <p:nvPr>
            <p:ph idx="1"/>
          </p:nvPr>
        </p:nvSpPr>
        <p:spPr/>
        <p:txBody>
          <a:bodyPr>
            <a:normAutofit fontScale="70000" lnSpcReduction="20000"/>
          </a:bodyPr>
          <a:lstStyle/>
          <a:p>
            <a:r>
              <a:rPr lang="en-US" dirty="0"/>
              <a:t>context.fillStyle = “red”</a:t>
            </a:r>
          </a:p>
          <a:p>
            <a:r>
              <a:rPr lang="en-US" dirty="0"/>
              <a:t>context.fillRect(0,0,80,80) – tL,tR,w,h</a:t>
            </a:r>
          </a:p>
          <a:p>
            <a:r>
              <a:rPr lang="en-US" dirty="0"/>
              <a:t>context.clearRect(0,0,80,80)</a:t>
            </a:r>
          </a:p>
          <a:p>
            <a:pPr lvl="1"/>
            <a:r>
              <a:rPr lang="en-US" dirty="0"/>
              <a:t>Actually it draws it in a color called "transparent black" (!) that corresponds to the initial state of the rectangle as if no drawing had occurred</a:t>
            </a:r>
          </a:p>
          <a:p>
            <a:endParaRPr lang="en-US" dirty="0"/>
          </a:p>
          <a:p>
            <a:r>
              <a:rPr lang="en-US" dirty="0"/>
              <a:t>context.strokeStyle = “red”</a:t>
            </a:r>
          </a:p>
          <a:p>
            <a:r>
              <a:rPr lang="en-US" dirty="0"/>
              <a:t>context.lineWidth = 3;    //Applicable only when shape is drawn in wireframe mode</a:t>
            </a:r>
          </a:p>
          <a:p>
            <a:r>
              <a:rPr lang="en-US" dirty="0"/>
              <a:t>context.strokeRect(0,0,80,80) – tL,tR,w,h</a:t>
            </a:r>
          </a:p>
          <a:p>
            <a:endParaRPr lang="en-US" dirty="0"/>
          </a:p>
          <a:p>
            <a:pPr marL="0" indent="0">
              <a:buNone/>
            </a:pPr>
            <a:r>
              <a:rPr lang="en-US" dirty="0"/>
              <a:t>  			        </a:t>
            </a:r>
            <a:r>
              <a:rPr lang="en-US" dirty="0">
                <a:hlinkClick r:id="rId2" action="ppaction://hlinkfile"/>
              </a:rPr>
              <a:t>Example</a:t>
            </a:r>
            <a:endParaRPr lang="en-US" dirty="0"/>
          </a:p>
          <a:p>
            <a:endParaRPr lang="en-US" dirty="0"/>
          </a:p>
          <a:p>
            <a:endParaRPr lang="en-US" dirty="0"/>
          </a:p>
        </p:txBody>
      </p:sp>
    </p:spTree>
    <p:extLst>
      <p:ext uri="{BB962C8B-B14F-4D97-AF65-F5344CB8AC3E}">
        <p14:creationId xmlns:p14="http://schemas.microsoft.com/office/powerpoint/2010/main" val="1539038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more methods</a:t>
            </a:r>
          </a:p>
        </p:txBody>
      </p:sp>
      <p:sp>
        <p:nvSpPr>
          <p:cNvPr id="3" name="Content Placeholder 2"/>
          <p:cNvSpPr>
            <a:spLocks noGrp="1"/>
          </p:cNvSpPr>
          <p:nvPr>
            <p:ph idx="1"/>
          </p:nvPr>
        </p:nvSpPr>
        <p:spPr/>
        <p:txBody>
          <a:bodyPr>
            <a:normAutofit lnSpcReduction="10000"/>
          </a:bodyPr>
          <a:lstStyle/>
          <a:p>
            <a:r>
              <a:rPr lang="en-US" dirty="0" err="1"/>
              <a:t>context.fillText</a:t>
            </a:r>
            <a:r>
              <a:rPr lang="en-US" dirty="0"/>
              <a:t>(</a:t>
            </a:r>
            <a:r>
              <a:rPr lang="en-US" dirty="0" err="1"/>
              <a:t>msg,w,h</a:t>
            </a:r>
            <a:r>
              <a:rPr lang="en-US" dirty="0"/>
              <a:t>)</a:t>
            </a:r>
          </a:p>
          <a:p>
            <a:r>
              <a:rPr lang="en-US" dirty="0" err="1"/>
              <a:t>context.strokeText</a:t>
            </a:r>
            <a:r>
              <a:rPr lang="en-US" dirty="0"/>
              <a:t>(</a:t>
            </a:r>
            <a:r>
              <a:rPr lang="en-US" dirty="0" err="1"/>
              <a:t>msg,w,h</a:t>
            </a:r>
            <a:r>
              <a:rPr lang="en-US" dirty="0"/>
              <a:t>)</a:t>
            </a:r>
          </a:p>
          <a:p>
            <a:r>
              <a:rPr lang="en-US" dirty="0" err="1"/>
              <a:t>context.translate</a:t>
            </a:r>
            <a:r>
              <a:rPr lang="en-US" dirty="0"/>
              <a:t>(</a:t>
            </a:r>
            <a:r>
              <a:rPr lang="en-US" dirty="0" err="1"/>
              <a:t>offsetX,offsetY</a:t>
            </a:r>
            <a:r>
              <a:rPr lang="en-US" dirty="0"/>
              <a:t>)</a:t>
            </a:r>
          </a:p>
          <a:p>
            <a:r>
              <a:rPr lang="en-US" dirty="0" err="1"/>
              <a:t>context.rotate</a:t>
            </a:r>
            <a:r>
              <a:rPr lang="en-US" dirty="0"/>
              <a:t>(angle)</a:t>
            </a:r>
          </a:p>
          <a:p>
            <a:r>
              <a:rPr lang="en-US" dirty="0" err="1"/>
              <a:t>context.save</a:t>
            </a:r>
            <a:r>
              <a:rPr lang="en-US" dirty="0"/>
              <a:t>()</a:t>
            </a:r>
          </a:p>
          <a:p>
            <a:r>
              <a:rPr lang="en-US" dirty="0" err="1"/>
              <a:t>context.restore</a:t>
            </a:r>
            <a:r>
              <a:rPr lang="en-US" dirty="0"/>
              <a:t>()</a:t>
            </a:r>
          </a:p>
          <a:p>
            <a:endParaRPr lang="en-US" dirty="0"/>
          </a:p>
          <a:p>
            <a:pPr marL="0" indent="0" algn="ctr">
              <a:buNone/>
            </a:pPr>
            <a:r>
              <a:rPr lang="en-US" dirty="0">
                <a:hlinkClick r:id="rId2" action="ppaction://hlinkfile"/>
              </a:rPr>
              <a:t>Example</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785326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Drawing Mode</a:t>
            </a:r>
          </a:p>
        </p:txBody>
      </p:sp>
      <p:sp>
        <p:nvSpPr>
          <p:cNvPr id="3" name="Content Placeholder 2"/>
          <p:cNvSpPr>
            <a:spLocks noGrp="1"/>
          </p:cNvSpPr>
          <p:nvPr>
            <p:ph idx="1"/>
          </p:nvPr>
        </p:nvSpPr>
        <p:spPr/>
        <p:txBody>
          <a:bodyPr/>
          <a:lstStyle/>
          <a:p>
            <a:r>
              <a:rPr lang="en-US" dirty="0"/>
              <a:t>Immediate drawing mode</a:t>
            </a:r>
          </a:p>
          <a:p>
            <a:pPr lvl="1"/>
            <a:r>
              <a:rPr lang="en-US" dirty="0"/>
              <a:t>Previous example corresponds to </a:t>
            </a:r>
          </a:p>
          <a:p>
            <a:r>
              <a:rPr lang="en-US" dirty="0"/>
              <a:t>Path mode or buffered mode</a:t>
            </a:r>
          </a:p>
          <a:p>
            <a:r>
              <a:rPr lang="en-US"/>
              <a:t>Rectangles are the only shapes that have methods for drawing them </a:t>
            </a:r>
            <a:r>
              <a:rPr lang="en-US" i="1"/>
              <a:t>immediately</a:t>
            </a:r>
            <a:r>
              <a:rPr lang="en-US"/>
              <a:t> and also other methods for drawing them in "</a:t>
            </a:r>
            <a:r>
              <a:rPr lang="en-US" i="1"/>
              <a:t>path/buffered mode</a:t>
            </a:r>
            <a:r>
              <a:rPr lang="en-US"/>
              <a:t>".</a:t>
            </a:r>
          </a:p>
          <a:p>
            <a:endParaRPr lang="en-US" dirty="0"/>
          </a:p>
        </p:txBody>
      </p:sp>
    </p:spTree>
    <p:extLst>
      <p:ext uri="{BB962C8B-B14F-4D97-AF65-F5344CB8AC3E}">
        <p14:creationId xmlns:p14="http://schemas.microsoft.com/office/powerpoint/2010/main" val="2021103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Drag and Drop</a:t>
            </a:r>
          </a:p>
        </p:txBody>
      </p:sp>
      <p:sp>
        <p:nvSpPr>
          <p:cNvPr id="3" name="Content Placeholder 2"/>
          <p:cNvSpPr>
            <a:spLocks noGrp="1"/>
          </p:cNvSpPr>
          <p:nvPr>
            <p:ph idx="1"/>
          </p:nvPr>
        </p:nvSpPr>
        <p:spPr/>
        <p:txBody>
          <a:bodyPr>
            <a:normAutofit fontScale="92500" lnSpcReduction="10000"/>
          </a:bodyPr>
          <a:lstStyle/>
          <a:p>
            <a:r>
              <a:rPr lang="en-US" dirty="0"/>
              <a:t>Steps:</a:t>
            </a:r>
          </a:p>
          <a:p>
            <a:pPr lvl="1"/>
            <a:r>
              <a:rPr lang="en-US" dirty="0"/>
              <a:t>Make an element draggable by setting draggable attribute to true. &lt;</a:t>
            </a:r>
            <a:r>
              <a:rPr lang="en-US" dirty="0" err="1"/>
              <a:t>img</a:t>
            </a:r>
            <a:r>
              <a:rPr lang="en-US" dirty="0"/>
              <a:t> draggable=true&gt;</a:t>
            </a:r>
          </a:p>
          <a:p>
            <a:pPr lvl="1"/>
            <a:endParaRPr lang="en-US" dirty="0"/>
          </a:p>
          <a:p>
            <a:pPr lvl="1"/>
            <a:r>
              <a:rPr lang="en-US" dirty="0"/>
              <a:t>Set an event listener for </a:t>
            </a:r>
            <a:r>
              <a:rPr lang="en-US" dirty="0" err="1"/>
              <a:t>dragstart</a:t>
            </a:r>
            <a:r>
              <a:rPr lang="en-US" dirty="0"/>
              <a:t> that stores the data being dragged.</a:t>
            </a:r>
          </a:p>
          <a:p>
            <a:pPr lvl="1"/>
            <a:endParaRPr lang="en-US" dirty="0"/>
          </a:p>
          <a:p>
            <a:pPr lvl="1"/>
            <a:r>
              <a:rPr lang="en-US" dirty="0"/>
              <a:t>Set an event listener for drop event</a:t>
            </a:r>
          </a:p>
          <a:p>
            <a:pPr lvl="1"/>
            <a:endParaRPr lang="en-US" dirty="0"/>
          </a:p>
          <a:p>
            <a:pPr marL="457200" lvl="1" indent="0" algn="ctr">
              <a:buNone/>
            </a:pPr>
            <a:r>
              <a:rPr lang="en-US" dirty="0">
                <a:hlinkClick r:id="rId3" action="ppaction://hlinkfile"/>
              </a:rPr>
              <a:t>Example</a:t>
            </a:r>
            <a:endParaRPr lang="en-US" dirty="0"/>
          </a:p>
          <a:p>
            <a:pPr lvl="1"/>
            <a:endParaRPr lang="en-US" dirty="0"/>
          </a:p>
        </p:txBody>
      </p:sp>
    </p:spTree>
    <p:extLst>
      <p:ext uri="{BB962C8B-B14F-4D97-AF65-F5344CB8AC3E}">
        <p14:creationId xmlns:p14="http://schemas.microsoft.com/office/powerpoint/2010/main" val="354612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Semantics</a:t>
            </a:r>
          </a:p>
        </p:txBody>
      </p:sp>
      <p:sp>
        <p:nvSpPr>
          <p:cNvPr id="3" name="Content Placeholder 2"/>
          <p:cNvSpPr>
            <a:spLocks noGrp="1"/>
          </p:cNvSpPr>
          <p:nvPr>
            <p:ph idx="1"/>
          </p:nvPr>
        </p:nvSpPr>
        <p:spPr/>
        <p:txBody>
          <a:bodyPr>
            <a:normAutofit fontScale="92500" lnSpcReduction="10000"/>
          </a:bodyPr>
          <a:lstStyle/>
          <a:p>
            <a:r>
              <a:rPr lang="en-US" dirty="0"/>
              <a:t>A semantic element describes the meaning of the element</a:t>
            </a:r>
          </a:p>
          <a:p>
            <a:pPr lvl="1"/>
            <a:r>
              <a:rPr lang="en-US" dirty="0"/>
              <a:t>Example: &lt;div&gt; and &lt;span&gt;</a:t>
            </a:r>
          </a:p>
          <a:p>
            <a:pPr lvl="1"/>
            <a:r>
              <a:rPr lang="en-US" dirty="0"/>
              <a:t>Example: &lt;form&gt;, &lt;table&gt;, &lt;img&gt;</a:t>
            </a:r>
          </a:p>
          <a:p>
            <a:endParaRPr lang="en-US" dirty="0"/>
          </a:p>
          <a:p>
            <a:r>
              <a:rPr lang="en-US" dirty="0"/>
              <a:t>These definitions allow HTML processors, such as Web browsers or search engines, to present and use documents and applications in a wide variety of contexts that the author might not have considered.</a:t>
            </a:r>
          </a:p>
        </p:txBody>
      </p:sp>
      <p:cxnSp>
        <p:nvCxnSpPr>
          <p:cNvPr id="5" name="Straight Connector 4"/>
          <p:cNvCxnSpPr/>
          <p:nvPr/>
        </p:nvCxnSpPr>
        <p:spPr>
          <a:xfrm>
            <a:off x="2590800" y="2743200"/>
            <a:ext cx="23622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3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 Use cases</a:t>
            </a:r>
          </a:p>
        </p:txBody>
      </p:sp>
      <p:sp>
        <p:nvSpPr>
          <p:cNvPr id="3" name="Content Placeholder 2"/>
          <p:cNvSpPr>
            <a:spLocks noGrp="1"/>
          </p:cNvSpPr>
          <p:nvPr>
            <p:ph idx="1"/>
          </p:nvPr>
        </p:nvSpPr>
        <p:spPr/>
        <p:txBody>
          <a:bodyPr>
            <a:normAutofit/>
          </a:bodyPr>
          <a:lstStyle/>
          <a:p>
            <a:r>
              <a:rPr lang="en-US" dirty="0"/>
              <a:t>HTML conveys meaning rather than presentation</a:t>
            </a:r>
          </a:p>
          <a:p>
            <a:pPr lvl="1"/>
            <a:r>
              <a:rPr lang="en-US" dirty="0"/>
              <a:t>Same page may be viewed on different devices</a:t>
            </a:r>
          </a:p>
          <a:p>
            <a:pPr lvl="1"/>
            <a:r>
              <a:rPr lang="en-US" dirty="0"/>
              <a:t>Quick navigation to parts of the document (speech browsers)</a:t>
            </a:r>
          </a:p>
          <a:p>
            <a:pPr lvl="1"/>
            <a:r>
              <a:rPr lang="en-US" dirty="0"/>
              <a:t>Improves indexing of pages by search engines</a:t>
            </a:r>
          </a:p>
          <a:p>
            <a:pPr lvl="1"/>
            <a:r>
              <a:rPr lang="en-US" dirty="0"/>
              <a:t>Table of contents can be generated</a:t>
            </a:r>
          </a:p>
          <a:p>
            <a:endParaRPr lang="en-US" dirty="0"/>
          </a:p>
          <a:p>
            <a:endParaRPr lang="en-US" dirty="0"/>
          </a:p>
        </p:txBody>
      </p:sp>
      <p:sp>
        <p:nvSpPr>
          <p:cNvPr id="4" name="Rounded Rectangle 3"/>
          <p:cNvSpPr/>
          <p:nvPr/>
        </p:nvSpPr>
        <p:spPr>
          <a:xfrm>
            <a:off x="152400" y="5410200"/>
            <a:ext cx="8763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Authors must not use elements, attributes, or attribute values for purposes other than their appropriate intended semantic purpose, as doing so prevents software from correctly processing the page.</a:t>
            </a:r>
          </a:p>
        </p:txBody>
      </p:sp>
    </p:spTree>
    <p:extLst>
      <p:ext uri="{BB962C8B-B14F-4D97-AF65-F5344CB8AC3E}">
        <p14:creationId xmlns:p14="http://schemas.microsoft.com/office/powerpoint/2010/main" val="3542328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lstStyle/>
          <a:p>
            <a:pPr marL="0" indent="0">
              <a:buNone/>
            </a:pPr>
            <a:r>
              <a:rPr lang="en-US" dirty="0"/>
              <a:t>(Usage of disk space) ? Progress : meter</a:t>
            </a:r>
          </a:p>
          <a:p>
            <a:r>
              <a:rPr lang="en-US" dirty="0"/>
              <a:t>Why?</a:t>
            </a:r>
          </a:p>
          <a:p>
            <a:pPr lvl="1"/>
            <a:r>
              <a:rPr lang="en-US" dirty="0"/>
              <a:t>The progress element represents the completion progress of a task.</a:t>
            </a:r>
          </a:p>
          <a:p>
            <a:pPr lvl="1"/>
            <a:r>
              <a:rPr lang="en-US" dirty="0"/>
              <a:t>The meter element represents a scalar measurement within a known range, or a fractional value</a:t>
            </a:r>
          </a:p>
        </p:txBody>
      </p:sp>
      <p:cxnSp>
        <p:nvCxnSpPr>
          <p:cNvPr id="5" name="Straight Connector 4"/>
          <p:cNvCxnSpPr/>
          <p:nvPr/>
        </p:nvCxnSpPr>
        <p:spPr>
          <a:xfrm>
            <a:off x="4419600" y="1937084"/>
            <a:ext cx="12954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05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5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5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Content</a:t>
            </a:r>
          </a:p>
        </p:txBody>
      </p:sp>
      <p:sp>
        <p:nvSpPr>
          <p:cNvPr id="3" name="Content Placeholder 2"/>
          <p:cNvSpPr>
            <a:spLocks noGrp="1"/>
          </p:cNvSpPr>
          <p:nvPr>
            <p:ph idx="1"/>
          </p:nvPr>
        </p:nvSpPr>
        <p:spPr/>
        <p:txBody>
          <a:bodyPr/>
          <a:lstStyle/>
          <a:p>
            <a:r>
              <a:rPr lang="en-US" dirty="0"/>
              <a:t>Each HTML element must abide by rules defining what kind of content it can have.</a:t>
            </a:r>
          </a:p>
          <a:p>
            <a:endParaRPr lang="en-US" dirty="0"/>
          </a:p>
          <a:p>
            <a:r>
              <a:rPr lang="en-US" dirty="0"/>
              <a:t>These rules are grouped into content models common to several elements. </a:t>
            </a:r>
          </a:p>
          <a:p>
            <a:endParaRPr lang="en-US" dirty="0"/>
          </a:p>
          <a:p>
            <a:r>
              <a:rPr lang="en-US" dirty="0"/>
              <a:t>HTML conformant document is the one which follows these rules.</a:t>
            </a:r>
          </a:p>
        </p:txBody>
      </p:sp>
    </p:spTree>
    <p:extLst>
      <p:ext uri="{BB962C8B-B14F-4D97-AF65-F5344CB8AC3E}">
        <p14:creationId xmlns:p14="http://schemas.microsoft.com/office/powerpoint/2010/main" val="4173290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Categories</a:t>
            </a:r>
          </a:p>
        </p:txBody>
      </p:sp>
      <p:sp>
        <p:nvSpPr>
          <p:cNvPr id="3" name="Content Placeholder 2"/>
          <p:cNvSpPr>
            <a:spLocks noGrp="1"/>
          </p:cNvSpPr>
          <p:nvPr>
            <p:ph idx="1"/>
          </p:nvPr>
        </p:nvSpPr>
        <p:spPr/>
        <p:txBody>
          <a:bodyPr>
            <a:normAutofit fontScale="92500" lnSpcReduction="10000"/>
          </a:bodyPr>
          <a:lstStyle/>
          <a:p>
            <a:r>
              <a:rPr lang="en-US" dirty="0"/>
              <a:t>Main content categories, which describe common content rules shared by many elements;</a:t>
            </a:r>
          </a:p>
          <a:p>
            <a:endParaRPr lang="en-US" dirty="0"/>
          </a:p>
          <a:p>
            <a:r>
              <a:rPr lang="en-US" dirty="0"/>
              <a:t>Form-related content categories, which describe content rules common to form-related elements;</a:t>
            </a:r>
          </a:p>
          <a:p>
            <a:endParaRPr lang="en-US" dirty="0"/>
          </a:p>
          <a:p>
            <a:r>
              <a:rPr lang="en-US" dirty="0"/>
              <a:t>Specific content categories, which describe rare categories shared only by a few elements, sometimes only in a specific context.</a:t>
            </a:r>
          </a:p>
          <a:p>
            <a:endParaRPr lang="en-US" dirty="0"/>
          </a:p>
        </p:txBody>
      </p:sp>
    </p:spTree>
    <p:extLst>
      <p:ext uri="{BB962C8B-B14F-4D97-AF65-F5344CB8AC3E}">
        <p14:creationId xmlns:p14="http://schemas.microsoft.com/office/powerpoint/2010/main" val="756601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Categories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911" y="1688753"/>
            <a:ext cx="7590178" cy="4348857"/>
          </a:xfrm>
        </p:spPr>
      </p:pic>
      <p:sp>
        <p:nvSpPr>
          <p:cNvPr id="5" name="TextBox 4"/>
          <p:cNvSpPr txBox="1"/>
          <p:nvPr/>
        </p:nvSpPr>
        <p:spPr>
          <a:xfrm>
            <a:off x="713510" y="6241475"/>
            <a:ext cx="7696200" cy="338554"/>
          </a:xfrm>
          <a:prstGeom prst="rect">
            <a:avLst/>
          </a:prstGeom>
          <a:noFill/>
        </p:spPr>
        <p:txBody>
          <a:bodyPr wrap="square" rtlCol="0">
            <a:spAutoFit/>
          </a:bodyPr>
          <a:lstStyle/>
          <a:p>
            <a:r>
              <a:rPr lang="en-US" sz="1600" dirty="0"/>
              <a:t>Source: </a:t>
            </a:r>
            <a:r>
              <a:rPr lang="en-US" sz="1600" dirty="0">
                <a:hlinkClick r:id="rId3"/>
              </a:rPr>
              <a:t>https://developer.mozilla.org/en-US/docs/Web/Guide/HTML/Content_categories</a:t>
            </a:r>
            <a:endParaRPr lang="en-US" sz="1600" dirty="0"/>
          </a:p>
        </p:txBody>
      </p:sp>
    </p:spTree>
    <p:extLst>
      <p:ext uri="{BB962C8B-B14F-4D97-AF65-F5344CB8AC3E}">
        <p14:creationId xmlns:p14="http://schemas.microsoft.com/office/powerpoint/2010/main" val="371743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52400"/>
            <a:ext cx="8229600" cy="792163"/>
          </a:xfrm>
        </p:spPr>
        <p:txBody>
          <a:bodyPr/>
          <a:lstStyle/>
          <a:p>
            <a:r>
              <a:rPr lang="en-US" altLang="en-US" sz="3600"/>
              <a:t>Network protocols</a:t>
            </a:r>
          </a:p>
        </p:txBody>
      </p:sp>
      <p:sp>
        <p:nvSpPr>
          <p:cNvPr id="71683" name="Rectangle 3"/>
          <p:cNvSpPr>
            <a:spLocks noGrp="1" noChangeArrowheads="1"/>
          </p:cNvSpPr>
          <p:nvPr>
            <p:ph type="body" idx="1"/>
          </p:nvPr>
        </p:nvSpPr>
        <p:spPr>
          <a:xfrm>
            <a:off x="457200" y="1371600"/>
            <a:ext cx="8229600" cy="4525963"/>
          </a:xfrm>
        </p:spPr>
        <p:txBody>
          <a:bodyPr/>
          <a:lstStyle/>
          <a:p>
            <a:pPr>
              <a:lnSpc>
                <a:spcPct val="90000"/>
              </a:lnSpc>
            </a:pPr>
            <a:r>
              <a:rPr lang="en-US" altLang="en-US" sz="2800"/>
              <a:t>The details are only important to developers.</a:t>
            </a:r>
          </a:p>
          <a:p>
            <a:pPr>
              <a:lnSpc>
                <a:spcPct val="90000"/>
              </a:lnSpc>
            </a:pPr>
            <a:r>
              <a:rPr lang="en-US" altLang="en-US" sz="2800"/>
              <a:t>The rules are defined by the inventor of the protocol – may be a group or a single person.</a:t>
            </a:r>
          </a:p>
          <a:p>
            <a:pPr>
              <a:lnSpc>
                <a:spcPct val="90000"/>
              </a:lnSpc>
            </a:pPr>
            <a:r>
              <a:rPr lang="en-US" altLang="en-US" sz="2800"/>
              <a:t>The rules must be precise and complete so programmers can write programs that work with other programs.</a:t>
            </a:r>
          </a:p>
          <a:p>
            <a:pPr>
              <a:lnSpc>
                <a:spcPct val="90000"/>
              </a:lnSpc>
            </a:pPr>
            <a:r>
              <a:rPr lang="en-US" altLang="en-US" sz="2800"/>
              <a:t>The rules are often published as an </a:t>
            </a:r>
            <a:r>
              <a:rPr lang="en-US" altLang="en-US" sz="2800">
                <a:hlinkClick r:id="rId3"/>
              </a:rPr>
              <a:t>RFC</a:t>
            </a:r>
            <a:r>
              <a:rPr lang="en-US" altLang="en-US" sz="2800"/>
              <a:t> along with running client and server programs.</a:t>
            </a:r>
          </a:p>
          <a:p>
            <a:pPr>
              <a:lnSpc>
                <a:spcPct val="90000"/>
              </a:lnSpc>
            </a:pPr>
            <a:r>
              <a:rPr lang="en-US" altLang="en-US" sz="2800"/>
              <a:t>The HTTP protocol used for Web applications was invented by </a:t>
            </a:r>
            <a:r>
              <a:rPr lang="en-US" altLang="en-US" sz="2800">
                <a:hlinkClick r:id="rId4"/>
              </a:rPr>
              <a:t>Tim Berners Lee</a:t>
            </a:r>
            <a:r>
              <a:rPr lang="en-US" altLang="en-US" sz="2800"/>
              <a:t>.</a:t>
            </a:r>
          </a:p>
        </p:txBody>
      </p:sp>
      <p:sp>
        <p:nvSpPr>
          <p:cNvPr id="71684" name="Text Box 4"/>
          <p:cNvSpPr txBox="1">
            <a:spLocks noChangeArrowheads="1"/>
          </p:cNvSpPr>
          <p:nvPr/>
        </p:nvSpPr>
        <p:spPr bwMode="auto">
          <a:xfrm>
            <a:off x="685800" y="6022975"/>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RFC = request for comments</a:t>
            </a:r>
          </a:p>
        </p:txBody>
      </p:sp>
    </p:spTree>
    <p:extLst>
      <p:ext uri="{BB962C8B-B14F-4D97-AF65-F5344CB8AC3E}">
        <p14:creationId xmlns:p14="http://schemas.microsoft.com/office/powerpoint/2010/main" val="880120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Category Description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226" y="1581150"/>
            <a:ext cx="234315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215" y="4383755"/>
            <a:ext cx="27241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16" y="5082840"/>
            <a:ext cx="47339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568" y="1524000"/>
            <a:ext cx="34194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8515" y="2420101"/>
            <a:ext cx="4019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010651"/>
            <a:ext cx="47625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9787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structure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676400"/>
            <a:ext cx="4343400" cy="4495800"/>
          </a:xfrm>
        </p:spPr>
      </p:pic>
    </p:spTree>
    <p:extLst>
      <p:ext uri="{BB962C8B-B14F-4D97-AF65-F5344CB8AC3E}">
        <p14:creationId xmlns:p14="http://schemas.microsoft.com/office/powerpoint/2010/main" val="8040476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dirty="0">
                <a:latin typeface="Arial" charset="0"/>
                <a:cs typeface="Arial" charset="0"/>
              </a:rPr>
              <a:t>HTML5  - New Elements </a:t>
            </a:r>
            <a:br>
              <a:rPr lang="en-US" altLang="en-US" dirty="0">
                <a:latin typeface="Arial" charset="0"/>
                <a:cs typeface="Arial" charset="0"/>
              </a:rPr>
            </a:br>
            <a:r>
              <a:rPr lang="en-US" altLang="en-US" dirty="0">
                <a:latin typeface="Arial" charset="0"/>
                <a:cs typeface="Arial" charset="0"/>
              </a:rPr>
              <a:t>for better document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7861056"/>
              </p:ext>
            </p:extLst>
          </p:nvPr>
        </p:nvGraphicFramePr>
        <p:xfrm>
          <a:off x="609600" y="1828799"/>
          <a:ext cx="7848600" cy="4049402"/>
        </p:xfrm>
        <a:graphic>
          <a:graphicData uri="http://schemas.openxmlformats.org/drawingml/2006/table">
            <a:tbl>
              <a:tblPr>
                <a:tableStyleId>{3C2FFA5D-87B4-456A-9821-1D502468CF0F}</a:tableStyleId>
              </a:tblPr>
              <a:tblGrid>
                <a:gridCol w="1752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48630">
                <a:tc>
                  <a:txBody>
                    <a:bodyPr/>
                    <a:lstStyle/>
                    <a:p>
                      <a:pPr algn="ctr"/>
                      <a:r>
                        <a:rPr lang="en-US" sz="1600" dirty="0">
                          <a:effectLst/>
                        </a:rPr>
                        <a:t>Tag</a:t>
                      </a:r>
                      <a:endParaRPr lang="en-US" sz="1600" b="1" dirty="0">
                        <a:effectLst/>
                      </a:endParaRPr>
                    </a:p>
                  </a:txBody>
                  <a:tcPr marL="57291" marR="57291" marT="28645" marB="28645" anchor="ctr"/>
                </a:tc>
                <a:tc>
                  <a:txBody>
                    <a:bodyPr/>
                    <a:lstStyle/>
                    <a:p>
                      <a:pPr algn="ctr"/>
                      <a:r>
                        <a:rPr lang="en-US" sz="1600" dirty="0"/>
                        <a:t>Description</a:t>
                      </a:r>
                      <a:endParaRPr lang="en-US" sz="1600" b="1" dirty="0"/>
                    </a:p>
                  </a:txBody>
                  <a:tcPr marL="57291" marR="57291" marT="28645" marB="28645" anchor="ctr"/>
                </a:tc>
                <a:extLst>
                  <a:ext uri="{0D108BD9-81ED-4DB2-BD59-A6C34878D82A}">
                    <a16:rowId xmlns:a16="http://schemas.microsoft.com/office/drawing/2014/main" val="10000"/>
                  </a:ext>
                </a:extLst>
              </a:tr>
              <a:tr h="348630">
                <a:tc>
                  <a:txBody>
                    <a:bodyPr/>
                    <a:lstStyle/>
                    <a:p>
                      <a:r>
                        <a:rPr lang="en-US" sz="1600" dirty="0"/>
                        <a:t>&lt;header&gt;</a:t>
                      </a:r>
                    </a:p>
                  </a:txBody>
                  <a:tcPr marL="57291" marR="57291" marT="28645" marB="28645" anchor="ctr"/>
                </a:tc>
                <a:tc>
                  <a:txBody>
                    <a:bodyPr/>
                    <a:lstStyle/>
                    <a:p>
                      <a:r>
                        <a:rPr lang="en-US" sz="1600" dirty="0"/>
                        <a:t>Defines a header for the document or a section</a:t>
                      </a:r>
                    </a:p>
                  </a:txBody>
                  <a:tcPr marL="57291" marR="57291" marT="28645" marB="28645" anchor="ctr"/>
                </a:tc>
                <a:extLst>
                  <a:ext uri="{0D108BD9-81ED-4DB2-BD59-A6C34878D82A}">
                    <a16:rowId xmlns:a16="http://schemas.microsoft.com/office/drawing/2014/main" val="10001"/>
                  </a:ext>
                </a:extLst>
              </a:tr>
              <a:tr h="348630">
                <a:tc>
                  <a:txBody>
                    <a:bodyPr/>
                    <a:lstStyle/>
                    <a:p>
                      <a:r>
                        <a:rPr lang="en-US" sz="1600" dirty="0"/>
                        <a:t>&lt;footer&gt;</a:t>
                      </a:r>
                    </a:p>
                  </a:txBody>
                  <a:tcPr marL="57291" marR="57291" marT="28645" marB="28645" anchor="ctr"/>
                </a:tc>
                <a:tc>
                  <a:txBody>
                    <a:bodyPr/>
                    <a:lstStyle/>
                    <a:p>
                      <a:r>
                        <a:rPr lang="en-US" sz="1600" dirty="0"/>
                        <a:t>Defines a footer for the document or a section</a:t>
                      </a:r>
                    </a:p>
                  </a:txBody>
                  <a:tcPr marL="57291" marR="57291" marT="28645" marB="28645" anchor="ctr"/>
                </a:tc>
                <a:extLst>
                  <a:ext uri="{0D108BD9-81ED-4DB2-BD59-A6C34878D82A}">
                    <a16:rowId xmlns:a16="http://schemas.microsoft.com/office/drawing/2014/main" val="10002"/>
                  </a:ext>
                </a:extLst>
              </a:tr>
              <a:tr h="348630">
                <a:tc>
                  <a:txBody>
                    <a:bodyPr/>
                    <a:lstStyle/>
                    <a:p>
                      <a:r>
                        <a:rPr lang="en-US" dirty="0"/>
                        <a:t>&lt;section&gt;</a:t>
                      </a:r>
                    </a:p>
                  </a:txBody>
                  <a:tcPr/>
                </a:tc>
                <a:tc>
                  <a:txBody>
                    <a:bodyPr/>
                    <a:lstStyle/>
                    <a:p>
                      <a:pPr marL="0" indent="0">
                        <a:buNone/>
                      </a:pPr>
                      <a:r>
                        <a:rPr lang="en-US" dirty="0"/>
                        <a:t>Defines a section in the document</a:t>
                      </a:r>
                    </a:p>
                  </a:txBody>
                  <a:tcPr/>
                </a:tc>
                <a:extLst>
                  <a:ext uri="{0D108BD9-81ED-4DB2-BD59-A6C34878D82A}">
                    <a16:rowId xmlns:a16="http://schemas.microsoft.com/office/drawing/2014/main" val="10003"/>
                  </a:ext>
                </a:extLst>
              </a:tr>
              <a:tr h="348630">
                <a:tc>
                  <a:txBody>
                    <a:bodyPr/>
                    <a:lstStyle/>
                    <a:p>
                      <a:r>
                        <a:rPr lang="en-US" sz="1600" dirty="0"/>
                        <a:t>&lt;article&gt;</a:t>
                      </a:r>
                    </a:p>
                  </a:txBody>
                  <a:tcPr marL="57291" marR="57291" marT="28645" marB="28645" anchor="ctr"/>
                </a:tc>
                <a:tc>
                  <a:txBody>
                    <a:bodyPr/>
                    <a:lstStyle/>
                    <a:p>
                      <a:r>
                        <a:rPr lang="en-US" sz="1600" dirty="0"/>
                        <a:t>Defines an article in the document</a:t>
                      </a:r>
                    </a:p>
                  </a:txBody>
                  <a:tcPr marL="57291" marR="57291" marT="28645" marB="28645" anchor="ctr"/>
                </a:tc>
                <a:extLst>
                  <a:ext uri="{0D108BD9-81ED-4DB2-BD59-A6C34878D82A}">
                    <a16:rowId xmlns:a16="http://schemas.microsoft.com/office/drawing/2014/main" val="10004"/>
                  </a:ext>
                </a:extLst>
              </a:tr>
              <a:tr h="464293">
                <a:tc>
                  <a:txBody>
                    <a:bodyPr/>
                    <a:lstStyle/>
                    <a:p>
                      <a:r>
                        <a:rPr lang="en-US" sz="1600" dirty="0"/>
                        <a:t>&lt;aside&gt;</a:t>
                      </a:r>
                    </a:p>
                  </a:txBody>
                  <a:tcPr marL="57291" marR="57291" marT="28645" marB="28645" anchor="ctr"/>
                </a:tc>
                <a:tc>
                  <a:txBody>
                    <a:bodyPr/>
                    <a:lstStyle/>
                    <a:p>
                      <a:r>
                        <a:rPr lang="en-US" sz="1600"/>
                        <a:t>Defines content aside from the page content</a:t>
                      </a:r>
                    </a:p>
                  </a:txBody>
                  <a:tcPr marL="57291" marR="57291" marT="28645" marB="28645" anchor="ctr"/>
                </a:tc>
                <a:extLst>
                  <a:ext uri="{0D108BD9-81ED-4DB2-BD59-A6C34878D82A}">
                    <a16:rowId xmlns:a16="http://schemas.microsoft.com/office/drawing/2014/main" val="10005"/>
                  </a:ext>
                </a:extLst>
              </a:tr>
              <a:tr h="464293">
                <a:tc>
                  <a:txBody>
                    <a:bodyPr/>
                    <a:lstStyle/>
                    <a:p>
                      <a:r>
                        <a:rPr lang="en-US" sz="1600" dirty="0"/>
                        <a:t>&lt;details&gt;</a:t>
                      </a:r>
                    </a:p>
                  </a:txBody>
                  <a:tcPr marL="57291" marR="57291" marT="28645" marB="28645" anchor="ctr"/>
                </a:tc>
                <a:tc>
                  <a:txBody>
                    <a:bodyPr/>
                    <a:lstStyle/>
                    <a:p>
                      <a:r>
                        <a:rPr lang="en-US" sz="1600" dirty="0"/>
                        <a:t>Defines additional details that the user can view or hide</a:t>
                      </a:r>
                    </a:p>
                  </a:txBody>
                  <a:tcPr marL="57291" marR="57291" marT="28645" marB="28645" anchor="ctr"/>
                </a:tc>
                <a:extLst>
                  <a:ext uri="{0D108BD9-81ED-4DB2-BD59-A6C34878D82A}">
                    <a16:rowId xmlns:a16="http://schemas.microsoft.com/office/drawing/2014/main" val="10006"/>
                  </a:ext>
                </a:extLst>
              </a:tr>
              <a:tr h="348630">
                <a:tc>
                  <a:txBody>
                    <a:bodyPr/>
                    <a:lstStyle/>
                    <a:p>
                      <a:r>
                        <a:rPr lang="en-US" sz="1600" dirty="0"/>
                        <a:t>&lt;dialog&gt;</a:t>
                      </a:r>
                    </a:p>
                  </a:txBody>
                  <a:tcPr marL="57291" marR="57291" marT="28645" marB="28645" anchor="ctr"/>
                </a:tc>
                <a:tc>
                  <a:txBody>
                    <a:bodyPr/>
                    <a:lstStyle/>
                    <a:p>
                      <a:r>
                        <a:rPr lang="en-US" sz="1600" dirty="0"/>
                        <a:t>Defines a dialog box or window</a:t>
                      </a:r>
                    </a:p>
                  </a:txBody>
                  <a:tcPr marL="57291" marR="57291" marT="28645" marB="28645" anchor="ctr"/>
                </a:tc>
                <a:extLst>
                  <a:ext uri="{0D108BD9-81ED-4DB2-BD59-A6C34878D82A}">
                    <a16:rowId xmlns:a16="http://schemas.microsoft.com/office/drawing/2014/main" val="10007"/>
                  </a:ext>
                </a:extLst>
              </a:tr>
              <a:tr h="348630">
                <a:tc>
                  <a:txBody>
                    <a:bodyPr/>
                    <a:lstStyle/>
                    <a:p>
                      <a:r>
                        <a:rPr lang="en-US" sz="1600" dirty="0"/>
                        <a:t>&lt;figcaption&gt;</a:t>
                      </a:r>
                    </a:p>
                  </a:txBody>
                  <a:tcPr marL="57291" marR="57291" marT="28645" marB="28645" anchor="ctr"/>
                </a:tc>
                <a:tc>
                  <a:txBody>
                    <a:bodyPr/>
                    <a:lstStyle/>
                    <a:p>
                      <a:r>
                        <a:rPr lang="en-US" sz="1600" dirty="0"/>
                        <a:t>Defines a caption for a &lt;figure&gt; element</a:t>
                      </a:r>
                    </a:p>
                  </a:txBody>
                  <a:tcPr marL="57291" marR="57291" marT="28645" marB="28645" anchor="ctr"/>
                </a:tc>
                <a:extLst>
                  <a:ext uri="{0D108BD9-81ED-4DB2-BD59-A6C34878D82A}">
                    <a16:rowId xmlns:a16="http://schemas.microsoft.com/office/drawing/2014/main" val="10008"/>
                  </a:ext>
                </a:extLst>
              </a:tr>
              <a:tr h="663276">
                <a:tc>
                  <a:txBody>
                    <a:bodyPr/>
                    <a:lstStyle/>
                    <a:p>
                      <a:r>
                        <a:rPr lang="en-US" sz="1600" dirty="0"/>
                        <a:t>&lt;figure&gt;</a:t>
                      </a:r>
                    </a:p>
                  </a:txBody>
                  <a:tcPr marL="57291" marR="57291" marT="28645" marB="28645" anchor="ctr"/>
                </a:tc>
                <a:tc>
                  <a:txBody>
                    <a:bodyPr/>
                    <a:lstStyle/>
                    <a:p>
                      <a:r>
                        <a:rPr lang="en-US" sz="1600" dirty="0"/>
                        <a:t>Defines self-contained content, like illustrations, diagrams, photos, code listings, etc.</a:t>
                      </a:r>
                    </a:p>
                  </a:txBody>
                  <a:tcPr marL="57291" marR="57291" marT="28645" marB="28645"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48118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graphicFrame>
        <p:nvGraphicFramePr>
          <p:cNvPr id="4" name="Table 3"/>
          <p:cNvGraphicFramePr>
            <a:graphicFrameLocks noGrp="1"/>
          </p:cNvGraphicFramePr>
          <p:nvPr>
            <p:extLst>
              <p:ext uri="{D42A27DB-BD31-4B8C-83A1-F6EECF244321}">
                <p14:modId xmlns:p14="http://schemas.microsoft.com/office/powerpoint/2010/main" val="1410777160"/>
              </p:ext>
            </p:extLst>
          </p:nvPr>
        </p:nvGraphicFramePr>
        <p:xfrm>
          <a:off x="457200" y="1600200"/>
          <a:ext cx="8229600" cy="2683457"/>
        </p:xfrm>
        <a:graphic>
          <a:graphicData uri="http://schemas.openxmlformats.org/drawingml/2006/table">
            <a:tbl>
              <a:tblPr firstRow="1" bandRow="1">
                <a:tableStyleId>{3C2FFA5D-87B4-456A-9821-1D502468CF0F}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04137">
                <a:tc>
                  <a:txBody>
                    <a:bodyPr/>
                    <a:lstStyle/>
                    <a:p>
                      <a:pPr algn="ctr"/>
                      <a:r>
                        <a:rPr lang="en-US" sz="2000" dirty="0"/>
                        <a:t>Tag</a:t>
                      </a:r>
                    </a:p>
                  </a:txBody>
                  <a:tcPr/>
                </a:tc>
                <a:tc>
                  <a:txBody>
                    <a:bodyPr/>
                    <a:lstStyle/>
                    <a:p>
                      <a:pPr algn="ctr"/>
                      <a:r>
                        <a:rPr lang="en-US" sz="2000" dirty="0"/>
                        <a:t>Description</a:t>
                      </a:r>
                    </a:p>
                  </a:txBody>
                  <a:tcPr/>
                </a:tc>
                <a:extLst>
                  <a:ext uri="{0D108BD9-81ED-4DB2-BD59-A6C34878D82A}">
                    <a16:rowId xmlns:a16="http://schemas.microsoft.com/office/drawing/2014/main" val="10000"/>
                  </a:ext>
                </a:extLst>
              </a:tr>
              <a:tr h="486463">
                <a:tc>
                  <a:txBody>
                    <a:bodyPr/>
                    <a:lstStyle/>
                    <a:p>
                      <a:r>
                        <a:rPr lang="en-US" dirty="0"/>
                        <a:t>&lt;nav&gt;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Defines navigation links in the document</a:t>
                      </a:r>
                    </a:p>
                  </a:txBody>
                  <a:tcPr/>
                </a:tc>
                <a:extLst>
                  <a:ext uri="{0D108BD9-81ED-4DB2-BD59-A6C34878D82A}">
                    <a16:rowId xmlns:a16="http://schemas.microsoft.com/office/drawing/2014/main" val="10001"/>
                  </a:ext>
                </a:extLst>
              </a:tr>
              <a:tr h="504137">
                <a:tc>
                  <a:txBody>
                    <a:bodyPr/>
                    <a:lstStyle/>
                    <a:p>
                      <a:r>
                        <a:rPr lang="en-US" dirty="0"/>
                        <a:t>&lt;progress&gt;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Defines the progress of a task</a:t>
                      </a:r>
                    </a:p>
                  </a:txBody>
                  <a:tcPr/>
                </a:tc>
                <a:extLst>
                  <a:ext uri="{0D108BD9-81ED-4DB2-BD59-A6C34878D82A}">
                    <a16:rowId xmlns:a16="http://schemas.microsoft.com/office/drawing/2014/main" val="10002"/>
                  </a:ext>
                </a:extLst>
              </a:tr>
              <a:tr h="684583">
                <a:tc>
                  <a:txBody>
                    <a:bodyPr/>
                    <a:lstStyle/>
                    <a:p>
                      <a:r>
                        <a:rPr lang="en-US" dirty="0"/>
                        <a:t>&lt;summary&gt;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Defines a visible heading for a &lt;details&gt;  element</a:t>
                      </a:r>
                    </a:p>
                  </a:txBody>
                  <a:tcPr/>
                </a:tc>
                <a:extLst>
                  <a:ext uri="{0D108BD9-81ED-4DB2-BD59-A6C34878D82A}">
                    <a16:rowId xmlns:a16="http://schemas.microsoft.com/office/drawing/2014/main" val="10003"/>
                  </a:ext>
                </a:extLst>
              </a:tr>
              <a:tr h="504137">
                <a:tc>
                  <a:txBody>
                    <a:bodyPr/>
                    <a:lstStyle/>
                    <a:p>
                      <a:r>
                        <a:rPr lang="en-US" dirty="0"/>
                        <a:t>&lt;time&gt;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Defines a date/time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768579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Section Element</a:t>
            </a:r>
          </a:p>
        </p:txBody>
      </p:sp>
      <p:sp>
        <p:nvSpPr>
          <p:cNvPr id="4" name="Content Placeholder 3"/>
          <p:cNvSpPr>
            <a:spLocks noGrp="1"/>
          </p:cNvSpPr>
          <p:nvPr>
            <p:ph idx="1"/>
          </p:nvPr>
        </p:nvSpPr>
        <p:spPr/>
        <p:txBody>
          <a:bodyPr/>
          <a:lstStyle/>
          <a:p>
            <a:r>
              <a:rPr lang="en-US" dirty="0"/>
              <a:t>A section is a thematic grouping of content, typically with a heading.</a:t>
            </a:r>
          </a:p>
          <a:p>
            <a:endParaRPr lang="en-US" dirty="0"/>
          </a:p>
          <a:p>
            <a:pPr marL="0" indent="0">
              <a:buNone/>
            </a:pPr>
            <a:r>
              <a:rPr lang="en-US" dirty="0"/>
              <a:t>	&lt;section&gt;</a:t>
            </a:r>
            <a:br>
              <a:rPr lang="en-US" dirty="0"/>
            </a:br>
            <a:r>
              <a:rPr lang="en-US" dirty="0"/>
              <a:t>	  &lt;h1&gt;Interfaces&lt;/h1&gt;</a:t>
            </a:r>
            <a:br>
              <a:rPr lang="en-US" dirty="0"/>
            </a:br>
            <a:r>
              <a:rPr lang="en-US" dirty="0"/>
              <a:t>	  &lt;p&gt;Java doesn’t support true multiple inheritance....&lt;/p&gt;</a:t>
            </a:r>
            <a:br>
              <a:rPr lang="en-US" dirty="0"/>
            </a:br>
            <a:r>
              <a:rPr lang="en-US" dirty="0"/>
              <a:t>	&lt;/section&gt; </a:t>
            </a:r>
          </a:p>
          <a:p>
            <a:endParaRPr lang="en-US" dirty="0"/>
          </a:p>
        </p:txBody>
      </p:sp>
    </p:spTree>
    <p:extLst>
      <p:ext uri="{BB962C8B-B14F-4D97-AF65-F5344CB8AC3E}">
        <p14:creationId xmlns:p14="http://schemas.microsoft.com/office/powerpoint/2010/main" val="3340630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Element</a:t>
            </a:r>
          </a:p>
        </p:txBody>
      </p:sp>
      <p:sp>
        <p:nvSpPr>
          <p:cNvPr id="3" name="Content Placeholder 2"/>
          <p:cNvSpPr>
            <a:spLocks noGrp="1"/>
          </p:cNvSpPr>
          <p:nvPr>
            <p:ph idx="1"/>
          </p:nvPr>
        </p:nvSpPr>
        <p:spPr/>
        <p:txBody>
          <a:bodyPr/>
          <a:lstStyle/>
          <a:p>
            <a:r>
              <a:rPr lang="en-US" dirty="0"/>
              <a:t>This element specifies independent, self-contained content.</a:t>
            </a:r>
          </a:p>
          <a:p>
            <a:r>
              <a:rPr lang="en-US" dirty="0"/>
              <a:t>It should be possible to read it independently from the rest of the website.</a:t>
            </a:r>
          </a:p>
          <a:p>
            <a:pPr lvl="1"/>
            <a:r>
              <a:rPr lang="en-US" dirty="0"/>
              <a:t>Blog post, Technical article</a:t>
            </a:r>
          </a:p>
          <a:p>
            <a:endParaRPr lang="en-US" dirty="0"/>
          </a:p>
        </p:txBody>
      </p:sp>
    </p:spTree>
    <p:extLst>
      <p:ext uri="{BB962C8B-B14F-4D97-AF65-F5344CB8AC3E}">
        <p14:creationId xmlns:p14="http://schemas.microsoft.com/office/powerpoint/2010/main" val="588879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of Elements</a:t>
            </a:r>
          </a:p>
        </p:txBody>
      </p:sp>
      <p:sp>
        <p:nvSpPr>
          <p:cNvPr id="3" name="Content Placeholder 2"/>
          <p:cNvSpPr>
            <a:spLocks noGrp="1"/>
          </p:cNvSpPr>
          <p:nvPr>
            <p:ph idx="1"/>
          </p:nvPr>
        </p:nvSpPr>
        <p:spPr/>
        <p:txBody>
          <a:bodyPr/>
          <a:lstStyle/>
          <a:p>
            <a:r>
              <a:rPr lang="en-US" dirty="0"/>
              <a:t>(Nesting of elements) ? Possible : Not Possible </a:t>
            </a:r>
          </a:p>
          <a:p>
            <a:r>
              <a:rPr lang="en-US" dirty="0"/>
              <a:t>&lt;section&gt; elements can have &lt;article&gt; elements</a:t>
            </a:r>
          </a:p>
          <a:p>
            <a:r>
              <a:rPr lang="en-US" dirty="0"/>
              <a:t>&lt;article&gt; elements can have &lt;sections&gt; elements</a:t>
            </a:r>
          </a:p>
        </p:txBody>
      </p:sp>
      <p:cxnSp>
        <p:nvCxnSpPr>
          <p:cNvPr id="5" name="Straight Connector 4"/>
          <p:cNvCxnSpPr/>
          <p:nvPr/>
        </p:nvCxnSpPr>
        <p:spPr>
          <a:xfrm>
            <a:off x="6477000" y="1905000"/>
            <a:ext cx="1905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267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MIME types</a:t>
            </a:r>
          </a:p>
        </p:txBody>
      </p:sp>
      <p:sp>
        <p:nvSpPr>
          <p:cNvPr id="18434" name="Rectangle 2"/>
          <p:cNvSpPr>
            <a:spLocks noGrp="1" noChangeArrowheads="1"/>
          </p:cNvSpPr>
          <p:nvPr>
            <p:ph type="subTitle" idx="4294967295"/>
          </p:nvPr>
        </p:nvSpPr>
        <p:spPr bwMode="auto">
          <a:xfrm>
            <a:off x="822240" y="1657615"/>
            <a:ext cx="744192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Every time your web browser requests a page, the web server sends “headers” before it sends the actual page </a:t>
            </a:r>
            <a:r>
              <a:rPr lang="en-GB" altLang="en-US" dirty="0" err="1"/>
              <a:t>markup</a:t>
            </a:r>
            <a:r>
              <a:rPr lang="en-GB" altLang="en-US" dirty="0"/>
              <a:t>. Headers are important, because they tell your browser how to interpret the page </a:t>
            </a:r>
            <a:r>
              <a:rPr lang="en-GB" altLang="en-US" dirty="0" err="1"/>
              <a:t>markup</a:t>
            </a:r>
            <a:r>
              <a:rPr lang="en-GB" altLang="en-US" dirty="0"/>
              <a:t> that follows.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800" dirty="0">
                <a:solidFill>
                  <a:srgbClr val="002060"/>
                </a:solidFill>
              </a:rPr>
              <a:t>MIME = Multipurpose Internet Mail Extensions</a:t>
            </a:r>
          </a:p>
        </p:txBody>
      </p:sp>
    </p:spTree>
    <p:extLst>
      <p:ext uri="{BB962C8B-B14F-4D97-AF65-F5344CB8AC3E}">
        <p14:creationId xmlns:p14="http://schemas.microsoft.com/office/powerpoint/2010/main" val="29372465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MIME types</a:t>
            </a:r>
          </a:p>
        </p:txBody>
      </p:sp>
      <p:sp>
        <p:nvSpPr>
          <p:cNvPr id="19458" name="Rectangle 2"/>
          <p:cNvSpPr>
            <a:spLocks noGrp="1" noChangeArrowheads="1"/>
          </p:cNvSpPr>
          <p:nvPr>
            <p:ph type="subTitle" idx="4294967295"/>
          </p:nvPr>
        </p:nvSpPr>
        <p:spPr bwMode="auto">
          <a:xfrm>
            <a:off x="822240" y="1657615"/>
            <a:ext cx="518400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Lst>
            </a:pPr>
            <a:r>
              <a:rPr lang="en-GB" altLang="en-US" dirty="0"/>
              <a:t>The most important header is called Content-Type, and it looks like this:</a:t>
            </a:r>
          </a:p>
          <a:p>
            <a:pPr marL="0" indent="0">
              <a:spcAft>
                <a:spcPct val="0"/>
              </a:spcAft>
              <a:buNone/>
              <a:tabLst>
                <a:tab pos="656650" algn="l"/>
                <a:tab pos="1313299" algn="l"/>
                <a:tab pos="1969949" algn="l"/>
                <a:tab pos="2626599" algn="l"/>
                <a:tab pos="3283248" algn="l"/>
                <a:tab pos="3939898" algn="l"/>
                <a:tab pos="4596548" algn="l"/>
              </a:tabLst>
            </a:pPr>
            <a:endParaRPr lang="en-GB" altLang="en-US" dirty="0"/>
          </a:p>
          <a:p>
            <a:pPr marL="0" indent="0" algn="ctr">
              <a:spcAft>
                <a:spcPct val="0"/>
              </a:spcAft>
              <a:buNone/>
              <a:tabLst>
                <a:tab pos="656650" algn="l"/>
                <a:tab pos="1313299" algn="l"/>
                <a:tab pos="1969949" algn="l"/>
                <a:tab pos="2626599" algn="l"/>
                <a:tab pos="3283248" algn="l"/>
                <a:tab pos="3939898" algn="l"/>
                <a:tab pos="4596548" algn="l"/>
              </a:tabLst>
            </a:pPr>
            <a:r>
              <a:rPr lang="en-GB" altLang="en-US" dirty="0">
                <a:solidFill>
                  <a:srgbClr val="002060"/>
                </a:solidFill>
              </a:rPr>
              <a:t>Content-Type: text/html</a:t>
            </a:r>
          </a:p>
          <a:p>
            <a:pPr marL="0" indent="0">
              <a:spcAft>
                <a:spcPct val="0"/>
              </a:spcAft>
              <a:buNone/>
              <a:tabLst>
                <a:tab pos="656650" algn="l"/>
                <a:tab pos="1313299" algn="l"/>
                <a:tab pos="1969949" algn="l"/>
                <a:tab pos="2626599" algn="l"/>
                <a:tab pos="3283248" algn="l"/>
                <a:tab pos="3939898" algn="l"/>
                <a:tab pos="4596548"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Lst>
            </a:pPr>
            <a:r>
              <a:rPr lang="en-GB" altLang="en-US" dirty="0"/>
              <a:t>“text/html” is called the “content type” or “MIME type” of the page.</a:t>
            </a:r>
          </a:p>
        </p:txBody>
      </p:sp>
    </p:spTree>
    <p:extLst>
      <p:ext uri="{BB962C8B-B14F-4D97-AF65-F5344CB8AC3E}">
        <p14:creationId xmlns:p14="http://schemas.microsoft.com/office/powerpoint/2010/main" val="20516438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MIME types</a:t>
            </a:r>
          </a:p>
        </p:txBody>
      </p:sp>
      <p:sp>
        <p:nvSpPr>
          <p:cNvPr id="2048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This header is the only thing that determines what a particular resource truly is, and therefore how it should be rendered. Images have their own MIME types (image/jpeg for JPEG images, image/</a:t>
            </a:r>
            <a:r>
              <a:rPr lang="en-GB" altLang="en-US" dirty="0" err="1"/>
              <a:t>png</a:t>
            </a:r>
            <a:r>
              <a:rPr lang="en-GB" altLang="en-US" dirty="0"/>
              <a:t> for PNG images, and so on). JavaScript files have their own MIME type. CSS stylesheets have their own MIME type. Everything has its own MIME type. </a:t>
            </a:r>
            <a:r>
              <a:rPr lang="en-GB" altLang="en-US" dirty="0">
                <a:solidFill>
                  <a:srgbClr val="002060"/>
                </a:solidFill>
              </a:rPr>
              <a:t>The web runs on MIME types.</a:t>
            </a:r>
          </a:p>
        </p:txBody>
      </p:sp>
    </p:spTree>
    <p:extLst>
      <p:ext uri="{BB962C8B-B14F-4D97-AF65-F5344CB8AC3E}">
        <p14:creationId xmlns:p14="http://schemas.microsoft.com/office/powerpoint/2010/main" val="30940313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0"/>
            <a:ext cx="8229600" cy="1143000"/>
          </a:xfrm>
        </p:spPr>
        <p:txBody>
          <a:bodyPr/>
          <a:lstStyle/>
          <a:p>
            <a:r>
              <a:rPr lang="en-US" altLang="en-US" sz="3600"/>
              <a:t>Tim Berners-Lee</a:t>
            </a:r>
          </a:p>
        </p:txBody>
      </p:sp>
      <p:pic>
        <p:nvPicPr>
          <p:cNvPr id="73731" name="Picture 3" descr="http://bolsaprofesionalinmobiliaria.files.wordpress.com/2009/03/tim-berners-l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2590800" cy="1882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373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3352800"/>
            <a:ext cx="2590800" cy="192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4" name="Picture 6"/>
          <p:cNvPicPr>
            <a:picLocks noChangeAspect="1" noChangeArrowheads="1"/>
          </p:cNvPicPr>
          <p:nvPr/>
        </p:nvPicPr>
        <p:blipFill>
          <a:blip r:embed="rId5">
            <a:lum contrast="-6000"/>
            <a:extLst>
              <a:ext uri="{28A0092B-C50C-407E-A947-70E740481C1C}">
                <a14:useLocalDpi xmlns:a14="http://schemas.microsoft.com/office/drawing/2010/main" val="0"/>
              </a:ext>
            </a:extLst>
          </a:blip>
          <a:srcRect/>
          <a:stretch>
            <a:fillRect/>
          </a:stretch>
        </p:blipFill>
        <p:spPr bwMode="auto">
          <a:xfrm>
            <a:off x="6477000" y="3352800"/>
            <a:ext cx="1928813" cy="1909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5" name="Picture 7" descr="http://is.blick.ch/img/gen/F/4/HBF4oEql_Pxgen_r_900x64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0" y="2133600"/>
            <a:ext cx="2590800" cy="1844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3736" name="Text Box 8"/>
          <p:cNvSpPr txBox="1">
            <a:spLocks noChangeArrowheads="1"/>
          </p:cNvSpPr>
          <p:nvPr/>
        </p:nvSpPr>
        <p:spPr bwMode="auto">
          <a:xfrm>
            <a:off x="533400" y="5638800"/>
            <a:ext cx="8016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Tim Berners-Lee was knighted by Queen Elizabeth for his invention of the World Wide Web. He is shown here, along with the first picture posted on the Web and a screen shot from an early version of his Web browser.</a:t>
            </a:r>
          </a:p>
        </p:txBody>
      </p:sp>
    </p:spTree>
    <p:extLst>
      <p:ext uri="{BB962C8B-B14F-4D97-AF65-F5344CB8AC3E}">
        <p14:creationId xmlns:p14="http://schemas.microsoft.com/office/powerpoint/2010/main" val="12029279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Detection</a:t>
            </a:r>
          </a:p>
        </p:txBody>
      </p:sp>
      <p:sp>
        <p:nvSpPr>
          <p:cNvPr id="21506"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fontScale="92500"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When your browser renders a web page, it constructs a </a:t>
            </a:r>
            <a:r>
              <a:rPr lang="en-GB" altLang="en-US" dirty="0">
                <a:solidFill>
                  <a:srgbClr val="002060"/>
                </a:solidFill>
              </a:rPr>
              <a:t>Document Object Model</a:t>
            </a:r>
            <a:r>
              <a:rPr lang="en-GB" altLang="en-US" dirty="0"/>
              <a:t>, a collection of objects that represent the HTML elements on the page. Every element  is represented in the DOM by a different object.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In browsers that support HTML5 features, certain objects will have unique properties. A quick peek at the DOM will tell you which features are supported.</a:t>
            </a:r>
          </a:p>
        </p:txBody>
      </p:sp>
    </p:spTree>
    <p:extLst>
      <p:ext uri="{BB962C8B-B14F-4D97-AF65-F5344CB8AC3E}">
        <p14:creationId xmlns:p14="http://schemas.microsoft.com/office/powerpoint/2010/main" val="38609792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Detection</a:t>
            </a:r>
          </a:p>
        </p:txBody>
      </p:sp>
      <p:sp>
        <p:nvSpPr>
          <p:cNvPr id="22530" name="Rectangle 2"/>
          <p:cNvSpPr>
            <a:spLocks noGrp="1" noChangeArrowheads="1"/>
          </p:cNvSpPr>
          <p:nvPr>
            <p:ph type="subTitle" idx="4294967295"/>
          </p:nvPr>
        </p:nvSpPr>
        <p:spPr bwMode="auto">
          <a:xfrm>
            <a:off x="822240" y="1643214"/>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solidFill>
                  <a:srgbClr val="FFFF00"/>
                </a:solidFill>
              </a:rPr>
              <a:t>[</a:t>
            </a:r>
            <a:r>
              <a:rPr lang="en-GB" altLang="en-US" dirty="0" err="1">
                <a:solidFill>
                  <a:srgbClr val="FFFF00"/>
                </a:solidFill>
                <a:hlinkClick r:id="rId3"/>
              </a:rPr>
              <a:t>Modernizr</a:t>
            </a:r>
            <a:r>
              <a:rPr lang="en-GB" altLang="en-US" dirty="0">
                <a:solidFill>
                  <a:srgbClr val="FFFF00"/>
                </a:solidFill>
              </a:rPr>
              <a:t>]</a:t>
            </a:r>
            <a:r>
              <a:rPr lang="en-GB" altLang="en-US" dirty="0"/>
              <a:t> is an open source, MIT-licensed JavaScript library that detects support for many HTML5 &amp; CSS3 features. To use it, include the following &lt;script&gt; element at the top of your page...</a:t>
            </a:r>
          </a:p>
        </p:txBody>
      </p:sp>
    </p:spTree>
    <p:extLst>
      <p:ext uri="{BB962C8B-B14F-4D97-AF65-F5344CB8AC3E}">
        <p14:creationId xmlns:p14="http://schemas.microsoft.com/office/powerpoint/2010/main" val="15150138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Detection</a:t>
            </a:r>
          </a:p>
        </p:txBody>
      </p:sp>
      <p:sp>
        <p:nvSpPr>
          <p:cNvPr id="23554" name="Rectangle 2"/>
          <p:cNvSpPr>
            <a:spLocks noGrp="1" noChangeArrowheads="1"/>
          </p:cNvSpPr>
          <p:nvPr>
            <p:ph type="subTitle" idx="4294967295"/>
          </p:nvPr>
        </p:nvSpPr>
        <p:spPr bwMode="auto">
          <a:xfrm>
            <a:off x="822240" y="165617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fontScale="92500"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&lt;!DOCTYPE html&gt;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&lt;html&gt;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&lt;head&gt;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  &lt;meta charset="utf-8"&gt;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  &lt;title&gt;HTML5 sure is fun&lt;/title&gt;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  &lt;script </a:t>
            </a:r>
            <a:r>
              <a:rPr lang="en-GB" altLang="en-US" sz="2500" dirty="0" err="1"/>
              <a:t>src</a:t>
            </a:r>
            <a:r>
              <a:rPr lang="en-GB" altLang="en-US" sz="2500" dirty="0"/>
              <a:t>="</a:t>
            </a:r>
            <a:r>
              <a:rPr lang="en-GB" altLang="en-US" sz="2500" dirty="0">
                <a:solidFill>
                  <a:srgbClr val="CCCCFF"/>
                </a:solidFill>
              </a:rPr>
              <a:t>modernizr.min.js</a:t>
            </a:r>
            <a:r>
              <a:rPr lang="en-GB" altLang="en-US" sz="2500" dirty="0"/>
              <a:t>"&gt;&lt;/script&gt;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&lt;/head&gt;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&lt;body&gt;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&lt;/body&gt;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sz="2500" dirty="0"/>
              <a:t>&lt;/html&gt;</a:t>
            </a:r>
          </a:p>
        </p:txBody>
      </p:sp>
    </p:spTree>
    <p:extLst>
      <p:ext uri="{BB962C8B-B14F-4D97-AF65-F5344CB8AC3E}">
        <p14:creationId xmlns:p14="http://schemas.microsoft.com/office/powerpoint/2010/main" val="4870096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Detection</a:t>
            </a:r>
          </a:p>
        </p:txBody>
      </p:sp>
      <p:sp>
        <p:nvSpPr>
          <p:cNvPr id="24578"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err="1"/>
              <a:t>Modernizr</a:t>
            </a:r>
            <a:r>
              <a:rPr lang="en-GB" altLang="en-US" dirty="0"/>
              <a:t> runs automatically. When it runs, it creates a global object called </a:t>
            </a:r>
            <a:r>
              <a:rPr lang="en-GB" altLang="en-US" dirty="0" err="1"/>
              <a:t>Modernizr</a:t>
            </a:r>
            <a:r>
              <a:rPr lang="en-GB" altLang="en-US" dirty="0"/>
              <a:t>, that contains a set of Boolean properties for each feature it can detect. For example, if your browser supports the canvas API, the Modernizr.canvas property will be true – otherwise the property will be false.</a:t>
            </a:r>
          </a:p>
        </p:txBody>
      </p:sp>
    </p:spTree>
    <p:extLst>
      <p:ext uri="{BB962C8B-B14F-4D97-AF65-F5344CB8AC3E}">
        <p14:creationId xmlns:p14="http://schemas.microsoft.com/office/powerpoint/2010/main" val="20638606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6480" y="313954"/>
            <a:ext cx="8229600" cy="106427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HTML5: Detection</a:t>
            </a:r>
          </a:p>
        </p:txBody>
      </p:sp>
      <p:sp>
        <p:nvSpPr>
          <p:cNvPr id="25602" name="Rectangle 2"/>
          <p:cNvSpPr>
            <a:spLocks noGrp="1" noChangeArrowheads="1"/>
          </p:cNvSpPr>
          <p:nvPr>
            <p:ph type="subTitle" idx="4294967295"/>
          </p:nvPr>
        </p:nvSpPr>
        <p:spPr bwMode="auto">
          <a:xfrm>
            <a:off x="822240" y="1657615"/>
            <a:ext cx="7539840" cy="4432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rmAutofit lnSpcReduction="10000"/>
          </a:bodyPr>
          <a:lstStyle/>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if (Modernizr.canvas)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  // let's draw some shapes!</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 else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  // no native canvas support available :(</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a:t>
            </a:r>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altLang="en-US" dirty="0"/>
          </a:p>
          <a:p>
            <a:pPr marL="0"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altLang="en-US" dirty="0"/>
              <a:t>More on HTML5 detection (and </a:t>
            </a:r>
            <a:r>
              <a:rPr lang="en-GB" altLang="en-US" dirty="0" err="1"/>
              <a:t>Modernizr</a:t>
            </a:r>
            <a:r>
              <a:rPr lang="en-GB" altLang="en-US" dirty="0"/>
              <a:t>) here: </a:t>
            </a:r>
            <a:r>
              <a:rPr lang="en-GB" altLang="en-US" dirty="0">
                <a:solidFill>
                  <a:srgbClr val="FFFF00"/>
                </a:solidFill>
                <a:hlinkClick r:id="rId3"/>
              </a:rPr>
              <a:t>http://diveintohtml5.org/detect.html</a:t>
            </a:r>
          </a:p>
        </p:txBody>
      </p:sp>
    </p:spTree>
    <p:extLst>
      <p:ext uri="{BB962C8B-B14F-4D97-AF65-F5344CB8AC3E}">
        <p14:creationId xmlns:p14="http://schemas.microsoft.com/office/powerpoint/2010/main" val="349760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a:t>Application Programming Interfaces</a:t>
            </a:r>
          </a:p>
        </p:txBody>
      </p:sp>
    </p:spTree>
    <p:extLst>
      <p:ext uri="{BB962C8B-B14F-4D97-AF65-F5344CB8AC3E}">
        <p14:creationId xmlns:p14="http://schemas.microsoft.com/office/powerpoint/2010/main" val="39141783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 Location &amp; Web Storage</a:t>
            </a:r>
          </a:p>
        </p:txBody>
      </p:sp>
      <p:sp>
        <p:nvSpPr>
          <p:cNvPr id="3" name="Content Placeholder 2"/>
          <p:cNvSpPr>
            <a:spLocks noGrp="1"/>
          </p:cNvSpPr>
          <p:nvPr>
            <p:ph idx="1"/>
          </p:nvPr>
        </p:nvSpPr>
        <p:spPr/>
        <p:txBody>
          <a:bodyPr>
            <a:normAutofit fontScale="77500" lnSpcReduction="20000"/>
          </a:bodyPr>
          <a:lstStyle/>
          <a:p>
            <a:r>
              <a:rPr lang="en-US" dirty="0"/>
              <a:t>Locate user’s geo location</a:t>
            </a:r>
          </a:p>
          <a:p>
            <a:pPr lvl="1"/>
            <a:r>
              <a:rPr lang="en-US" dirty="0"/>
              <a:t>Get the </a:t>
            </a:r>
            <a:r>
              <a:rPr lang="en-US" dirty="0">
                <a:hlinkClick r:id="rId2" action="ppaction://hlinkfile"/>
              </a:rPr>
              <a:t>location</a:t>
            </a:r>
            <a:r>
              <a:rPr lang="en-US" dirty="0"/>
              <a:t> of this PC</a:t>
            </a:r>
          </a:p>
          <a:p>
            <a:pPr lvl="1"/>
            <a:r>
              <a:rPr lang="en-US" dirty="0"/>
              <a:t>getCurrentPosition() method is used to get the user’s position.</a:t>
            </a:r>
          </a:p>
          <a:p>
            <a:pPr lvl="1"/>
            <a:r>
              <a:rPr lang="en-US" dirty="0"/>
              <a:t>See the example code for displaying different types of maps</a:t>
            </a:r>
          </a:p>
          <a:p>
            <a:endParaRPr lang="en-US" dirty="0"/>
          </a:p>
          <a:p>
            <a:r>
              <a:rPr lang="en-US" dirty="0"/>
              <a:t>HTTP State Maintenance</a:t>
            </a:r>
          </a:p>
          <a:p>
            <a:pPr lvl="1"/>
            <a:r>
              <a:rPr lang="en-US" dirty="0"/>
              <a:t>Before HTML5 : </a:t>
            </a:r>
          </a:p>
          <a:p>
            <a:pPr lvl="2"/>
            <a:r>
              <a:rPr lang="en-US" dirty="0"/>
              <a:t>The cookie specifications require that browsers must meet the following requirements in order to support cookies:</a:t>
            </a:r>
          </a:p>
          <a:p>
            <a:pPr lvl="3"/>
            <a:r>
              <a:rPr lang="en-US" dirty="0"/>
              <a:t>Can support cookies as large as 4,096 bytes in size</a:t>
            </a:r>
          </a:p>
          <a:p>
            <a:pPr lvl="3"/>
            <a:r>
              <a:rPr lang="en-US" dirty="0"/>
              <a:t>Can store at least 50 cookies per domain (i.e. per website)</a:t>
            </a:r>
          </a:p>
          <a:p>
            <a:pPr lvl="3"/>
            <a:r>
              <a:rPr lang="en-US" dirty="0"/>
              <a:t>Can store at least 3000 cookies in total</a:t>
            </a:r>
          </a:p>
          <a:p>
            <a:pPr lvl="1"/>
            <a:endParaRPr lang="en-US" dirty="0"/>
          </a:p>
          <a:p>
            <a:pPr lvl="1"/>
            <a:endParaRPr lang="en-US" dirty="0"/>
          </a:p>
        </p:txBody>
      </p:sp>
    </p:spTree>
    <p:extLst>
      <p:ext uri="{BB962C8B-B14F-4D97-AF65-F5344CB8AC3E}">
        <p14:creationId xmlns:p14="http://schemas.microsoft.com/office/powerpoint/2010/main" val="11390777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r>
              <a:rPr lang="en-US" dirty="0"/>
              <a:t>HTTP State Maintenance</a:t>
            </a:r>
          </a:p>
          <a:p>
            <a:pPr lvl="1"/>
            <a:r>
              <a:rPr lang="en-US" dirty="0"/>
              <a:t>After HTML5</a:t>
            </a:r>
          </a:p>
          <a:p>
            <a:pPr lvl="2"/>
            <a:r>
              <a:rPr lang="en-US" dirty="0"/>
              <a:t>Local Storage</a:t>
            </a:r>
          </a:p>
          <a:p>
            <a:pPr lvl="3"/>
            <a:r>
              <a:rPr lang="en-US" dirty="0"/>
              <a:t>Can store up to 5MB data</a:t>
            </a:r>
          </a:p>
          <a:p>
            <a:pPr lvl="3"/>
            <a:r>
              <a:rPr lang="en-US" dirty="0"/>
              <a:t>Information is never transferred to the server</a:t>
            </a:r>
          </a:p>
          <a:p>
            <a:pPr lvl="3"/>
            <a:r>
              <a:rPr lang="en-US" dirty="0"/>
              <a:t>Similar to persistent cookies concept</a:t>
            </a:r>
          </a:p>
          <a:p>
            <a:pPr lvl="2"/>
            <a:r>
              <a:rPr lang="en-US" dirty="0"/>
              <a:t>Session Storage</a:t>
            </a:r>
          </a:p>
          <a:p>
            <a:pPr lvl="3"/>
            <a:r>
              <a:rPr lang="en-US" dirty="0"/>
              <a:t>Similar to session cookies</a:t>
            </a:r>
          </a:p>
          <a:p>
            <a:pPr lvl="3"/>
            <a:r>
              <a:rPr lang="en-US" dirty="0"/>
              <a:t>Difference is information stored would not be shared between new and old window/tab unlike in the case of session cookie.</a:t>
            </a:r>
          </a:p>
          <a:p>
            <a:pPr lvl="2"/>
            <a:endParaRPr lang="en-US" dirty="0"/>
          </a:p>
        </p:txBody>
      </p:sp>
    </p:spTree>
    <p:extLst>
      <p:ext uri="{BB962C8B-B14F-4D97-AF65-F5344CB8AC3E}">
        <p14:creationId xmlns:p14="http://schemas.microsoft.com/office/powerpoint/2010/main" val="9645156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Web Applications</a:t>
            </a:r>
          </a:p>
        </p:txBody>
      </p:sp>
      <p:sp>
        <p:nvSpPr>
          <p:cNvPr id="3" name="Content Placeholder 2"/>
          <p:cNvSpPr>
            <a:spLocks noGrp="1"/>
          </p:cNvSpPr>
          <p:nvPr>
            <p:ph idx="1"/>
          </p:nvPr>
        </p:nvSpPr>
        <p:spPr/>
        <p:txBody>
          <a:bodyPr/>
          <a:lstStyle/>
          <a:p>
            <a:r>
              <a:rPr lang="en-US" dirty="0"/>
              <a:t>Enables users to interact with web applications or documents even when their network connection is unavailable.</a:t>
            </a:r>
          </a:p>
          <a:p>
            <a:endParaRPr lang="en-US" dirty="0"/>
          </a:p>
          <a:p>
            <a:endParaRPr lang="en-US" dirty="0"/>
          </a:p>
          <a:p>
            <a:endParaRPr lang="en-US" dirty="0"/>
          </a:p>
        </p:txBody>
      </p:sp>
    </p:spTree>
    <p:extLst>
      <p:ext uri="{BB962C8B-B14F-4D97-AF65-F5344CB8AC3E}">
        <p14:creationId xmlns:p14="http://schemas.microsoft.com/office/powerpoint/2010/main" val="923852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0000" lnSpcReduction="20000"/>
          </a:bodyPr>
          <a:lstStyle/>
          <a:p>
            <a:r>
              <a:rPr lang="en-US" dirty="0"/>
              <a:t>Pages (mostly static in nature) can be cached on client side</a:t>
            </a:r>
          </a:p>
          <a:p>
            <a:r>
              <a:rPr lang="en-US" dirty="0"/>
              <a:t>To enable application cache</a:t>
            </a:r>
          </a:p>
          <a:p>
            <a:pPr lvl="1"/>
            <a:r>
              <a:rPr lang="en-US" dirty="0"/>
              <a:t>&lt;!DOCTYPE HTML&gt;</a:t>
            </a:r>
            <a:br>
              <a:rPr lang="en-US" dirty="0"/>
            </a:br>
            <a:r>
              <a:rPr lang="en-US" dirty="0"/>
              <a:t>&lt;html manifest="demo.appcache"&gt;</a:t>
            </a:r>
            <a:br>
              <a:rPr lang="en-US" dirty="0"/>
            </a:br>
            <a:r>
              <a:rPr lang="en-US" dirty="0"/>
              <a:t>...</a:t>
            </a:r>
            <a:br>
              <a:rPr lang="en-US" dirty="0"/>
            </a:br>
            <a:r>
              <a:rPr lang="en-US" dirty="0"/>
              <a:t>&lt;/html&gt; </a:t>
            </a:r>
          </a:p>
          <a:p>
            <a:endParaRPr lang="en-US" dirty="0"/>
          </a:p>
          <a:p>
            <a:r>
              <a:rPr lang="en-US" dirty="0"/>
              <a:t>Manifest file is a simple text with following components</a:t>
            </a:r>
          </a:p>
          <a:p>
            <a:pPr lvl="1"/>
            <a:r>
              <a:rPr lang="en-US" dirty="0"/>
              <a:t>Cache Manifest</a:t>
            </a:r>
          </a:p>
          <a:p>
            <a:pPr lvl="1"/>
            <a:r>
              <a:rPr lang="en-US" dirty="0"/>
              <a:t>Network</a:t>
            </a:r>
          </a:p>
          <a:p>
            <a:pPr lvl="1"/>
            <a:r>
              <a:rPr lang="en-US" dirty="0"/>
              <a:t>Fallback</a:t>
            </a:r>
          </a:p>
          <a:p>
            <a:pPr lvl="1"/>
            <a:endParaRPr lang="en-US" dirty="0"/>
          </a:p>
          <a:p>
            <a:r>
              <a:rPr lang="en-US" dirty="0"/>
              <a:t>A manifest file needs to be served with the </a:t>
            </a:r>
            <a:r>
              <a:rPr lang="en-US" b="1" dirty="0"/>
              <a:t>correct media type</a:t>
            </a:r>
            <a:r>
              <a:rPr lang="en-US" dirty="0"/>
              <a:t>, which is "text/cache-manifest". Must be configured on the web server.</a:t>
            </a:r>
          </a:p>
        </p:txBody>
      </p:sp>
    </p:spTree>
    <p:extLst>
      <p:ext uri="{BB962C8B-B14F-4D97-AF65-F5344CB8AC3E}">
        <p14:creationId xmlns:p14="http://schemas.microsoft.com/office/powerpoint/2010/main" val="24278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1143000"/>
          </a:xfrm>
        </p:spPr>
        <p:txBody>
          <a:bodyPr/>
          <a:lstStyle/>
          <a:p>
            <a:r>
              <a:rPr lang="en-US" altLang="en-US" sz="3600"/>
              <a:t>HTTP is an </a:t>
            </a:r>
            <a:r>
              <a:rPr lang="en-US" altLang="en-US" sz="3600">
                <a:solidFill>
                  <a:srgbClr val="FF0000"/>
                </a:solidFill>
              </a:rPr>
              <a:t>application layer</a:t>
            </a:r>
            <a:r>
              <a:rPr lang="en-US" altLang="en-US" sz="3600"/>
              <a:t> protocol</a:t>
            </a:r>
            <a:endParaRPr lang="en-US" altLang="en-US" sz="3600">
              <a:solidFill>
                <a:srgbClr val="FF0000"/>
              </a:solidFill>
            </a:endParaRPr>
          </a:p>
        </p:txBody>
      </p:sp>
      <p:sp>
        <p:nvSpPr>
          <p:cNvPr id="38915" name="Rectangle 3"/>
          <p:cNvSpPr>
            <a:spLocks noGrp="1" noChangeArrowheads="1"/>
          </p:cNvSpPr>
          <p:nvPr>
            <p:ph type="body" idx="1"/>
          </p:nvPr>
        </p:nvSpPr>
        <p:spPr>
          <a:xfrm>
            <a:off x="304800" y="3810000"/>
            <a:ext cx="8610600" cy="2413000"/>
          </a:xfrm>
        </p:spPr>
        <p:txBody>
          <a:bodyPr>
            <a:noAutofit/>
          </a:bodyPr>
          <a:lstStyle/>
          <a:p>
            <a:pPr marL="282575" indent="-282575">
              <a:lnSpc>
                <a:spcPct val="80000"/>
              </a:lnSpc>
            </a:pPr>
            <a:r>
              <a:rPr lang="en-US" altLang="en-US" sz="2400" dirty="0"/>
              <a:t>The Web client and the Web server are application programs</a:t>
            </a:r>
          </a:p>
          <a:p>
            <a:pPr marL="282575" indent="-282575">
              <a:lnSpc>
                <a:spcPct val="80000"/>
              </a:lnSpc>
            </a:pPr>
            <a:r>
              <a:rPr lang="en-US" altLang="en-US" sz="2400" dirty="0"/>
              <a:t>Application layer programs do useful work like retrieving Web pages, sending and receiving email or transferring files</a:t>
            </a:r>
          </a:p>
          <a:p>
            <a:pPr marL="282575" indent="-282575">
              <a:lnSpc>
                <a:spcPct val="80000"/>
              </a:lnSpc>
            </a:pPr>
            <a:r>
              <a:rPr lang="en-US" altLang="en-US" sz="2400" dirty="0"/>
              <a:t>Lower layers take care of the communication details</a:t>
            </a:r>
          </a:p>
          <a:p>
            <a:pPr marL="282575" indent="-282575">
              <a:lnSpc>
                <a:spcPct val="80000"/>
              </a:lnSpc>
            </a:pPr>
            <a:r>
              <a:rPr lang="en-US" altLang="en-US" sz="2400" dirty="0"/>
              <a:t>The client and server send messages and data without knowing anything about the communication network</a:t>
            </a:r>
          </a:p>
        </p:txBody>
      </p:sp>
      <p:pic>
        <p:nvPicPr>
          <p:cNvPr id="38916" name="Picture 4" descr="Cl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5910263" cy="2222500"/>
          </a:xfrm>
          <a:prstGeom prst="rect">
            <a:avLst/>
          </a:prstGeom>
          <a:noFill/>
          <a:extLst>
            <a:ext uri="{909E8E84-426E-40DD-AFC4-6F175D3DCCD1}">
              <a14:hiddenFill xmlns:a14="http://schemas.microsoft.com/office/drawing/2010/main">
                <a:solidFill>
                  <a:srgbClr val="FFFFFF"/>
                </a:solidFill>
              </a14:hiddenFill>
            </a:ext>
          </a:extLst>
        </p:spPr>
      </p:pic>
      <p:sp>
        <p:nvSpPr>
          <p:cNvPr id="38917" name="Text Box 5"/>
          <p:cNvSpPr txBox="1">
            <a:spLocks noChangeArrowheads="1"/>
          </p:cNvSpPr>
          <p:nvPr/>
        </p:nvSpPr>
        <p:spPr bwMode="auto">
          <a:xfrm>
            <a:off x="609600" y="62230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000"/>
          </a:p>
        </p:txBody>
      </p:sp>
    </p:spTree>
    <p:extLst>
      <p:ext uri="{BB962C8B-B14F-4D97-AF65-F5344CB8AC3E}">
        <p14:creationId xmlns:p14="http://schemas.microsoft.com/office/powerpoint/2010/main" val="3600035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85000" lnSpcReduction="20000"/>
          </a:bodyPr>
          <a:lstStyle/>
          <a:p>
            <a:r>
              <a:rPr lang="en-US" dirty="0"/>
              <a:t>Example Manifest File:</a:t>
            </a:r>
          </a:p>
          <a:p>
            <a:endParaRPr lang="en-US" dirty="0"/>
          </a:p>
          <a:p>
            <a:pPr marL="857250" lvl="2" indent="0">
              <a:buNone/>
            </a:pPr>
            <a:r>
              <a:rPr lang="en-US" dirty="0"/>
              <a:t>CACHE MANIFEST</a:t>
            </a:r>
          </a:p>
          <a:p>
            <a:pPr marL="857250" lvl="2" indent="0">
              <a:buNone/>
            </a:pPr>
            <a:r>
              <a:rPr lang="en-US" dirty="0"/>
              <a:t># 2012-02-21 v1.0.0</a:t>
            </a:r>
            <a:br>
              <a:rPr lang="en-US" dirty="0"/>
            </a:br>
            <a:r>
              <a:rPr lang="en-US" dirty="0"/>
              <a:t>/theme.css</a:t>
            </a:r>
            <a:br>
              <a:rPr lang="en-US" dirty="0"/>
            </a:br>
            <a:r>
              <a:rPr lang="en-US" dirty="0"/>
              <a:t>/logo.gif</a:t>
            </a:r>
            <a:br>
              <a:rPr lang="en-US" dirty="0"/>
            </a:br>
            <a:r>
              <a:rPr lang="en-US" dirty="0"/>
              <a:t>/main.js </a:t>
            </a:r>
          </a:p>
          <a:p>
            <a:pPr marL="857250" lvl="2" indent="0">
              <a:buNone/>
            </a:pPr>
            <a:r>
              <a:rPr lang="en-US" dirty="0"/>
              <a:t>NETWORK</a:t>
            </a:r>
          </a:p>
          <a:p>
            <a:pPr marL="857250" lvl="2" indent="0">
              <a:buNone/>
            </a:pPr>
            <a:r>
              <a:rPr lang="en-US" dirty="0"/>
              <a:t>/login.jsp</a:t>
            </a:r>
          </a:p>
          <a:p>
            <a:pPr marL="857250" lvl="2" indent="0">
              <a:buNone/>
            </a:pPr>
            <a:r>
              <a:rPr lang="en-US" dirty="0"/>
              <a:t>FALLBACK</a:t>
            </a:r>
          </a:p>
          <a:p>
            <a:pPr marL="857250" lvl="2" indent="0">
              <a:buNone/>
            </a:pPr>
            <a:r>
              <a:rPr lang="en-US" dirty="0"/>
              <a:t>/message.html</a:t>
            </a:r>
          </a:p>
          <a:p>
            <a:pPr marL="457200" lvl="1" indent="0">
              <a:buNone/>
            </a:pPr>
            <a:endParaRPr lang="en-US" dirty="0"/>
          </a:p>
          <a:p>
            <a:pPr marL="514350" indent="-457200"/>
            <a:r>
              <a:rPr lang="en-US" dirty="0"/>
              <a:t>Updating the date and version in a comment line is one way to make the browser re-cache your files</a:t>
            </a:r>
          </a:p>
          <a:p>
            <a:pPr marL="457200" lvl="1" indent="0">
              <a:buNone/>
            </a:pPr>
            <a:endParaRPr lang="en-US" dirty="0"/>
          </a:p>
          <a:p>
            <a:pPr marL="57150" indent="0">
              <a:buNone/>
            </a:pPr>
            <a:endParaRPr lang="en-US" dirty="0"/>
          </a:p>
        </p:txBody>
      </p:sp>
    </p:spTree>
    <p:extLst>
      <p:ext uri="{BB962C8B-B14F-4D97-AF65-F5344CB8AC3E}">
        <p14:creationId xmlns:p14="http://schemas.microsoft.com/office/powerpoint/2010/main" val="3671968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DB</a:t>
            </a:r>
          </a:p>
        </p:txBody>
      </p:sp>
      <p:sp>
        <p:nvSpPr>
          <p:cNvPr id="3" name="Content Placeholder 2"/>
          <p:cNvSpPr>
            <a:spLocks noGrp="1"/>
          </p:cNvSpPr>
          <p:nvPr>
            <p:ph idx="1"/>
          </p:nvPr>
        </p:nvSpPr>
        <p:spPr/>
        <p:txBody>
          <a:bodyPr>
            <a:normAutofit fontScale="85000" lnSpcReduction="20000"/>
          </a:bodyPr>
          <a:lstStyle/>
          <a:p>
            <a:r>
              <a:rPr lang="en-US" dirty="0"/>
              <a:t>User agents need to store large numbers of objects locally in order to satisfy off-line data requirements of Web applications.</a:t>
            </a:r>
          </a:p>
          <a:p>
            <a:endParaRPr lang="en-US" dirty="0"/>
          </a:p>
          <a:p>
            <a:r>
              <a:rPr lang="en-US" dirty="0"/>
              <a:t>Web Storage is useful for storing pairs of keys and their corresponding values</a:t>
            </a:r>
          </a:p>
          <a:p>
            <a:endParaRPr lang="en-US" dirty="0"/>
          </a:p>
          <a:p>
            <a:r>
              <a:rPr lang="en-US" dirty="0"/>
              <a:t>Limitation with web storage is </a:t>
            </a:r>
          </a:p>
          <a:p>
            <a:pPr lvl="1"/>
            <a:r>
              <a:rPr lang="en-US" dirty="0"/>
              <a:t>does not provide in-order retrieval of keys, </a:t>
            </a:r>
          </a:p>
          <a:p>
            <a:pPr lvl="1"/>
            <a:r>
              <a:rPr lang="en-US" dirty="0"/>
              <a:t>efficient searching over values, </a:t>
            </a:r>
          </a:p>
          <a:p>
            <a:pPr lvl="1"/>
            <a:r>
              <a:rPr lang="en-US" dirty="0"/>
              <a:t>storage of duplicate values for a key.</a:t>
            </a:r>
          </a:p>
        </p:txBody>
      </p:sp>
    </p:spTree>
    <p:extLst>
      <p:ext uri="{BB962C8B-B14F-4D97-AF65-F5344CB8AC3E}">
        <p14:creationId xmlns:p14="http://schemas.microsoft.com/office/powerpoint/2010/main" val="23786690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Worker</a:t>
            </a:r>
          </a:p>
        </p:txBody>
      </p:sp>
      <p:sp>
        <p:nvSpPr>
          <p:cNvPr id="3" name="Content Placeholder 2"/>
          <p:cNvSpPr>
            <a:spLocks noGrp="1"/>
          </p:cNvSpPr>
          <p:nvPr>
            <p:ph idx="1"/>
          </p:nvPr>
        </p:nvSpPr>
        <p:spPr/>
        <p:txBody>
          <a:bodyPr/>
          <a:lstStyle/>
          <a:p>
            <a:r>
              <a:rPr lang="en-US" dirty="0"/>
              <a:t>This is a java script that runs in the background independently of other scripts without affecting the performance.</a:t>
            </a:r>
          </a:p>
          <a:p>
            <a:endParaRPr lang="en-US" dirty="0"/>
          </a:p>
          <a:p>
            <a:r>
              <a:rPr lang="en-US" dirty="0">
                <a:hlinkClick r:id="rId2" action="ppaction://hlinkfile"/>
              </a:rPr>
              <a:t>Sample Program</a:t>
            </a:r>
            <a:endParaRPr lang="en-US" dirty="0"/>
          </a:p>
          <a:p>
            <a:endParaRPr lang="en-US" dirty="0"/>
          </a:p>
        </p:txBody>
      </p:sp>
    </p:spTree>
    <p:extLst>
      <p:ext uri="{BB962C8B-B14F-4D97-AF65-F5344CB8AC3E}">
        <p14:creationId xmlns:p14="http://schemas.microsoft.com/office/powerpoint/2010/main" val="17509363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API (Few more)</a:t>
            </a:r>
            <a:br>
              <a:rPr lang="en-US" dirty="0"/>
            </a:br>
            <a:r>
              <a:rPr lang="en-US" dirty="0"/>
              <a:t>Performance Measurement</a:t>
            </a:r>
          </a:p>
        </p:txBody>
      </p:sp>
      <p:sp>
        <p:nvSpPr>
          <p:cNvPr id="3" name="Content Placeholder 2"/>
          <p:cNvSpPr>
            <a:spLocks noGrp="1"/>
          </p:cNvSpPr>
          <p:nvPr>
            <p:ph idx="1"/>
          </p:nvPr>
        </p:nvSpPr>
        <p:spPr/>
        <p:txBody>
          <a:bodyPr>
            <a:normAutofit fontScale="62500" lnSpcReduction="20000"/>
          </a:bodyPr>
          <a:lstStyle/>
          <a:p>
            <a:r>
              <a:rPr lang="en-US" dirty="0"/>
              <a:t>User latency is an important quality bench mark for Web applications.</a:t>
            </a:r>
          </a:p>
          <a:p>
            <a:pPr marL="457200" lvl="1" indent="0">
              <a:buNone/>
            </a:pPr>
            <a:r>
              <a:rPr lang="en-US" dirty="0"/>
              <a:t>&lt;html&gt; </a:t>
            </a:r>
          </a:p>
          <a:p>
            <a:pPr marL="457200" lvl="1" indent="0">
              <a:buNone/>
            </a:pPr>
            <a:r>
              <a:rPr lang="en-US" dirty="0"/>
              <a:t>&lt;head&gt; </a:t>
            </a:r>
          </a:p>
          <a:p>
            <a:pPr marL="457200" lvl="1" indent="0">
              <a:buNone/>
            </a:pPr>
            <a:r>
              <a:rPr lang="en-US" dirty="0"/>
              <a:t>&lt;script type="text/</a:t>
            </a:r>
            <a:r>
              <a:rPr lang="en-US" dirty="0" err="1"/>
              <a:t>javascript</a:t>
            </a:r>
            <a:r>
              <a:rPr lang="en-US" dirty="0"/>
              <a:t>"&gt; </a:t>
            </a:r>
          </a:p>
          <a:p>
            <a:pPr marL="457200" lvl="1" indent="0">
              <a:buNone/>
            </a:pPr>
            <a:r>
              <a:rPr lang="en-US" dirty="0"/>
              <a:t>	var start = new Date().getTime(); </a:t>
            </a:r>
          </a:p>
          <a:p>
            <a:pPr marL="457200" lvl="1" indent="0">
              <a:buNone/>
            </a:pPr>
            <a:r>
              <a:rPr lang="en-US" dirty="0"/>
              <a:t>	function </a:t>
            </a:r>
            <a:r>
              <a:rPr lang="en-US" dirty="0" err="1"/>
              <a:t>onLoad</a:t>
            </a:r>
            <a:r>
              <a:rPr lang="en-US" dirty="0"/>
              <a:t>() { </a:t>
            </a:r>
          </a:p>
          <a:p>
            <a:pPr marL="457200" lvl="1" indent="0">
              <a:buNone/>
            </a:pPr>
            <a:r>
              <a:rPr lang="en-US" dirty="0"/>
              <a:t>		var now = new Date().getTime(); </a:t>
            </a:r>
          </a:p>
          <a:p>
            <a:pPr marL="457200" lvl="1" indent="0">
              <a:buNone/>
            </a:pPr>
            <a:r>
              <a:rPr lang="en-US" dirty="0"/>
              <a:t>		var latency = now - start; alert("page loading time: " + latency); } </a:t>
            </a:r>
          </a:p>
          <a:p>
            <a:pPr marL="457200" lvl="1" indent="0">
              <a:buNone/>
            </a:pPr>
            <a:r>
              <a:rPr lang="en-US" dirty="0"/>
              <a:t>&lt;/script&gt; </a:t>
            </a:r>
          </a:p>
          <a:p>
            <a:pPr marL="457200" lvl="1" indent="0">
              <a:buNone/>
            </a:pPr>
            <a:r>
              <a:rPr lang="en-US" dirty="0"/>
              <a:t>&lt;/head&gt; </a:t>
            </a:r>
          </a:p>
          <a:p>
            <a:pPr marL="457200" lvl="1" indent="0">
              <a:buNone/>
            </a:pPr>
            <a:r>
              <a:rPr lang="en-US" dirty="0"/>
              <a:t>&lt;body </a:t>
            </a:r>
            <a:r>
              <a:rPr lang="en-US" dirty="0" err="1"/>
              <a:t>onload</a:t>
            </a:r>
            <a:r>
              <a:rPr lang="en-US" dirty="0"/>
              <a:t>="</a:t>
            </a:r>
            <a:r>
              <a:rPr lang="en-US" dirty="0" err="1"/>
              <a:t>onLoad</a:t>
            </a:r>
            <a:r>
              <a:rPr lang="en-US" dirty="0"/>
              <a:t>()"&gt; </a:t>
            </a:r>
          </a:p>
          <a:p>
            <a:pPr marL="457200" lvl="1" indent="0">
              <a:buNone/>
            </a:pPr>
            <a:r>
              <a:rPr lang="en-US" dirty="0"/>
              <a:t>&lt;!- Main page body goes from here. --&gt; &lt;/body&gt; </a:t>
            </a:r>
          </a:p>
          <a:p>
            <a:pPr marL="457200" lvl="1" indent="0">
              <a:buNone/>
            </a:pPr>
            <a:r>
              <a:rPr lang="en-US" dirty="0"/>
              <a:t>&lt;/html&gt;</a:t>
            </a:r>
          </a:p>
          <a:p>
            <a:pPr marL="457200" lvl="1" indent="0">
              <a:buNone/>
            </a:pPr>
            <a:endParaRPr lang="en-US" dirty="0"/>
          </a:p>
          <a:p>
            <a:r>
              <a:rPr lang="en-US" dirty="0"/>
              <a:t>It does not give information about the time it takes to get the page from the server (details about end to end latency).</a:t>
            </a:r>
          </a:p>
        </p:txBody>
      </p:sp>
    </p:spTree>
    <p:extLst>
      <p:ext uri="{BB962C8B-B14F-4D97-AF65-F5344CB8AC3E}">
        <p14:creationId xmlns:p14="http://schemas.microsoft.com/office/powerpoint/2010/main" val="35890959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ing attrib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87" y="1295400"/>
            <a:ext cx="9025913" cy="5386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304800"/>
            <a:ext cx="7010400" cy="707886"/>
          </a:xfrm>
          <a:prstGeom prst="rect">
            <a:avLst/>
          </a:prstGeom>
          <a:noFill/>
        </p:spPr>
        <p:txBody>
          <a:bodyPr wrap="square" rtlCol="0">
            <a:spAutoFit/>
          </a:bodyPr>
          <a:lstStyle/>
          <a:p>
            <a:r>
              <a:rPr lang="en-US" sz="4000" dirty="0"/>
              <a:t>Sequence of Page Loading Events</a:t>
            </a:r>
          </a:p>
        </p:txBody>
      </p:sp>
    </p:spTree>
    <p:extLst>
      <p:ext uri="{BB962C8B-B14F-4D97-AF65-F5344CB8AC3E}">
        <p14:creationId xmlns:p14="http://schemas.microsoft.com/office/powerpoint/2010/main" val="4181122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Timing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&lt;html&gt; </a:t>
            </a:r>
          </a:p>
          <a:p>
            <a:pPr marL="0" indent="0">
              <a:buNone/>
            </a:pPr>
            <a:r>
              <a:rPr lang="en-US" dirty="0"/>
              <a:t>&lt;head&gt; </a:t>
            </a:r>
          </a:p>
          <a:p>
            <a:pPr marL="0" indent="0">
              <a:buNone/>
            </a:pPr>
            <a:r>
              <a:rPr lang="en-US" dirty="0"/>
              <a:t>&lt;script type="text/</a:t>
            </a:r>
            <a:r>
              <a:rPr lang="en-US" dirty="0" err="1"/>
              <a:t>javascript</a:t>
            </a:r>
            <a:r>
              <a:rPr lang="en-US" dirty="0"/>
              <a:t>"&gt; </a:t>
            </a:r>
          </a:p>
          <a:p>
            <a:pPr marL="0" indent="0">
              <a:buNone/>
            </a:pPr>
            <a:r>
              <a:rPr lang="en-US" dirty="0"/>
              <a:t>	function </a:t>
            </a:r>
            <a:r>
              <a:rPr lang="en-US" dirty="0" err="1"/>
              <a:t>onLoad</a:t>
            </a:r>
            <a:r>
              <a:rPr lang="en-US" dirty="0"/>
              <a:t>() { </a:t>
            </a:r>
          </a:p>
          <a:p>
            <a:pPr marL="0" indent="0">
              <a:buNone/>
            </a:pPr>
            <a:r>
              <a:rPr lang="en-US" dirty="0"/>
              <a:t>	var now = new Date().getTime();</a:t>
            </a:r>
          </a:p>
          <a:p>
            <a:pPr marL="0" indent="0">
              <a:buNone/>
            </a:pPr>
            <a:r>
              <a:rPr lang="en-US" dirty="0"/>
              <a:t>	var </a:t>
            </a:r>
            <a:r>
              <a:rPr lang="en-US" dirty="0" err="1"/>
              <a:t>page_load_time</a:t>
            </a:r>
            <a:r>
              <a:rPr lang="en-US" dirty="0"/>
              <a:t> = now - </a:t>
            </a:r>
            <a:r>
              <a:rPr lang="en-US" dirty="0" err="1"/>
              <a:t>performance.timing.navigationStart</a:t>
            </a:r>
            <a:r>
              <a:rPr lang="en-US" dirty="0"/>
              <a:t>; </a:t>
            </a:r>
          </a:p>
          <a:p>
            <a:pPr marL="0" indent="0">
              <a:buNone/>
            </a:pPr>
            <a:r>
              <a:rPr lang="en-US" dirty="0"/>
              <a:t>	alert("User-perceived page loading time: " + </a:t>
            </a:r>
            <a:r>
              <a:rPr lang="en-US" dirty="0" err="1"/>
              <a:t>page_load_time</a:t>
            </a:r>
            <a:r>
              <a:rPr lang="en-US" dirty="0"/>
              <a:t>); </a:t>
            </a:r>
          </a:p>
          <a:p>
            <a:pPr marL="0" indent="0">
              <a:buNone/>
            </a:pPr>
            <a:r>
              <a:rPr lang="en-US" dirty="0"/>
              <a:t>	} </a:t>
            </a:r>
          </a:p>
          <a:p>
            <a:pPr marL="0" indent="0">
              <a:buNone/>
            </a:pPr>
            <a:r>
              <a:rPr lang="en-US" dirty="0"/>
              <a:t>&lt;/script&gt; </a:t>
            </a:r>
          </a:p>
          <a:p>
            <a:pPr marL="0" indent="0">
              <a:buNone/>
            </a:pPr>
            <a:r>
              <a:rPr lang="en-US" dirty="0"/>
              <a:t>&lt;/head&gt; </a:t>
            </a:r>
          </a:p>
          <a:p>
            <a:pPr marL="0" indent="0">
              <a:buNone/>
            </a:pPr>
            <a:r>
              <a:rPr lang="en-US" dirty="0"/>
              <a:t>&lt;body </a:t>
            </a:r>
            <a:r>
              <a:rPr lang="en-US" dirty="0" err="1"/>
              <a:t>onload</a:t>
            </a:r>
            <a:r>
              <a:rPr lang="en-US" dirty="0"/>
              <a:t>="</a:t>
            </a:r>
            <a:r>
              <a:rPr lang="en-US" dirty="0" err="1"/>
              <a:t>onLoad</a:t>
            </a:r>
            <a:r>
              <a:rPr lang="en-US" dirty="0"/>
              <a:t>()"&gt;</a:t>
            </a:r>
          </a:p>
          <a:p>
            <a:pPr marL="0" indent="0">
              <a:buNone/>
            </a:pPr>
            <a:r>
              <a:rPr lang="en-US" dirty="0"/>
              <a:t> &lt;!- Main page body goes from here. --&gt; </a:t>
            </a:r>
          </a:p>
          <a:p>
            <a:pPr marL="0" indent="0">
              <a:buNone/>
            </a:pPr>
            <a:r>
              <a:rPr lang="en-US" dirty="0"/>
              <a:t>&lt;/body&gt;</a:t>
            </a:r>
          </a:p>
          <a:p>
            <a:pPr marL="0" indent="0">
              <a:buNone/>
            </a:pPr>
            <a:r>
              <a:rPr lang="en-US" dirty="0"/>
              <a:t> &lt;/html&gt;</a:t>
            </a:r>
          </a:p>
        </p:txBody>
      </p:sp>
    </p:spTree>
    <p:extLst>
      <p:ext uri="{BB962C8B-B14F-4D97-AF65-F5344CB8AC3E}">
        <p14:creationId xmlns:p14="http://schemas.microsoft.com/office/powerpoint/2010/main" val="390780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Timing</a:t>
            </a:r>
          </a:p>
        </p:txBody>
      </p:sp>
      <p:sp>
        <p:nvSpPr>
          <p:cNvPr id="3" name="Content Placeholder 2"/>
          <p:cNvSpPr>
            <a:spLocks noGrp="1"/>
          </p:cNvSpPr>
          <p:nvPr>
            <p:ph idx="1"/>
          </p:nvPr>
        </p:nvSpPr>
        <p:spPr/>
        <p:txBody>
          <a:bodyPr/>
          <a:lstStyle/>
          <a:p>
            <a:r>
              <a:rPr lang="en-US" dirty="0"/>
              <a:t>Web developers need the ability to assess and understand the performance characteristics of their applications.</a:t>
            </a:r>
          </a:p>
          <a:p>
            <a:r>
              <a:rPr lang="en-US" dirty="0"/>
              <a:t>Though java script gives time in milliseconds the precision of this time stamp </a:t>
            </a:r>
            <a:r>
              <a:rPr lang="en-US"/>
              <a:t>varies between the user agents.</a:t>
            </a:r>
            <a:endParaRPr lang="en-US" dirty="0"/>
          </a:p>
        </p:txBody>
      </p:sp>
    </p:spTree>
    <p:extLst>
      <p:ext uri="{BB962C8B-B14F-4D97-AF65-F5344CB8AC3E}">
        <p14:creationId xmlns:p14="http://schemas.microsoft.com/office/powerpoint/2010/main" val="7367943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 Manipulation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26" y="1417637"/>
            <a:ext cx="9040173" cy="4947913"/>
          </a:xfrm>
        </p:spPr>
      </p:pic>
    </p:spTree>
    <p:extLst>
      <p:ext uri="{BB962C8B-B14F-4D97-AF65-F5344CB8AC3E}">
        <p14:creationId xmlns:p14="http://schemas.microsoft.com/office/powerpoint/2010/main" val="40595388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 Manipulation</a:t>
            </a:r>
          </a:p>
        </p:txBody>
      </p:sp>
      <p:sp>
        <p:nvSpPr>
          <p:cNvPr id="3" name="Content Placeholder 2"/>
          <p:cNvSpPr>
            <a:spLocks noGrp="1"/>
          </p:cNvSpPr>
          <p:nvPr>
            <p:ph idx="1"/>
          </p:nvPr>
        </p:nvSpPr>
        <p:spPr/>
        <p:txBody>
          <a:bodyPr/>
          <a:lstStyle/>
          <a:p>
            <a:r>
              <a:rPr lang="en-GB" dirty="0"/>
              <a:t>Access and update</a:t>
            </a:r>
          </a:p>
          <a:p>
            <a:pPr lvl="1"/>
            <a:r>
              <a:rPr lang="en-GB" dirty="0"/>
              <a:t>Content</a:t>
            </a:r>
          </a:p>
          <a:p>
            <a:pPr lvl="1"/>
            <a:r>
              <a:rPr lang="en-GB" dirty="0"/>
              <a:t>Structure</a:t>
            </a:r>
          </a:p>
          <a:p>
            <a:pPr lvl="1"/>
            <a:r>
              <a:rPr lang="en-GB" dirty="0"/>
              <a:t>Style</a:t>
            </a:r>
          </a:p>
          <a:p>
            <a:pPr marL="457200" lvl="1" indent="0">
              <a:buNone/>
            </a:pPr>
            <a:endParaRPr lang="en-GB" dirty="0"/>
          </a:p>
        </p:txBody>
      </p:sp>
    </p:spTree>
    <p:extLst>
      <p:ext uri="{BB962C8B-B14F-4D97-AF65-F5344CB8AC3E}">
        <p14:creationId xmlns:p14="http://schemas.microsoft.com/office/powerpoint/2010/main" val="14960479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DOM Manipulation</a:t>
            </a:r>
          </a:p>
        </p:txBody>
      </p:sp>
      <p:sp>
        <p:nvSpPr>
          <p:cNvPr id="3" name="Content Placeholder 2"/>
          <p:cNvSpPr>
            <a:spLocks noGrp="1"/>
          </p:cNvSpPr>
          <p:nvPr>
            <p:ph idx="1"/>
          </p:nvPr>
        </p:nvSpPr>
        <p:spPr/>
        <p:txBody>
          <a:bodyPr/>
          <a:lstStyle/>
          <a:p>
            <a:r>
              <a:rPr lang="en-GB" dirty="0"/>
              <a:t>Access content</a:t>
            </a:r>
          </a:p>
          <a:p>
            <a:pPr lvl="1"/>
            <a:r>
              <a:rPr lang="en-GB" dirty="0" err="1"/>
              <a:t>document.getElementById</a:t>
            </a:r>
            <a:r>
              <a:rPr lang="en-GB" dirty="0"/>
              <a:t>(id)</a:t>
            </a:r>
          </a:p>
          <a:p>
            <a:pPr lvl="1"/>
            <a:r>
              <a:rPr lang="en-GB" dirty="0" err="1"/>
              <a:t>document.getElementsByTagName</a:t>
            </a:r>
            <a:r>
              <a:rPr lang="en-GB" dirty="0"/>
              <a:t>(name)</a:t>
            </a:r>
          </a:p>
          <a:p>
            <a:pPr lvl="1"/>
            <a:r>
              <a:rPr lang="en-GB" dirty="0" err="1"/>
              <a:t>document.getElementsByClassName</a:t>
            </a:r>
            <a:r>
              <a:rPr lang="en-GB" dirty="0"/>
              <a:t>(name)</a:t>
            </a:r>
          </a:p>
          <a:p>
            <a:r>
              <a:rPr lang="en-GB" dirty="0"/>
              <a:t>Changing Content</a:t>
            </a:r>
          </a:p>
          <a:p>
            <a:pPr lvl="1"/>
            <a:r>
              <a:rPr lang="en-GB" dirty="0" err="1"/>
              <a:t>document.getElementById</a:t>
            </a:r>
            <a:r>
              <a:rPr lang="en-GB" dirty="0"/>
              <a:t>(id).</a:t>
            </a:r>
            <a:r>
              <a:rPr lang="en-GB" dirty="0" err="1"/>
              <a:t>innerHTML</a:t>
            </a:r>
            <a:endParaRPr lang="en-GB" dirty="0"/>
          </a:p>
          <a:p>
            <a:pPr lvl="1"/>
            <a:r>
              <a:rPr lang="en-GB" dirty="0" err="1"/>
              <a:t>document.getElementById</a:t>
            </a:r>
            <a:r>
              <a:rPr lang="en-GB" dirty="0"/>
              <a:t>(id).</a:t>
            </a:r>
            <a:r>
              <a:rPr lang="en-GB" dirty="0" err="1"/>
              <a:t>style.property</a:t>
            </a:r>
            <a:endParaRPr lang="en-GB" dirty="0"/>
          </a:p>
          <a:p>
            <a:pPr lvl="1"/>
            <a:r>
              <a:rPr lang="en-GB" dirty="0" err="1"/>
              <a:t>document.getElementById</a:t>
            </a:r>
            <a:r>
              <a:rPr lang="en-GB" dirty="0"/>
              <a:t>(id).</a:t>
            </a:r>
            <a:r>
              <a:rPr lang="en-GB" dirty="0" err="1"/>
              <a:t>attributename</a:t>
            </a:r>
            <a:endParaRPr lang="en-GB" dirty="0"/>
          </a:p>
        </p:txBody>
      </p:sp>
    </p:spTree>
    <p:extLst>
      <p:ext uri="{BB962C8B-B14F-4D97-AF65-F5344CB8AC3E}">
        <p14:creationId xmlns:p14="http://schemas.microsoft.com/office/powerpoint/2010/main" val="303334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12364</TotalTime>
  <Words>5215</Words>
  <Application>Microsoft Office PowerPoint</Application>
  <PresentationFormat>On-screen Show (4:3)</PresentationFormat>
  <Paragraphs>801</Paragraphs>
  <Slides>102</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Arial</vt:lpstr>
      <vt:lpstr>Calibri</vt:lpstr>
      <vt:lpstr>Monotype Sorts</vt:lpstr>
      <vt:lpstr>Office Theme</vt:lpstr>
      <vt:lpstr>HTML 5 &amp; JavaScript</vt:lpstr>
      <vt:lpstr>HTML Examples </vt:lpstr>
      <vt:lpstr>HTML Element</vt:lpstr>
      <vt:lpstr>HTTP vs HTML</vt:lpstr>
      <vt:lpstr>What is a protocol?</vt:lpstr>
      <vt:lpstr>An HTTP example</vt:lpstr>
      <vt:lpstr>Network protocols</vt:lpstr>
      <vt:lpstr>Tim Berners-Lee</vt:lpstr>
      <vt:lpstr>HTTP is an application layer protocol</vt:lpstr>
      <vt:lpstr>Many application layer protocols are used on the Internet, HTTP is only one</vt:lpstr>
      <vt:lpstr>The TCP/IP protocol layers</vt:lpstr>
      <vt:lpstr>Uniform Resources</vt:lpstr>
      <vt:lpstr>Uniform Resources</vt:lpstr>
      <vt:lpstr>URL</vt:lpstr>
      <vt:lpstr>URL and HTTP</vt:lpstr>
      <vt:lpstr>Web Documents</vt:lpstr>
      <vt:lpstr>Communication</vt:lpstr>
      <vt:lpstr>Communication</vt:lpstr>
      <vt:lpstr>Gateways</vt:lpstr>
      <vt:lpstr>HTTP 1.0</vt:lpstr>
      <vt:lpstr>HTTP 1.0</vt:lpstr>
      <vt:lpstr>HTTP 1.0</vt:lpstr>
      <vt:lpstr>HTTP 1.0</vt:lpstr>
      <vt:lpstr>Snapshot of GET method</vt:lpstr>
      <vt:lpstr>HTTP 1.0</vt:lpstr>
      <vt:lpstr>HTTP 1.0</vt:lpstr>
      <vt:lpstr>HTTP 1.0</vt:lpstr>
      <vt:lpstr>HTTP 1.0</vt:lpstr>
      <vt:lpstr>HTTP 1.0</vt:lpstr>
      <vt:lpstr>HTTP 1.0</vt:lpstr>
      <vt:lpstr>HTTP 1.0</vt:lpstr>
      <vt:lpstr>HTTP 1.0</vt:lpstr>
      <vt:lpstr>HTTP 1.0</vt:lpstr>
      <vt:lpstr>HTTP 1.0</vt:lpstr>
      <vt:lpstr>Http 1.1</vt:lpstr>
      <vt:lpstr>HTML5: What is it?</vt:lpstr>
      <vt:lpstr>History of HTML</vt:lpstr>
      <vt:lpstr>Major Improvements</vt:lpstr>
      <vt:lpstr>HTML5: Origins</vt:lpstr>
      <vt:lpstr>HTML5: Ground Rules</vt:lpstr>
      <vt:lpstr>HTML5: New Features</vt:lpstr>
      <vt:lpstr>It is all about…..</vt:lpstr>
      <vt:lpstr>HTML5: Support</vt:lpstr>
      <vt:lpstr>HTML5: Example</vt:lpstr>
      <vt:lpstr>HTML5: Example</vt:lpstr>
      <vt:lpstr>HTML5: DOCTYPE</vt:lpstr>
      <vt:lpstr>HTML5</vt:lpstr>
      <vt:lpstr>Background</vt:lpstr>
      <vt:lpstr>Contd…</vt:lpstr>
      <vt:lpstr>HTML5 Elements</vt:lpstr>
      <vt:lpstr>Form Submission</vt:lpstr>
      <vt:lpstr>Input Types</vt:lpstr>
      <vt:lpstr>Media Elements</vt:lpstr>
      <vt:lpstr>Media Elements</vt:lpstr>
      <vt:lpstr>HTML5 Canvas</vt:lpstr>
      <vt:lpstr>Contd….</vt:lpstr>
      <vt:lpstr>Contd…</vt:lpstr>
      <vt:lpstr>Coordinate System of Canvas</vt:lpstr>
      <vt:lpstr>Canvas Context Properties</vt:lpstr>
      <vt:lpstr>Canvas Methods</vt:lpstr>
      <vt:lpstr>Few more methods</vt:lpstr>
      <vt:lpstr>Canvas Drawing Mode</vt:lpstr>
      <vt:lpstr>HTML5 Drag and Drop</vt:lpstr>
      <vt:lpstr>Semantics</vt:lpstr>
      <vt:lpstr>Few Use cases</vt:lpstr>
      <vt:lpstr>A simple example</vt:lpstr>
      <vt:lpstr>HTML Content</vt:lpstr>
      <vt:lpstr>Content Categories</vt:lpstr>
      <vt:lpstr>Content Categories</vt:lpstr>
      <vt:lpstr>Content Category Description</vt:lpstr>
      <vt:lpstr>Web page structure</vt:lpstr>
      <vt:lpstr>HTML5  - New Elements  for better document structure</vt:lpstr>
      <vt:lpstr>Contd…</vt:lpstr>
      <vt:lpstr>Section Element</vt:lpstr>
      <vt:lpstr>Article Element</vt:lpstr>
      <vt:lpstr>Nesting of Elements</vt:lpstr>
      <vt:lpstr>HTML5: MIME types</vt:lpstr>
      <vt:lpstr>HTML5: MIME types</vt:lpstr>
      <vt:lpstr>HTML5: MIME types</vt:lpstr>
      <vt:lpstr>HTML5: Detection</vt:lpstr>
      <vt:lpstr>HTML5: Detection</vt:lpstr>
      <vt:lpstr>HTML5: Detection</vt:lpstr>
      <vt:lpstr>HTML5: Detection</vt:lpstr>
      <vt:lpstr>HTML5: Detection</vt:lpstr>
      <vt:lpstr>Application Programming Interfaces</vt:lpstr>
      <vt:lpstr>Geo Location &amp; Web Storage</vt:lpstr>
      <vt:lpstr>Contd…</vt:lpstr>
      <vt:lpstr>Offline Web Applications</vt:lpstr>
      <vt:lpstr>Contd…</vt:lpstr>
      <vt:lpstr>Contd…</vt:lpstr>
      <vt:lpstr>Web DB</vt:lpstr>
      <vt:lpstr>Web Worker</vt:lpstr>
      <vt:lpstr>Web API (Few more) Performance Measurement</vt:lpstr>
      <vt:lpstr>PowerPoint Presentation</vt:lpstr>
      <vt:lpstr>Navigation Timing</vt:lpstr>
      <vt:lpstr>User Timing</vt:lpstr>
      <vt:lpstr>DOM Manipulation</vt:lpstr>
      <vt:lpstr>DOM Manipulation</vt:lpstr>
      <vt:lpstr>DOM Manipulation</vt:lpstr>
      <vt:lpstr>DOM Manipulation</vt:lpstr>
      <vt:lpstr>DOM Manipulation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dc:creator>
  <cp:lastModifiedBy>Nikhil Wani</cp:lastModifiedBy>
  <cp:revision>195</cp:revision>
  <dcterms:created xsi:type="dcterms:W3CDTF">2016-01-13T11:29:11Z</dcterms:created>
  <dcterms:modified xsi:type="dcterms:W3CDTF">2020-08-29T20:04:41Z</dcterms:modified>
</cp:coreProperties>
</file>