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7"/>
  </p:notesMasterIdLst>
  <p:sldIdLst>
    <p:sldId id="256" r:id="rId4"/>
    <p:sldId id="271" r:id="rId5"/>
    <p:sldId id="272" r:id="rId6"/>
    <p:sldId id="273" r:id="rId7"/>
    <p:sldId id="302" r:id="rId8"/>
    <p:sldId id="274" r:id="rId9"/>
    <p:sldId id="282" r:id="rId10"/>
    <p:sldId id="283" r:id="rId11"/>
    <p:sldId id="284" r:id="rId12"/>
    <p:sldId id="285" r:id="rId13"/>
    <p:sldId id="286" r:id="rId14"/>
    <p:sldId id="287" r:id="rId15"/>
    <p:sldId id="288" r:id="rId16"/>
    <p:sldId id="300" r:id="rId17"/>
    <p:sldId id="289" r:id="rId18"/>
    <p:sldId id="290" r:id="rId19"/>
    <p:sldId id="291" r:id="rId20"/>
    <p:sldId id="303" r:id="rId21"/>
    <p:sldId id="292" r:id="rId22"/>
    <p:sldId id="293" r:id="rId23"/>
    <p:sldId id="294" r:id="rId24"/>
    <p:sldId id="295" r:id="rId25"/>
    <p:sldId id="301" r:id="rId26"/>
    <p:sldId id="296" r:id="rId27"/>
    <p:sldId id="297" r:id="rId28"/>
    <p:sldId id="310" r:id="rId29"/>
    <p:sldId id="304" r:id="rId30"/>
    <p:sldId id="305" r:id="rId31"/>
    <p:sldId id="311" r:id="rId32"/>
    <p:sldId id="312" r:id="rId33"/>
    <p:sldId id="306" r:id="rId34"/>
    <p:sldId id="307" r:id="rId35"/>
    <p:sldId id="308" r:id="rId36"/>
    <p:sldId id="309" r:id="rId38"/>
    <p:sldId id="275" r:id="rId39"/>
    <p:sldId id="276" r:id="rId40"/>
    <p:sldId id="277" r:id="rId41"/>
    <p:sldId id="313" r:id="rId42"/>
    <p:sldId id="278" r:id="rId43"/>
    <p:sldId id="314" r:id="rId44"/>
    <p:sldId id="279" r:id="rId45"/>
    <p:sldId id="315" r:id="rId46"/>
    <p:sldId id="280" r:id="rId47"/>
    <p:sldId id="316" r:id="rId48"/>
    <p:sldId id="281" r:id="rId49"/>
    <p:sldId id="317" r:id="rId50"/>
    <p:sldId id="318" r:id="rId51"/>
    <p:sldId id="319" r:id="rId52"/>
    <p:sldId id="320" r:id="rId53"/>
    <p:sldId id="321" r:id="rId54"/>
    <p:sldId id="357" r:id="rId55"/>
    <p:sldId id="358" r:id="rId56"/>
    <p:sldId id="359" r:id="rId57"/>
    <p:sldId id="360" r:id="rId58"/>
    <p:sldId id="361" r:id="rId59"/>
    <p:sldId id="369" r:id="rId60"/>
    <p:sldId id="370" r:id="rId61"/>
    <p:sldId id="371" r:id="rId62"/>
    <p:sldId id="362" r:id="rId63"/>
    <p:sldId id="363" r:id="rId64"/>
    <p:sldId id="349" r:id="rId65"/>
    <p:sldId id="350" r:id="rId66"/>
    <p:sldId id="351" r:id="rId67"/>
    <p:sldId id="352" r:id="rId68"/>
    <p:sldId id="270" r:id="rId6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B2B2B2"/>
    <a:srgbClr val="F8F8F8"/>
    <a:srgbClr val="C0C0C0"/>
    <a:srgbClr val="DDDDD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pos="5472"/>
        <p:guide orient="horz" pos="740"/>
        <p:guide pos="2828"/>
        <p:guide pos="288"/>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Title Slide">
    <p:bg>
      <p:bgPr>
        <a:blipFill rotWithShape="0">
          <a:blip r:embed="rId2"/>
          <a:stretch>
            <a:fillRect/>
          </a:stretch>
        </a:blipFill>
        <a:effectLst/>
      </p:bgPr>
    </p:bg>
    <p:spTree>
      <p:nvGrpSpPr>
        <p:cNvPr id="1" name=""/>
        <p:cNvGrpSpPr/>
        <p:nvPr/>
      </p:nvGrpSpPr>
      <p:grpSpPr/>
      <p:sp>
        <p:nvSpPr>
          <p:cNvPr id="2050" name="Title 2049"/>
          <p:cNvSpPr/>
          <p:nvPr>
            <p:ph type="ctrTitle"/>
          </p:nvPr>
        </p:nvSpPr>
        <p:spPr>
          <a:xfrm>
            <a:off x="1258888" y="1628775"/>
            <a:ext cx="6553200" cy="1871663"/>
          </a:xfrm>
          <a:prstGeom prst="rect">
            <a:avLst/>
          </a:prstGeom>
          <a:noFill/>
          <a:ln w="9525">
            <a:noFill/>
          </a:ln>
        </p:spPr>
        <p:txBody>
          <a:bodyPr anchor="ctr"/>
          <a:lstStyle>
            <a:lvl1pPr marL="0" lvl="0" indent="0" algn="l" eaLnBrk="1" fontAlgn="base" latinLnBrk="0" hangingPunct="1">
              <a:lnSpc>
                <a:spcPct val="100000"/>
              </a:lnSpc>
              <a:spcBef>
                <a:spcPct val="20000"/>
              </a:spcBef>
              <a:spcAft>
                <a:spcPct val="0"/>
              </a:spcAft>
              <a:buNone/>
              <a:defRPr sz="3600" b="0" i="0" u="none" baseline="0">
                <a:solidFill>
                  <a:schemeClr val="accent2"/>
                </a:solidFill>
                <a:latin typeface="Arial" panose="020B0604020202020204" pitchFamily="34" charset="0"/>
                <a:ea typeface="SimSun" panose="02010600030101010101" pitchFamily="2" charset="-122"/>
                <a:sym typeface="Arial" panose="020B0604020202020204" pitchFamily="34" charset="0"/>
              </a:defRPr>
            </a:lvl1pPr>
          </a:lstStyle>
          <a:p>
            <a:pPr lvl="0"/>
            <a:r>
              <a:rPr lang="en-US" altLang="zh-CN"/>
              <a:t>Click to edit Master title style</a:t>
            </a:r>
            <a:endParaRPr lang="en-US" altLang="zh-CN"/>
          </a:p>
        </p:txBody>
      </p:sp>
      <p:sp>
        <p:nvSpPr>
          <p:cNvPr id="2051" name="Subtitle 2050"/>
          <p:cNvSpPr/>
          <p:nvPr>
            <p:ph type="subTitle" idx="1"/>
          </p:nvPr>
        </p:nvSpPr>
        <p:spPr>
          <a:xfrm>
            <a:off x="1331913" y="4005263"/>
            <a:ext cx="6400800" cy="1008062"/>
          </a:xfrm>
          <a:prstGeom prst="rect">
            <a:avLst/>
          </a:prstGeom>
          <a:noFill/>
          <a:ln w="9525">
            <a:noFill/>
          </a:ln>
        </p:spPr>
        <p:txBody>
          <a:bodyPr anchor="ctr"/>
          <a:lstStyle>
            <a:lvl1pPr marL="0" lvl="0" indent="0" algn="l">
              <a:buNone/>
              <a:defRPr b="1"/>
            </a:lvl1pPr>
            <a:lvl2pPr marL="457200" lvl="1" indent="0" algn="ctr">
              <a:buNone/>
              <a:defRPr b="1"/>
            </a:lvl2pPr>
            <a:lvl3pPr marL="914400" lvl="2" indent="0" algn="ctr">
              <a:buNone/>
              <a:defRPr b="1"/>
            </a:lvl3pPr>
            <a:lvl4pPr marL="1371600" lvl="3" indent="0" algn="ctr">
              <a:buNone/>
              <a:defRPr b="1"/>
            </a:lvl4pPr>
            <a:lvl5pPr marL="1828800" lvl="4" indent="0" algn="ctr">
              <a:buNone/>
              <a:defRPr b="1"/>
            </a:lvl5pPr>
          </a:lstStyle>
          <a:p>
            <a:pPr lvl="0"/>
            <a:r>
              <a:rPr lang="en-US" altLang="zh-CN"/>
              <a:t>Click to edit Master subtitle style</a:t>
            </a:r>
            <a:endParaRPr lang="en-US" altLang="zh-CN"/>
          </a:p>
        </p:txBody>
      </p:sp>
      <p:sp>
        <p:nvSpPr>
          <p:cNvPr id="2052" name="Date Placeholder 2051"/>
          <p:cNvSpPr/>
          <p:nvPr>
            <p:ph type="dt" sz="half" idx="2"/>
          </p:nvPr>
        </p:nvSpPr>
        <p:spPr>
          <a:xfrm>
            <a:off x="457200" y="6245225"/>
            <a:ext cx="2133600" cy="476250"/>
          </a:xfrm>
          <a:prstGeom prst="rect">
            <a:avLst/>
          </a:prstGeom>
          <a:noFill/>
          <a:ln w="9525">
            <a:noFill/>
          </a:ln>
        </p:spPr>
        <p:txBody>
          <a:bodyPr anchor="t"/>
          <a:lstStyle>
            <a:lvl1pPr>
              <a:defRPr sz="1400"/>
            </a:lvl1pPr>
          </a:lstStyle>
          <a:p>
            <a:endParaRPr lang="zh-CN" altLang="en-US">
              <a:latin typeface="Arial" panose="020B0604020202020204" pitchFamily="34" charset="0"/>
            </a:endParaRPr>
          </a:p>
        </p:txBody>
      </p:sp>
      <p:sp>
        <p:nvSpPr>
          <p:cNvPr id="2053" name="Footer Placeholder 2052"/>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endParaRPr lang="zh-CN" altLang="en-US">
              <a:latin typeface="Arial" panose="020B0604020202020204" pitchFamily="34" charset="0"/>
            </a:endParaRPr>
          </a:p>
        </p:txBody>
      </p:sp>
      <p:sp>
        <p:nvSpPr>
          <p:cNvPr id="2054" name="Slide Number Placeholder 2053"/>
          <p:cNvSpPr/>
          <p:nvPr>
            <p:ph type="sldNum" sz="quarter" idx="4"/>
          </p:nvPr>
        </p:nvSpPr>
        <p:spPr>
          <a:xfrm>
            <a:off x="6553200" y="6245225"/>
            <a:ext cx="2133600" cy="476250"/>
          </a:xfrm>
          <a:prstGeom prst="rect">
            <a:avLst/>
          </a:prstGeom>
          <a:noFill/>
          <a:ln w="9525">
            <a:noFill/>
          </a:ln>
        </p:spPr>
        <p:txBody>
          <a:bodyPr anchor="t"/>
          <a:lstStyle>
            <a:lvl1pPr algn="r">
              <a:defRPr sz="1400">
                <a:solidFill>
                  <a:schemeClr val="bg1"/>
                </a:solidFill>
              </a:defRPr>
            </a:lvl1pPr>
          </a:lstStyle>
          <a:p>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04813"/>
            <a:ext cx="2057400" cy="5721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04813"/>
            <a:ext cx="6052930" cy="57213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p:cSld name="Title Slide">
    <p:bg>
      <p:bgPr>
        <a:blipFill rotWithShape="0">
          <a:blip r:embed="rId2"/>
          <a:stretch>
            <a:fillRect/>
          </a:stretch>
        </a:blipFill>
        <a:effectLst/>
      </p:bgPr>
    </p:bg>
    <p:spTree>
      <p:nvGrpSpPr>
        <p:cNvPr id="1" name=""/>
        <p:cNvGrpSpPr/>
        <p:nvPr/>
      </p:nvGrpSpPr>
      <p:grpSpPr/>
      <p:sp>
        <p:nvSpPr>
          <p:cNvPr id="2050" name="Title 2049"/>
          <p:cNvSpPr/>
          <p:nvPr>
            <p:ph type="ctrTitle"/>
          </p:nvPr>
        </p:nvSpPr>
        <p:spPr>
          <a:xfrm>
            <a:off x="1258888" y="1628775"/>
            <a:ext cx="6553200" cy="1871663"/>
          </a:xfrm>
          <a:prstGeom prst="rect">
            <a:avLst/>
          </a:prstGeom>
          <a:noFill/>
          <a:ln w="9525">
            <a:noFill/>
          </a:ln>
        </p:spPr>
        <p:txBody>
          <a:bodyPr anchor="ctr"/>
          <a:lstStyle>
            <a:lvl1pPr marL="0" lvl="0" indent="0" algn="l" eaLnBrk="1" fontAlgn="base" latinLnBrk="0" hangingPunct="1">
              <a:lnSpc>
                <a:spcPct val="100000"/>
              </a:lnSpc>
              <a:spcBef>
                <a:spcPct val="20000"/>
              </a:spcBef>
              <a:spcAft>
                <a:spcPct val="0"/>
              </a:spcAft>
              <a:buNone/>
              <a:defRPr sz="3600" b="0" i="0" u="none" baseline="0">
                <a:solidFill>
                  <a:schemeClr val="accent2"/>
                </a:solidFill>
                <a:latin typeface="Arial" panose="020B0604020202020204" pitchFamily="34" charset="0"/>
                <a:ea typeface="SimSun" panose="02010600030101010101" pitchFamily="2" charset="-122"/>
                <a:sym typeface="Arial" panose="020B0604020202020204" pitchFamily="34" charset="0"/>
              </a:defRPr>
            </a:lvl1pPr>
          </a:lstStyle>
          <a:p>
            <a:pPr lvl="0"/>
            <a:r>
              <a:rPr lang="en-US" altLang="zh-CN"/>
              <a:t>Click to edit Master title style</a:t>
            </a:r>
            <a:endParaRPr lang="en-US" altLang="zh-CN"/>
          </a:p>
        </p:txBody>
      </p:sp>
      <p:sp>
        <p:nvSpPr>
          <p:cNvPr id="2051" name="Subtitle 2050"/>
          <p:cNvSpPr/>
          <p:nvPr>
            <p:ph type="subTitle" idx="1"/>
          </p:nvPr>
        </p:nvSpPr>
        <p:spPr>
          <a:xfrm>
            <a:off x="1331913" y="4005263"/>
            <a:ext cx="6400800" cy="1008062"/>
          </a:xfrm>
          <a:prstGeom prst="rect">
            <a:avLst/>
          </a:prstGeom>
          <a:noFill/>
          <a:ln w="9525">
            <a:noFill/>
          </a:ln>
        </p:spPr>
        <p:txBody>
          <a:bodyPr anchor="ctr"/>
          <a:lstStyle>
            <a:lvl1pPr marL="0" lvl="0" indent="0" algn="l">
              <a:buNone/>
              <a:defRPr b="1"/>
            </a:lvl1pPr>
            <a:lvl2pPr marL="457200" lvl="1" indent="0" algn="ctr">
              <a:buNone/>
              <a:defRPr b="1"/>
            </a:lvl2pPr>
            <a:lvl3pPr marL="914400" lvl="2" indent="0" algn="ctr">
              <a:buNone/>
              <a:defRPr b="1"/>
            </a:lvl3pPr>
            <a:lvl4pPr marL="1371600" lvl="3" indent="0" algn="ctr">
              <a:buNone/>
              <a:defRPr b="1"/>
            </a:lvl4pPr>
            <a:lvl5pPr marL="1828800" lvl="4" indent="0" algn="ctr">
              <a:buNone/>
              <a:defRPr b="1"/>
            </a:lvl5pPr>
          </a:lstStyle>
          <a:p>
            <a:pPr lvl="0"/>
            <a:r>
              <a:rPr lang="en-US" altLang="zh-CN"/>
              <a:t>Click to edit Master subtitle style</a:t>
            </a:r>
            <a:endParaRPr lang="en-US" altLang="zh-CN"/>
          </a:p>
        </p:txBody>
      </p:sp>
      <p:sp>
        <p:nvSpPr>
          <p:cNvPr id="2052" name="Date Placeholder 2051"/>
          <p:cNvSpPr/>
          <p:nvPr>
            <p:ph type="dt" sz="half" idx="2"/>
          </p:nvPr>
        </p:nvSpPr>
        <p:spPr>
          <a:xfrm>
            <a:off x="457200" y="6245225"/>
            <a:ext cx="2133600" cy="476250"/>
          </a:xfrm>
          <a:prstGeom prst="rect">
            <a:avLst/>
          </a:prstGeom>
          <a:noFill/>
          <a:ln w="9525">
            <a:noFill/>
          </a:ln>
        </p:spPr>
        <p:txBody>
          <a:bodyPr anchor="t"/>
          <a:lstStyle>
            <a:lvl1pPr>
              <a:defRPr sz="1400"/>
            </a:lvl1pPr>
          </a:lstStyle>
          <a:p>
            <a:endParaRPr lang="zh-CN" altLang="en-US">
              <a:latin typeface="Arial" panose="020B0604020202020204" pitchFamily="34" charset="0"/>
            </a:endParaRPr>
          </a:p>
        </p:txBody>
      </p:sp>
      <p:sp>
        <p:nvSpPr>
          <p:cNvPr id="2053" name="Footer Placeholder 2052"/>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endParaRPr lang="zh-CN" altLang="en-US">
              <a:latin typeface="Arial" panose="020B0604020202020204" pitchFamily="34" charset="0"/>
            </a:endParaRPr>
          </a:p>
        </p:txBody>
      </p:sp>
      <p:sp>
        <p:nvSpPr>
          <p:cNvPr id="2054" name="Slide Number Placeholder 2053"/>
          <p:cNvSpPr/>
          <p:nvPr>
            <p:ph type="sldNum" sz="quarter" idx="4"/>
          </p:nvPr>
        </p:nvSpPr>
        <p:spPr>
          <a:xfrm>
            <a:off x="6553200" y="6245225"/>
            <a:ext cx="2133600" cy="476250"/>
          </a:xfrm>
          <a:prstGeom prst="rect">
            <a:avLst/>
          </a:prstGeom>
          <a:noFill/>
          <a:ln w="9525">
            <a:noFill/>
          </a:ln>
        </p:spPr>
        <p:txBody>
          <a:bodyPr anchor="t"/>
          <a:lstStyle>
            <a:lvl1pPr algn="r">
              <a:defRPr sz="1400">
                <a:solidFill>
                  <a:schemeClr val="bg1"/>
                </a:solidFill>
              </a:defRPr>
            </a:lvl1pPr>
          </a:lstStyle>
          <a:p>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Footer Placeholder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Footer Placeholder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04813"/>
            <a:ext cx="2057400" cy="5721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04813"/>
            <a:ext cx="6052930" cy="57213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Footer Placeholder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Footer Placeholder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Title 1025"/>
          <p:cNvSpPr/>
          <p:nvPr>
            <p:ph type="title"/>
          </p:nvPr>
        </p:nvSpPr>
        <p:spPr>
          <a:xfrm>
            <a:off x="457200" y="404813"/>
            <a:ext cx="8229600" cy="1012825"/>
          </a:xfrm>
          <a:prstGeom prst="rect">
            <a:avLst/>
          </a:prstGeom>
          <a:noFill/>
          <a:ln w="9525">
            <a:noFill/>
          </a:ln>
        </p:spPr>
        <p:txBody>
          <a:bodyPr anchor="ctr"/>
          <a:p>
            <a:pPr lvl="0"/>
            <a:r>
              <a:rPr lang="en-US" altLang="zh-CN"/>
              <a:t>Click to edit Master title style</a:t>
            </a:r>
            <a:endParaRPr lang="en-US" altLang="zh-CN"/>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Date Placeholder 1027"/>
          <p:cNvSpPr/>
          <p:nvPr>
            <p:ph type="dt" sz="half" idx="2"/>
          </p:nvPr>
        </p:nvSpPr>
        <p:spPr>
          <a:xfrm>
            <a:off x="457200" y="6337300"/>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Footer Placeholder 1028"/>
          <p:cNvSpPr/>
          <p:nvPr>
            <p:ph type="ftr" sz="quarter" idx="3"/>
          </p:nvPr>
        </p:nvSpPr>
        <p:spPr>
          <a:xfrm>
            <a:off x="3124200" y="6337300"/>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Slide Number Placeholder 1029"/>
          <p:cNvSpPr/>
          <p:nvPr>
            <p:ph type="sldNum" sz="quarter" idx="4"/>
          </p:nvPr>
        </p:nvSpPr>
        <p:spPr>
          <a:xfrm>
            <a:off x="6553200" y="6337300"/>
            <a:ext cx="2133600" cy="476250"/>
          </a:xfrm>
          <a:prstGeom prst="rect">
            <a:avLst/>
          </a:prstGeom>
          <a:noFill/>
          <a:ln w="9525">
            <a:noFill/>
          </a:ln>
        </p:spPr>
        <p:txBody>
          <a:bodyPr/>
          <a:lstStyle>
            <a:lvl1pPr algn="r">
              <a:defRPr sz="1400">
                <a:solidFill>
                  <a:schemeClr val="bg1"/>
                </a:solidFill>
              </a:defRPr>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accent2"/>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accent2"/>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accent2"/>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Title 1025"/>
          <p:cNvSpPr/>
          <p:nvPr>
            <p:ph type="title"/>
          </p:nvPr>
        </p:nvSpPr>
        <p:spPr>
          <a:xfrm>
            <a:off x="457200" y="404813"/>
            <a:ext cx="8229600" cy="1012825"/>
          </a:xfrm>
          <a:prstGeom prst="rect">
            <a:avLst/>
          </a:prstGeom>
          <a:noFill/>
          <a:ln w="9525">
            <a:noFill/>
          </a:ln>
        </p:spPr>
        <p:txBody>
          <a:bodyPr anchor="ctr"/>
          <a:p>
            <a:pPr lvl="0"/>
            <a:r>
              <a:rPr lang="en-US" altLang="zh-CN"/>
              <a:t>Click to edit Master title style</a:t>
            </a:r>
            <a:endParaRPr lang="en-US" altLang="zh-CN"/>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Date Placeholder 1027"/>
          <p:cNvSpPr/>
          <p:nvPr>
            <p:ph type="dt" sz="half" idx="2"/>
          </p:nvPr>
        </p:nvSpPr>
        <p:spPr>
          <a:xfrm>
            <a:off x="457200" y="6337300"/>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Footer Placeholder 1028"/>
          <p:cNvSpPr/>
          <p:nvPr>
            <p:ph type="ftr" sz="quarter" idx="3"/>
          </p:nvPr>
        </p:nvSpPr>
        <p:spPr>
          <a:xfrm>
            <a:off x="3124200" y="6337300"/>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Slide Number Placeholder 1029"/>
          <p:cNvSpPr/>
          <p:nvPr>
            <p:ph type="sldNum" sz="quarter" idx="4"/>
          </p:nvPr>
        </p:nvSpPr>
        <p:spPr>
          <a:xfrm>
            <a:off x="6553200" y="6337300"/>
            <a:ext cx="2133600" cy="476250"/>
          </a:xfrm>
          <a:prstGeom prst="rect">
            <a:avLst/>
          </a:prstGeom>
          <a:noFill/>
          <a:ln w="9525">
            <a:noFill/>
          </a:ln>
        </p:spPr>
        <p:txBody>
          <a:bodyPr/>
          <a:lstStyle>
            <a:lvl1pPr algn="r">
              <a:defRPr sz="1400">
                <a:solidFill>
                  <a:schemeClr val="bg1"/>
                </a:solidFill>
              </a:defRPr>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accent2"/>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accent2"/>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accent2"/>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5.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5.vml"/><Relationship Id="rId3" Type="http://schemas.openxmlformats.org/officeDocument/2006/relationships/slideLayout" Target="../slideLayouts/slideLayout4.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4.xml"/><Relationship Id="rId4" Type="http://schemas.openxmlformats.org/officeDocument/2006/relationships/image" Target="../media/image12.wmf"/><Relationship Id="rId3" Type="http://schemas.openxmlformats.org/officeDocument/2006/relationships/oleObject" Target="../embeddings/oleObject7.bin"/><Relationship Id="rId2" Type="http://schemas.openxmlformats.org/officeDocument/2006/relationships/image" Target="../media/image11.wmf"/><Relationship Id="rId1"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7.vml"/><Relationship Id="rId5" Type="http://schemas.openxmlformats.org/officeDocument/2006/relationships/slideLayout" Target="../slideLayouts/slideLayout4.xml"/><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wmf"/><Relationship Id="rId1"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4.xml"/><Relationship Id="rId2" Type="http://schemas.openxmlformats.org/officeDocument/2006/relationships/image" Target="../media/image15.wmf"/><Relationship Id="rId1" Type="http://schemas.openxmlformats.org/officeDocument/2006/relationships/oleObject" Target="../embeddings/oleObject10.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4.xml"/><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4.xml"/><Relationship Id="rId2" Type="http://schemas.openxmlformats.org/officeDocument/2006/relationships/image" Target="../media/image17.wmf"/><Relationship Id="rId1" Type="http://schemas.openxmlformats.org/officeDocument/2006/relationships/oleObject" Target="../embeddings/oleObject12.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4.xml"/><Relationship Id="rId2" Type="http://schemas.openxmlformats.org/officeDocument/2006/relationships/image" Target="../media/image18.wmf"/><Relationship Id="rId1" Type="http://schemas.openxmlformats.org/officeDocument/2006/relationships/oleObject" Target="../embeddings/oleObject13.bin"/></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4.xml"/><Relationship Id="rId4" Type="http://schemas.openxmlformats.org/officeDocument/2006/relationships/image" Target="../media/image20.wmf"/><Relationship Id="rId3" Type="http://schemas.openxmlformats.org/officeDocument/2006/relationships/oleObject" Target="../embeddings/oleObject15.bin"/><Relationship Id="rId2" Type="http://schemas.openxmlformats.org/officeDocument/2006/relationships/image" Target="../media/image19.wmf"/><Relationship Id="rId1" Type="http://schemas.openxmlformats.org/officeDocument/2006/relationships/oleObject" Target="../embeddings/oleObject14.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442085" y="1804035"/>
            <a:ext cx="3660140" cy="21075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6678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600200"/>
            <a:ext cx="8214360" cy="4526280"/>
          </a:xfrm>
        </p:spPr>
        <p:txBody>
          <a:bodyPr/>
          <a:p>
            <a:r>
              <a:rPr lang="en-IN" altLang="en-US" b="1"/>
              <a:t>kube-apiserver</a:t>
            </a:r>
            <a:endParaRPr lang="en-IN" altLang="en-US"/>
          </a:p>
          <a:p>
            <a:endParaRPr lang="en-IN" altLang="en-US"/>
          </a:p>
          <a:p>
            <a:r>
              <a:rPr lang="en-IN" altLang="en-US"/>
              <a:t>Component on the master that exposes the Kubernetes API. It is the front-end for the Kubernetes control plane.</a:t>
            </a:r>
            <a:endParaRPr lang="en-IN" altLang="en-US"/>
          </a:p>
          <a:p>
            <a:endParaRPr lang="en-IN" altLang="en-US"/>
          </a:p>
          <a:p>
            <a:r>
              <a:rPr lang="en-IN" altLang="en-US"/>
              <a:t>It is designed to scale horizontally – that is, it scales by deploying more instances.</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etcd</a:t>
            </a:r>
            <a:endParaRPr lang="en-IN" altLang="en-US"/>
          </a:p>
          <a:p>
            <a:r>
              <a:rPr lang="en-IN" altLang="en-US" sz="2600"/>
              <a:t>Consistent and highly-available key value store used as Kubernetes’ backing store for all cluster data.</a:t>
            </a:r>
            <a:endParaRPr lang="en-IN" altLang="en-US" sz="2600"/>
          </a:p>
          <a:p>
            <a:endParaRPr lang="en-IN" altLang="en-US" sz="2600"/>
          </a:p>
          <a:p>
            <a:r>
              <a:rPr lang="en-IN" altLang="en-US" sz="2600"/>
              <a:t>Kubernetes uses etcd to store all its data – its configuration data, its state, and its metadata. </a:t>
            </a:r>
            <a:endParaRPr lang="en-IN" altLang="en-US" sz="2600"/>
          </a:p>
          <a:p>
            <a:endParaRPr lang="en-IN" altLang="en-US" sz="2600"/>
          </a:p>
          <a:p>
            <a:r>
              <a:rPr lang="en-IN" altLang="en-US" sz="2600"/>
              <a:t>Kubernetes is a distributed system, so it needs a distributed data store like etcd. etcd lets any of the nodes in the Kubernetes cluster read and write data.</a:t>
            </a:r>
            <a:endParaRPr lang="en-IN" altLang="en-US"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301750"/>
            <a:ext cx="8385175" cy="4824730"/>
          </a:xfrm>
        </p:spPr>
        <p:txBody>
          <a:bodyPr/>
          <a:p>
            <a:r>
              <a:rPr lang="en-IN" altLang="en-US" b="1"/>
              <a:t>kube-scheduler</a:t>
            </a:r>
            <a:endParaRPr lang="en-IN" altLang="en-US"/>
          </a:p>
          <a:p>
            <a:endParaRPr lang="en-IN" altLang="en-US"/>
          </a:p>
          <a:p>
            <a:r>
              <a:rPr lang="en-IN" altLang="en-US" sz="2600"/>
              <a:t>Component on the master that watches newly created pods that have no node assigned, and selects a node for them to run on.</a:t>
            </a:r>
            <a:endParaRPr lang="en-IN" altLang="en-US" sz="2600"/>
          </a:p>
          <a:p>
            <a:endParaRPr lang="en-IN" altLang="en-US" sz="2600"/>
          </a:p>
          <a:p>
            <a:r>
              <a:rPr lang="en-IN" altLang="en-US" sz="2600"/>
              <a:t>Factors taken into account for scheduling decisions include individual and collective resource requirements, hardware/software/policy constraints, affinity and anti-affinity specifications, data locality, inter-workload interference and deadlines.</a:t>
            </a:r>
            <a:endParaRPr lang="en-IN" altLang="en-US"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147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kube-controller-manager</a:t>
            </a:r>
            <a:endParaRPr lang="en-IN" altLang="en-US" b="1"/>
          </a:p>
          <a:p>
            <a:endParaRPr lang="en-IN" altLang="en-US"/>
          </a:p>
          <a:p>
            <a:r>
              <a:rPr lang="en-IN" altLang="en-US" sz="3000"/>
              <a:t>Component on the master that runs controllers .</a:t>
            </a:r>
            <a:endParaRPr lang="en-IN" altLang="en-US" sz="3000"/>
          </a:p>
          <a:p>
            <a:endParaRPr lang="en-IN" altLang="en-US" sz="3000"/>
          </a:p>
          <a:p>
            <a:r>
              <a:rPr lang="en-IN" altLang="en-US" sz="3000"/>
              <a:t>Logically, each controller is a separate process, but to reduce complexity, they are all compiled into a single binary and run in a single process.</a:t>
            </a:r>
            <a:endParaRPr lang="en-IN" altLang="en-US" sz="3000"/>
          </a:p>
          <a:p>
            <a:endParaRPr lang="en-IN" altLang="en-US"/>
          </a:p>
          <a:p>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600"/>
              <a:t>These controllers include:</a:t>
            </a:r>
            <a:endParaRPr lang="en-IN" altLang="en-US" sz="2600"/>
          </a:p>
          <a:p>
            <a:r>
              <a:rPr lang="en-IN" altLang="en-US" sz="2600" b="1"/>
              <a:t>Node Controller</a:t>
            </a:r>
            <a:r>
              <a:rPr lang="en-IN" altLang="en-US" sz="2600"/>
              <a:t>: Responsible for noticing and responding when nodes go down.</a:t>
            </a:r>
            <a:endParaRPr lang="en-IN" altLang="en-US" sz="2600"/>
          </a:p>
          <a:p>
            <a:r>
              <a:rPr lang="en-IN" altLang="en-US" sz="2600" b="1"/>
              <a:t>Replication Controller</a:t>
            </a:r>
            <a:r>
              <a:rPr lang="en-IN" altLang="en-US" sz="2600"/>
              <a:t>: Responsible for maintaining the correct number of pods for every replication controller object in the system.</a:t>
            </a:r>
            <a:endParaRPr lang="en-IN" altLang="en-US" sz="2600"/>
          </a:p>
          <a:p>
            <a:r>
              <a:rPr lang="en-IN" altLang="en-US" sz="2600" b="1"/>
              <a:t>Endpoints Controller</a:t>
            </a:r>
            <a:r>
              <a:rPr lang="en-IN" altLang="en-US" sz="2600"/>
              <a:t>: Populates the Endpoints object (that is, joins Services &amp; Pods).</a:t>
            </a:r>
            <a:endParaRPr lang="en-IN" altLang="en-US" sz="2600"/>
          </a:p>
          <a:p>
            <a:r>
              <a:rPr lang="en-IN" altLang="en-US" sz="2600" b="1"/>
              <a:t>Service Account &amp; Token Controllers</a:t>
            </a:r>
            <a:r>
              <a:rPr lang="en-IN" altLang="en-US" sz="2600"/>
              <a:t>: Create default accounts and API access tokens for new namespaces.</a:t>
            </a:r>
            <a:endParaRPr lang="en-IN" altLang="en-US" sz="2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528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cloud-controller-manager</a:t>
            </a:r>
            <a:endParaRPr lang="en-IN" altLang="en-US" b="1"/>
          </a:p>
          <a:p>
            <a:r>
              <a:rPr lang="en-IN" altLang="en-US" sz="2800"/>
              <a:t>cloud-controller-manager runs controllers that interact with the underlying cloud providers. </a:t>
            </a:r>
            <a:endParaRPr lang="en-IN" altLang="en-US" sz="2800"/>
          </a:p>
          <a:p>
            <a:endParaRPr lang="en-IN" altLang="en-US" sz="2800"/>
          </a:p>
          <a:p>
            <a:r>
              <a:rPr lang="en-IN" altLang="en-US" sz="2800"/>
              <a:t>cloud-controller-manager runs cloud-provider-specific controller loops only.</a:t>
            </a:r>
            <a:endParaRPr lang="en-IN" altLang="en-US" sz="2800"/>
          </a:p>
          <a:p>
            <a:endParaRPr lang="en-IN" altLang="en-US" sz="2800"/>
          </a:p>
          <a:p>
            <a:r>
              <a:rPr lang="en-IN" altLang="en-US" sz="2800"/>
              <a:t>cloud-controller-manager allows the cloud vendor’s code and the Kubernetes code to evolve independently of each other.</a:t>
            </a:r>
            <a:endParaRPr lang="en-I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88680"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600"/>
              <a:t>The following controllers have cloud provider dependencies:</a:t>
            </a:r>
            <a:endParaRPr lang="en-IN" altLang="en-US" sz="2600"/>
          </a:p>
          <a:p>
            <a:r>
              <a:rPr lang="en-IN" altLang="en-US" sz="2600" b="1"/>
              <a:t>Node Controller</a:t>
            </a:r>
            <a:r>
              <a:rPr lang="en-IN" altLang="en-US" sz="2600"/>
              <a:t>: For checking the cloud provider to determine if a node has been deleted in the cloud after it stops responding</a:t>
            </a:r>
            <a:endParaRPr lang="en-IN" altLang="en-US" sz="2600"/>
          </a:p>
          <a:p>
            <a:r>
              <a:rPr lang="en-IN" altLang="en-US" sz="2600" b="1"/>
              <a:t>Route Controller</a:t>
            </a:r>
            <a:r>
              <a:rPr lang="en-IN" altLang="en-US" sz="2600"/>
              <a:t>: For setting up routes in the underlying cloud infrastructure</a:t>
            </a:r>
            <a:endParaRPr lang="en-IN" altLang="en-US" sz="2600"/>
          </a:p>
          <a:p>
            <a:r>
              <a:rPr lang="en-IN" altLang="en-US" sz="2600" b="1"/>
              <a:t>Service Controller</a:t>
            </a:r>
            <a:r>
              <a:rPr lang="en-IN" altLang="en-US" sz="2600"/>
              <a:t>: For creating, updating and deleting cloud provider load balancers</a:t>
            </a:r>
            <a:endParaRPr lang="en-IN" altLang="en-US" sz="2600"/>
          </a:p>
          <a:p>
            <a:r>
              <a:rPr lang="en-IN" altLang="en-US" sz="2600" b="1"/>
              <a:t>Volume Controller</a:t>
            </a:r>
            <a:r>
              <a:rPr lang="en-IN" altLang="en-US" sz="2600"/>
              <a:t>: For creating, attaching, and mounting volumes, and interacting with the cloud provider to orchestrate volumes.</a:t>
            </a:r>
            <a:endParaRPr lang="en-IN" altLang="en-US" sz="2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75980"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Node Components</a:t>
            </a:r>
            <a:endParaRPr lang="en-IN" altLang="en-US"/>
          </a:p>
          <a:p>
            <a:endParaRPr lang="en-IN" altLang="en-US" sz="2600"/>
          </a:p>
          <a:p>
            <a:r>
              <a:rPr lang="en-IN" altLang="en-US" sz="2800"/>
              <a:t>Node components run on every node, maintaining running pods and providing the Kubernetes runtime environment.</a:t>
            </a:r>
            <a:endParaRPr lang="en-IN" altLang="en-US" sz="2800"/>
          </a:p>
          <a:p>
            <a:endParaRPr lang="en-IN" altLang="en-US" sz="2800"/>
          </a:p>
          <a:p>
            <a:r>
              <a:rPr lang="en-IN" altLang="en-US" sz="2800"/>
              <a:t>A node is a worker machine in Kubernetes, previously known as a minion. </a:t>
            </a:r>
            <a:endParaRPr lang="en-IN" altLang="en-US" sz="2800"/>
          </a:p>
          <a:p>
            <a:endParaRPr lang="en-IN" altLang="en-US" sz="2600"/>
          </a:p>
          <a:p>
            <a:endParaRPr lang="en-IN" altLang="en-US" sz="2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28050"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800">
                <a:sym typeface="+mn-ea"/>
              </a:rPr>
              <a:t>A node may be a VM or physical machine, depending on the cluster. </a:t>
            </a:r>
            <a:endParaRPr lang="en-IN" altLang="en-US" sz="2800"/>
          </a:p>
          <a:p>
            <a:endParaRPr lang="en-IN" altLang="en-US" sz="2800"/>
          </a:p>
          <a:p>
            <a:r>
              <a:rPr lang="en-IN" altLang="en-US" sz="2800"/>
              <a:t>Each node contains the services necessary to run pods and is managed by the master components. </a:t>
            </a:r>
            <a:endParaRPr lang="en-IN" altLang="en-US" sz="2800"/>
          </a:p>
          <a:p>
            <a:endParaRPr lang="en-IN" altLang="en-US" sz="2800"/>
          </a:p>
          <a:p>
            <a:r>
              <a:rPr lang="en-IN" altLang="en-US" sz="2800"/>
              <a:t>The services on a node include the container runtime, kubelet and kube-proxy.</a:t>
            </a:r>
            <a:endParaRPr lang="en-I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kubelet</a:t>
            </a:r>
            <a:endParaRPr lang="en-IN" altLang="en-US" b="1"/>
          </a:p>
          <a:p>
            <a:r>
              <a:rPr lang="en-IN" altLang="en-US" sz="2600"/>
              <a:t>An agent that runs on each node in the cluster. It makes sure that containers are running in a pod.</a:t>
            </a:r>
            <a:endParaRPr lang="en-IN" altLang="en-US" sz="2600"/>
          </a:p>
          <a:p>
            <a:endParaRPr lang="en-IN" altLang="en-US" sz="2600"/>
          </a:p>
          <a:p>
            <a:r>
              <a:rPr lang="en-IN" altLang="en-US" sz="2600"/>
              <a:t>The kubelet takes a set of PodSpecs that are provided through various mechanisms and ensures that the containers described in those PodSpecs are running and healthy. </a:t>
            </a:r>
            <a:endParaRPr lang="en-IN" altLang="en-US" sz="2600"/>
          </a:p>
          <a:p>
            <a:endParaRPr lang="en-IN" altLang="en-US" sz="2600"/>
          </a:p>
          <a:p>
            <a:r>
              <a:rPr lang="en-IN" altLang="en-US" sz="2600"/>
              <a:t>The kubelet doesn’t manage containers which were not created by Kubernetes.</a:t>
            </a:r>
            <a:endParaRPr lang="en-IN" altLang="en-US"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Kubernetes</a:t>
            </a:r>
            <a:endParaRPr lang="en-IN" altLang="en-US"/>
          </a:p>
        </p:txBody>
      </p:sp>
      <p:sp>
        <p:nvSpPr>
          <p:cNvPr id="3" name="Content Placeholder 2"/>
          <p:cNvSpPr>
            <a:spLocks noGrp="1"/>
          </p:cNvSpPr>
          <p:nvPr>
            <p:ph idx="1"/>
          </p:nvPr>
        </p:nvSpPr>
        <p:spPr>
          <a:xfrm>
            <a:off x="457200" y="1262380"/>
            <a:ext cx="8229600" cy="4864100"/>
          </a:xfrm>
        </p:spPr>
        <p:txBody>
          <a:bodyPr/>
          <a:p>
            <a:r>
              <a:rPr lang="en-US"/>
              <a:t>Kubernetes is a portable, extensible open-source platform for managing containerized workloads and services</a:t>
            </a:r>
            <a:r>
              <a:rPr lang="en-IN" altLang="en-US"/>
              <a:t>.</a:t>
            </a:r>
            <a:endParaRPr lang="en-IN" altLang="en-US"/>
          </a:p>
          <a:p>
            <a:endParaRPr lang="en-IN" altLang="en-US"/>
          </a:p>
          <a:p>
            <a:r>
              <a:rPr lang="en-IN" altLang="en-US"/>
              <a:t>Google open-sourced the Kubernetes project in 2014.</a:t>
            </a:r>
            <a:endParaRPr lang="en-IN" altLang="en-US"/>
          </a:p>
          <a:p>
            <a:endParaRPr lang="en-IN" altLang="en-US"/>
          </a:p>
          <a:p>
            <a:r>
              <a:rPr lang="en-IN" altLang="en-US"/>
              <a:t>Kubernetes provides a container-centric management environment.</a:t>
            </a: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8804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kube-proxy</a:t>
            </a:r>
            <a:endParaRPr lang="en-IN" altLang="en-US" b="1"/>
          </a:p>
          <a:p>
            <a:r>
              <a:rPr lang="en-IN" altLang="en-US" sz="2600"/>
              <a:t>kube-proxy is a network proxy that runs on each node in the cluster.</a:t>
            </a:r>
            <a:endParaRPr lang="en-IN" altLang="en-US" sz="2600"/>
          </a:p>
          <a:p>
            <a:r>
              <a:rPr lang="en-IN" altLang="en-US" sz="2600"/>
              <a:t>It enables the Kubernetes service abstraction by maintaining network rules on the host and performing connection forwarding.</a:t>
            </a:r>
            <a:endParaRPr lang="en-IN" altLang="en-US" sz="2600"/>
          </a:p>
          <a:p>
            <a:r>
              <a:rPr lang="en-IN" altLang="en-US" sz="2600"/>
              <a:t>kube-proxy is responsible for request forwarding. </a:t>
            </a:r>
            <a:endParaRPr lang="en-IN" altLang="en-US" sz="2600"/>
          </a:p>
          <a:p>
            <a:r>
              <a:rPr lang="en-IN" altLang="en-US" sz="2600"/>
              <a:t>kube-proxy allows TCP and UDP stream forwarding or round robin TCP and UDP forwarding across a set of backend functions..</a:t>
            </a:r>
            <a:endParaRPr lang="en-IN" altLang="en-US" sz="2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8804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Container Runtime</a:t>
            </a:r>
            <a:endParaRPr lang="en-IN" altLang="en-US" b="1"/>
          </a:p>
          <a:p>
            <a:endParaRPr lang="en-IN" altLang="en-US"/>
          </a:p>
          <a:p>
            <a:r>
              <a:rPr lang="en-IN" altLang="en-US" sz="2800"/>
              <a:t>The container runtime is the software that is responsible for running containers.</a:t>
            </a:r>
            <a:endParaRPr lang="en-IN" altLang="en-US" sz="2800"/>
          </a:p>
          <a:p>
            <a:endParaRPr lang="en-IN" altLang="en-US" sz="2800"/>
          </a:p>
          <a:p>
            <a:r>
              <a:rPr lang="en-IN" altLang="en-US" sz="2800"/>
              <a:t>Kubernetes supports several container runtimes: Docker, containerd, cri-o, rktlet and any implementation of the Kubernetes CRI (Container Runtime Interface).</a:t>
            </a:r>
            <a:endParaRPr lang="en-IN"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28050"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Addons</a:t>
            </a:r>
            <a:endParaRPr lang="en-IN" altLang="en-US" b="1"/>
          </a:p>
          <a:p>
            <a:r>
              <a:rPr lang="en-IN" altLang="en-US" sz="2600"/>
              <a:t>Addons are pods and services that implement cluster features.</a:t>
            </a:r>
            <a:endParaRPr lang="en-IN" altLang="en-US" sz="2600"/>
          </a:p>
          <a:p>
            <a:endParaRPr lang="en-IN" altLang="en-US" b="1"/>
          </a:p>
          <a:p>
            <a:r>
              <a:rPr lang="en-IN" altLang="en-US" b="1"/>
              <a:t>DNS</a:t>
            </a:r>
            <a:endParaRPr lang="en-IN" altLang="en-US"/>
          </a:p>
          <a:p>
            <a:endParaRPr lang="en-IN" altLang="en-US" sz="2600"/>
          </a:p>
          <a:p>
            <a:r>
              <a:rPr lang="en-IN" altLang="en-US" sz="2600"/>
              <a:t>While the other addons are not strictly required, all Kubernetes clusters should have cluster DNS, as many examples rely on it.</a:t>
            </a:r>
            <a:endParaRPr lang="en-IN" altLang="en-US" sz="2600"/>
          </a:p>
          <a:p>
            <a:endParaRPr lang="en-I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600"/>
              <a:t>Cluster DNS is a DNS server, in addition to the other DNS server(s) in your environment, which serves DNS records for Kubernetes services.</a:t>
            </a:r>
            <a:endParaRPr lang="en-IN" altLang="en-US"/>
          </a:p>
          <a:p>
            <a:r>
              <a:rPr lang="en-IN" altLang="en-US" sz="2600"/>
              <a:t>Containers started by Kubernetes automatically include this DNS server in their DNS searches.</a:t>
            </a:r>
            <a:endParaRPr lang="en-IN" altLang="en-US" sz="2600"/>
          </a:p>
          <a:p>
            <a:endParaRPr lang="en-IN" altLang="en-US" sz="2600"/>
          </a:p>
          <a:p>
            <a:r>
              <a:rPr lang="en-IN" altLang="en-US" sz="2600" b="1"/>
              <a:t>Web UI (Dashboard)</a:t>
            </a:r>
            <a:endParaRPr lang="en-IN" altLang="en-US" sz="2600" b="1"/>
          </a:p>
          <a:p>
            <a:r>
              <a:rPr lang="en-IN" altLang="en-US" sz="2600"/>
              <a:t>Dashboard is a general purpose, web-based UI for Kubernetes clusters. It allows users to manage and troubleshoot applications running in the cluster, as well as the cluster itself</a:t>
            </a:r>
            <a:endParaRPr lang="en-IN" altLang="en-US" sz="2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Container Resource Monitoring</a:t>
            </a:r>
            <a:endParaRPr lang="en-IN" altLang="en-US"/>
          </a:p>
          <a:p>
            <a:r>
              <a:rPr lang="en-IN" altLang="en-US" sz="2600"/>
              <a:t>Container Resource Monitoring records generic time-series metrics about containers in a central database, and provides a UI for browsing that data.</a:t>
            </a:r>
            <a:endParaRPr lang="en-IN" altLang="en-US" sz="2600"/>
          </a:p>
          <a:p>
            <a:endParaRPr lang="en-IN" altLang="en-US" b="1"/>
          </a:p>
          <a:p>
            <a:r>
              <a:rPr lang="en-IN" altLang="en-US" b="1"/>
              <a:t>Cluster-level Logging</a:t>
            </a:r>
            <a:endParaRPr lang="en-IN" altLang="en-US" b="1"/>
          </a:p>
          <a:p>
            <a:r>
              <a:rPr lang="en-IN" altLang="en-US" sz="2600"/>
              <a:t>A Cluster-level logging mechanism is responsible for saving container logs to a central log store with search/browsing interface.</a:t>
            </a:r>
            <a:endParaRPr lang="en-IN" altLang="en-US" sz="2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7025" y="405130"/>
            <a:ext cx="8618220" cy="1012825"/>
          </a:xfrm>
        </p:spPr>
        <p:txBody>
          <a:bodyPr/>
          <a:p>
            <a:r>
              <a:rPr lang="en-IN" altLang="en-US"/>
              <a:t>           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Pod</a:t>
            </a:r>
            <a:endParaRPr lang="en-IN" altLang="en-US"/>
          </a:p>
          <a:p>
            <a:endParaRPr lang="en-IN" altLang="en-US" sz="2600">
              <a:sym typeface="+mn-ea"/>
            </a:endParaRPr>
          </a:p>
          <a:p>
            <a:r>
              <a:rPr lang="en-IN" altLang="en-US" sz="2600">
                <a:sym typeface="+mn-ea"/>
              </a:rPr>
              <a:t>Pods are important feature of Kubernetes.</a:t>
            </a:r>
            <a:endParaRPr lang="en-IN" altLang="en-US" sz="2600"/>
          </a:p>
          <a:p>
            <a:endParaRPr lang="en-IN" altLang="en-US" sz="2600"/>
          </a:p>
          <a:p>
            <a:r>
              <a:rPr lang="en-IN" altLang="en-US" sz="2600"/>
              <a:t>A pod is the unit of work in Kubernetes. </a:t>
            </a:r>
            <a:endParaRPr lang="en-IN" altLang="en-US" sz="2600"/>
          </a:p>
          <a:p>
            <a:endParaRPr lang="en-IN" altLang="en-US" sz="2600"/>
          </a:p>
          <a:p>
            <a:r>
              <a:rPr lang="en-IN" altLang="en-US" sz="2600"/>
              <a:t>Each pod contains one or more containers.</a:t>
            </a:r>
            <a:endParaRPr lang="en-IN" altLang="en-US" sz="2600"/>
          </a:p>
          <a:p>
            <a:endParaRPr lang="en-IN" altLang="en-US" sz="2600"/>
          </a:p>
          <a:p>
            <a:r>
              <a:rPr lang="en-IN" altLang="en-US" sz="2600"/>
              <a:t>Pods are always scheduled together (always run on the same machine). </a:t>
            </a:r>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88045"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Pod</a:t>
            </a:r>
            <a:endParaRPr lang="en-IN" altLang="en-US"/>
          </a:p>
          <a:p>
            <a:r>
              <a:rPr lang="en-IN" altLang="en-US" sz="2600"/>
              <a:t>All the containers in a pod have the same IP address and port space; they can communicate using localhost or standard inter-process communication. </a:t>
            </a:r>
            <a:endParaRPr lang="en-IN" altLang="en-US" sz="2600"/>
          </a:p>
          <a:p>
            <a:endParaRPr lang="en-IN" altLang="en-US" sz="2600"/>
          </a:p>
          <a:p>
            <a:r>
              <a:rPr lang="en-IN" altLang="en-US" sz="2600"/>
              <a:t>In addition, all the containers in a pod can have access to shared local storage on the node hosting the pod. </a:t>
            </a:r>
            <a:endParaRPr lang="en-IN" altLang="en-US" sz="2600"/>
          </a:p>
          <a:p>
            <a:endParaRPr lang="en-IN" altLang="en-US" sz="2600"/>
          </a:p>
          <a:p>
            <a:r>
              <a:rPr lang="en-IN" altLang="en-US" sz="2600"/>
              <a:t>The shared storage will be mounted on each container. .</a:t>
            </a:r>
            <a:endParaRPr lang="en-IN" altLang="en-US" sz="2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88045"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Label</a:t>
            </a:r>
            <a:endParaRPr lang="en-IN" altLang="en-US" b="1"/>
          </a:p>
          <a:p>
            <a:endParaRPr lang="en-IN" altLang="en-US" b="1"/>
          </a:p>
          <a:p>
            <a:r>
              <a:rPr lang="en-IN" altLang="en-US" sz="3000"/>
              <a:t>Labels are key-value pairs that are used to group together sets of objects, very often pods.</a:t>
            </a:r>
            <a:endParaRPr lang="en-IN" altLang="en-US" sz="3000"/>
          </a:p>
          <a:p>
            <a:pPr marL="0" indent="0">
              <a:buNone/>
            </a:pPr>
            <a:r>
              <a:rPr lang="en-IN" altLang="en-US" sz="3000"/>
              <a:t> </a:t>
            </a:r>
            <a:endParaRPr lang="en-IN" altLang="en-US" sz="3000"/>
          </a:p>
          <a:p>
            <a:r>
              <a:rPr lang="en-IN" altLang="en-US" sz="3000"/>
              <a:t>This is important for several other concepts, such as replication controller, replica sets, and services that operate on dynamic groups of objects and need to identify the members of the group. </a:t>
            </a:r>
            <a:endParaRPr lang="en-IN" altLang="en-US" sz="3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3060" y="405130"/>
            <a:ext cx="8592185"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800"/>
              <a:t>There are certain restrictions by design on labels. </a:t>
            </a:r>
            <a:endParaRPr lang="en-IN" altLang="en-US" sz="2800"/>
          </a:p>
          <a:p>
            <a:endParaRPr lang="en-IN" altLang="en-US" sz="2800"/>
          </a:p>
          <a:p>
            <a:r>
              <a:rPr lang="en-IN" altLang="en-US" sz="2800"/>
              <a:t>Each label on an object must have a unique key. </a:t>
            </a:r>
            <a:endParaRPr lang="en-IN" altLang="en-US" sz="2800"/>
          </a:p>
          <a:p>
            <a:endParaRPr lang="en-IN" altLang="en-US" sz="2800"/>
          </a:p>
          <a:p>
            <a:r>
              <a:rPr lang="en-IN" altLang="en-US" sz="2800"/>
              <a:t>The label key must adhere to a strict syntax. </a:t>
            </a:r>
            <a:endParaRPr lang="en-IN" altLang="en-US" sz="2800"/>
          </a:p>
          <a:p>
            <a:endParaRPr lang="en-IN" altLang="en-US" sz="2800"/>
          </a:p>
          <a:p>
            <a:r>
              <a:rPr lang="en-IN" altLang="en-US" sz="2800"/>
              <a:t>It has two parts: prefix and name. </a:t>
            </a:r>
            <a:endParaRPr lang="en-IN" altLang="en-US" sz="2800"/>
          </a:p>
          <a:p>
            <a:endParaRPr lang="en-IN" altLang="en-US" sz="2800"/>
          </a:p>
          <a:p>
            <a:r>
              <a:rPr lang="en-IN" altLang="en-US" sz="2800"/>
              <a:t>The prefix is optional. </a:t>
            </a:r>
            <a:endParaRPr lang="en-IN" altLang="en-US" sz="2800"/>
          </a:p>
          <a:p>
            <a:endParaRPr lang="en-IN"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2255" y="405130"/>
            <a:ext cx="868299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838700"/>
          </a:xfrm>
        </p:spPr>
        <p:txBody>
          <a:bodyPr/>
          <a:p>
            <a:endParaRPr lang="en-IN" altLang="en-US" sz="2800"/>
          </a:p>
          <a:p>
            <a:r>
              <a:rPr lang="en-IN" altLang="en-US" sz="2800"/>
              <a:t>If it exists then it is separated from the name by a forward slash (/) and it must be a valid DNS sub-domain.</a:t>
            </a:r>
            <a:endParaRPr lang="en-IN" altLang="en-US" sz="2800"/>
          </a:p>
          <a:p>
            <a:endParaRPr lang="en-IN" altLang="en-US" sz="2800"/>
          </a:p>
          <a:p>
            <a:r>
              <a:rPr lang="en-IN" altLang="en-US" sz="2800"/>
              <a:t>The prefix must be 253 characters long at most. </a:t>
            </a:r>
            <a:endParaRPr lang="en-IN" altLang="en-US" sz="2800"/>
          </a:p>
          <a:p>
            <a:endParaRPr lang="en-IN" altLang="en-US" sz="2800"/>
          </a:p>
          <a:p>
            <a:r>
              <a:rPr lang="en-IN" altLang="en-US" sz="2800"/>
              <a:t>The name is mandatory and must be 63 characters long at most. </a:t>
            </a:r>
            <a:endParaRPr lang="en-IN" altLang="en-US" sz="2800"/>
          </a:p>
          <a:p>
            <a:endParaRPr lang="en-I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Kubernetes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a:t>The name Kubernetes originates from Greek, meaning helmsman or pilot.</a:t>
            </a:r>
            <a:endParaRPr lang="en-IN" altLang="en-US"/>
          </a:p>
          <a:p>
            <a:r>
              <a:rPr lang="en-IN" altLang="en-US" b="1"/>
              <a:t>K8s</a:t>
            </a:r>
            <a:r>
              <a:rPr lang="en-IN" altLang="en-US"/>
              <a:t> is an abbreviation derived by replacing the 8 letters “ubernete” with “8”.</a:t>
            </a:r>
            <a:endParaRPr lang="en-IN" altLang="en-US"/>
          </a:p>
          <a:p>
            <a:r>
              <a:rPr lang="en-IN" altLang="en-US"/>
              <a:t>With modern web services, users expect applications to be available 24/7, and developers expect to deploy new versions of those applications several times a day.</a:t>
            </a:r>
            <a:endParaRPr lang="en-I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4325" y="405130"/>
            <a:ext cx="863092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838700"/>
          </a:xfrm>
        </p:spPr>
        <p:txBody>
          <a:bodyPr/>
          <a:p>
            <a:endParaRPr lang="en-IN" altLang="en-US" sz="2600"/>
          </a:p>
          <a:p>
            <a:r>
              <a:rPr lang="en-IN" altLang="en-US" sz="3000"/>
              <a:t>Names must start and end with an alphanumeric character (a-z, A-Z, 0-9) and contain only alphanumeric characters, dots, dashes, and underscores. </a:t>
            </a:r>
            <a:endParaRPr lang="en-IN" altLang="en-US" sz="3000"/>
          </a:p>
          <a:p>
            <a:endParaRPr lang="en-IN" altLang="en-US" sz="3000"/>
          </a:p>
          <a:p>
            <a:r>
              <a:rPr lang="en-IN" altLang="en-US" sz="3000"/>
              <a:t>Values follow the same restrictions as names.</a:t>
            </a:r>
            <a:endParaRPr lang="en-IN" altLang="en-US" sz="2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7025" y="405130"/>
            <a:ext cx="861822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Annotation</a:t>
            </a:r>
            <a:endParaRPr lang="en-IN" altLang="en-US" b="1"/>
          </a:p>
          <a:p>
            <a:endParaRPr lang="en-IN" altLang="en-US" b="1"/>
          </a:p>
          <a:p>
            <a:r>
              <a:rPr lang="en-IN" altLang="en-US" sz="2600"/>
              <a:t>Annotations let you associate arbitrary metadata with Kubernetes objects.</a:t>
            </a:r>
            <a:endParaRPr lang="en-IN" altLang="en-US" sz="2600"/>
          </a:p>
          <a:p>
            <a:endParaRPr lang="en-IN" altLang="en-US" sz="2600"/>
          </a:p>
          <a:p>
            <a:r>
              <a:rPr lang="en-IN" altLang="en-US" sz="2600"/>
              <a:t>Kubernetes just stores the annotations and makes their metadata available. </a:t>
            </a:r>
            <a:endParaRPr lang="en-IN" altLang="en-US" sz="2600"/>
          </a:p>
          <a:p>
            <a:endParaRPr lang="en-IN" altLang="en-US" sz="2600"/>
          </a:p>
          <a:p>
            <a:r>
              <a:rPr lang="en-IN" altLang="en-US" sz="2600"/>
              <a:t>Unlike labels, they don't have strict restrictions about allowed characters and size limits.</a:t>
            </a:r>
            <a:endParaRPr lang="en-IN" altLang="en-US" sz="2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8295" y="405130"/>
            <a:ext cx="861695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Label selector</a:t>
            </a:r>
            <a:endParaRPr lang="en-IN" altLang="en-US"/>
          </a:p>
          <a:p>
            <a:r>
              <a:rPr lang="en-IN" altLang="en-US" sz="2600"/>
              <a:t>Label selectors are used to select objects based on their labels. </a:t>
            </a:r>
            <a:endParaRPr lang="en-IN" altLang="en-US" sz="2600"/>
          </a:p>
          <a:p>
            <a:r>
              <a:rPr lang="en-IN" altLang="en-US" sz="2600"/>
              <a:t>Equality-based selectors specify a key name and a value. </a:t>
            </a:r>
            <a:endParaRPr lang="en-IN" altLang="en-US" sz="2600"/>
          </a:p>
          <a:p>
            <a:r>
              <a:rPr lang="en-IN" altLang="en-US" sz="2600"/>
              <a:t>There are two operators, = (or ==) and !=, for equality or inequality based on the value.</a:t>
            </a:r>
            <a:endParaRPr lang="en-IN" altLang="en-US" sz="2600"/>
          </a:p>
          <a:p>
            <a:r>
              <a:rPr lang="en-IN" altLang="en-US" sz="2600"/>
              <a:t> For example:</a:t>
            </a:r>
            <a:endParaRPr lang="en-IN" altLang="en-US" sz="2600"/>
          </a:p>
          <a:p>
            <a:r>
              <a:rPr lang="en-IN" altLang="en-US" sz="2600"/>
              <a:t>role = webserver</a:t>
            </a:r>
            <a:endParaRPr lang="en-IN" altLang="en-US" sz="2600"/>
          </a:p>
          <a:p>
            <a:r>
              <a:rPr lang="en-IN" altLang="en-US" sz="2600"/>
              <a:t>This will select all objects that have that label key and value.</a:t>
            </a:r>
            <a:endParaRPr lang="en-IN" altLang="en-US" sz="2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8295" y="405130"/>
            <a:ext cx="861695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Replication controller and replica set</a:t>
            </a:r>
            <a:endParaRPr lang="en-IN" altLang="en-US" b="1"/>
          </a:p>
          <a:p>
            <a:r>
              <a:rPr lang="en-IN" altLang="en-US" sz="2800"/>
              <a:t>Replication controllers and replica sets both manage a group of pods identified by a label selector and ensure that a certain number is always up and running. </a:t>
            </a:r>
            <a:endParaRPr lang="en-IN" altLang="en-US" sz="2800"/>
          </a:p>
          <a:p>
            <a:endParaRPr lang="en-IN" altLang="en-US" sz="2800"/>
          </a:p>
          <a:p>
            <a:r>
              <a:rPr lang="en-IN" altLang="en-US" sz="2800"/>
              <a:t>The main difference between them is that replication controllers test for membership by name equality and replica sets can use set-based selection.</a:t>
            </a:r>
            <a:endParaRPr lang="en-IN" altLang="en-US" sz="2800"/>
          </a:p>
          <a:p>
            <a:endParaRPr lang="en-IN" alt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8295" y="405130"/>
            <a:ext cx="861695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800"/>
              <a:t>Kubernetes guarantees that you will always have the same number of pods running as you specified in a replication controller or a replica set.</a:t>
            </a:r>
            <a:endParaRPr lang="en-IN" altLang="en-US" sz="2800"/>
          </a:p>
          <a:p>
            <a:r>
              <a:rPr lang="en-IN" altLang="en-US" sz="2800"/>
              <a:t> </a:t>
            </a:r>
            <a:endParaRPr lang="en-IN" altLang="en-US" sz="2800"/>
          </a:p>
          <a:p>
            <a:r>
              <a:rPr lang="en-IN" altLang="en-US" sz="2800"/>
              <a:t>Whenever the number drops due to a problem with the hosting node or the pod itself, Kubernetes will fire up new instances.</a:t>
            </a:r>
            <a:endParaRPr lang="en-IN" altLang="en-US" sz="2800"/>
          </a:p>
          <a:p>
            <a:endParaRPr lang="en-IN" altLang="en-US" sz="2800"/>
          </a:p>
          <a:p>
            <a:r>
              <a:rPr lang="en-IN" altLang="en-US" sz="2800"/>
              <a:t>Note that, if you manually start pods and exceed the specified number, the replication controller will kill some extra pods.</a:t>
            </a:r>
            <a:endParaRPr lang="en-IN"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4994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Service</a:t>
            </a:r>
            <a:endParaRPr lang="en-IN" altLang="en-US" b="1"/>
          </a:p>
          <a:p>
            <a:r>
              <a:rPr lang="en-IN" altLang="en-US" sz="2600"/>
              <a:t>Services are used to expose some functionality to users or other services. </a:t>
            </a:r>
            <a:endParaRPr lang="en-IN" altLang="en-US" sz="2600"/>
          </a:p>
          <a:p>
            <a:r>
              <a:rPr lang="en-IN" altLang="en-US" sz="2600"/>
              <a:t>They usually encompass a group of pods, usually identified by a label. </a:t>
            </a:r>
            <a:endParaRPr lang="en-IN" altLang="en-US" sz="2600"/>
          </a:p>
          <a:p>
            <a:r>
              <a:rPr lang="en-IN" altLang="en-US" sz="2600"/>
              <a:t>You can have services that provide access to external resources, or to pods you control directly at the virtual IP level. </a:t>
            </a:r>
            <a:endParaRPr lang="en-IN" altLang="en-US" sz="2600"/>
          </a:p>
          <a:p>
            <a:r>
              <a:rPr lang="en-IN" altLang="en-US" sz="2600"/>
              <a:t>Native Kubernetes services are exposed through convenient endpoints.</a:t>
            </a:r>
            <a:endParaRPr lang="en-IN" altLang="en-US" sz="2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Volume</a:t>
            </a:r>
            <a:endParaRPr lang="en-IN" altLang="en-US"/>
          </a:p>
          <a:p>
            <a:r>
              <a:rPr lang="en-IN" altLang="en-US" sz="2800"/>
              <a:t>Local storage on the pod is ephemeral and goes away with the pod. </a:t>
            </a:r>
            <a:endParaRPr lang="en-IN" altLang="en-US" sz="2800"/>
          </a:p>
          <a:p>
            <a:endParaRPr lang="en-IN" altLang="en-US" sz="2800"/>
          </a:p>
          <a:p>
            <a:r>
              <a:rPr lang="en-IN" altLang="en-US" sz="2800"/>
              <a:t>Sometimes that's all you need, if the goal is just to exchange data between containers of the node, but sometimes it's important for the data to outlive the pod, or it's necessary to share data between pods. </a:t>
            </a:r>
            <a:endParaRPr lang="en-IN" altLang="en-US" sz="2800"/>
          </a:p>
          <a:p>
            <a:endParaRPr lang="en-IN" altLang="en-US" sz="2800"/>
          </a:p>
          <a:p>
            <a:r>
              <a:rPr lang="en-IN" altLang="en-US" sz="2800"/>
              <a:t>The volume concept supports that need.</a:t>
            </a:r>
            <a:endParaRPr lang="en-IN"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a:t>There are many volume types. </a:t>
            </a:r>
            <a:endParaRPr lang="en-IN" altLang="en-US"/>
          </a:p>
          <a:p>
            <a:r>
              <a:rPr lang="en-IN" altLang="en-US"/>
              <a:t>Kubernetes currently directly supports following volume type. </a:t>
            </a:r>
            <a:endParaRPr lang="en-IN" altLang="en-US"/>
          </a:p>
          <a:p>
            <a:r>
              <a:rPr lang="en-IN" altLang="en-US"/>
              <a:t>    </a:t>
            </a:r>
            <a:r>
              <a:rPr lang="en-IN" altLang="en-US" sz="3000"/>
              <a:t>awsElasticBlockStore</a:t>
            </a:r>
            <a:endParaRPr lang="en-IN" altLang="en-US" sz="3000"/>
          </a:p>
          <a:p>
            <a:r>
              <a:rPr lang="en-IN" altLang="en-US" sz="3000"/>
              <a:t>    azureDisk</a:t>
            </a:r>
            <a:endParaRPr lang="en-IN" altLang="en-US" sz="3000"/>
          </a:p>
          <a:p>
            <a:r>
              <a:rPr lang="en-IN" altLang="en-US" sz="3000"/>
              <a:t>    azureFile</a:t>
            </a:r>
            <a:endParaRPr lang="en-IN" altLang="en-US" sz="3000"/>
          </a:p>
          <a:p>
            <a:r>
              <a:rPr lang="en-IN" altLang="en-US" sz="3000"/>
              <a:t>    cephfs</a:t>
            </a:r>
            <a:endParaRPr lang="en-IN" altLang="en-US" sz="3000"/>
          </a:p>
          <a:p>
            <a:r>
              <a:rPr lang="en-IN" altLang="en-US" sz="3000"/>
              <a:t>    cinder</a:t>
            </a:r>
            <a:endParaRPr lang="en-IN" altLang="en-US" sz="3000"/>
          </a:p>
          <a:p>
            <a:r>
              <a:rPr lang="en-IN" altLang="en-US" sz="3000"/>
              <a:t>    configMap</a:t>
            </a:r>
            <a:endParaRPr lang="en-IN" altLang="en-US" sz="3000"/>
          </a:p>
          <a:p>
            <a:r>
              <a:rPr lang="en-IN" altLang="en-US" sz="3000"/>
              <a:t>    </a:t>
            </a:r>
            <a:r>
              <a:rPr lang="en-IN" altLang="en-US" sz="3000">
                <a:sym typeface="+mn-ea"/>
              </a:rPr>
              <a:t>csi</a:t>
            </a:r>
            <a:endParaRPr lang="en-IN" altLang="en-US" sz="3000"/>
          </a:p>
          <a:p>
            <a:endParaRPr lang="en-IN" altLang="en-US" sz="3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2741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3982085" cy="4864100"/>
          </a:xfrm>
        </p:spPr>
        <p:txBody>
          <a:bodyPr/>
          <a:p>
            <a:r>
              <a:rPr lang="en-IN" altLang="en-US" sz="2600"/>
              <a:t>downwardAPI</a:t>
            </a:r>
            <a:endParaRPr lang="en-IN" altLang="en-US" sz="2600"/>
          </a:p>
          <a:p>
            <a:r>
              <a:rPr lang="en-IN" altLang="en-US" sz="2600"/>
              <a:t>emptyDir</a:t>
            </a:r>
            <a:endParaRPr lang="en-IN" altLang="en-US" sz="2600"/>
          </a:p>
          <a:p>
            <a:r>
              <a:rPr lang="en-IN" altLang="en-US" sz="2600"/>
              <a:t>fc (fibre channel)</a:t>
            </a:r>
            <a:endParaRPr lang="en-IN" altLang="en-US" sz="2600"/>
          </a:p>
          <a:p>
            <a:r>
              <a:rPr lang="en-IN" altLang="en-US" sz="2600"/>
              <a:t>flexVolume</a:t>
            </a:r>
            <a:endParaRPr lang="en-IN" altLang="en-US" sz="2600"/>
          </a:p>
          <a:p>
            <a:r>
              <a:rPr lang="en-IN" altLang="en-US" sz="2600"/>
              <a:t>flocker</a:t>
            </a:r>
            <a:endParaRPr lang="en-IN" altLang="en-US" sz="2600"/>
          </a:p>
          <a:p>
            <a:r>
              <a:rPr lang="en-IN" altLang="en-US" sz="2600"/>
              <a:t>gcePersistentDisk</a:t>
            </a:r>
            <a:endParaRPr lang="en-IN" altLang="en-US" sz="2600"/>
          </a:p>
          <a:p>
            <a:r>
              <a:rPr lang="en-IN" altLang="en-US" sz="2600"/>
              <a:t>gitRepo (deprecated)</a:t>
            </a:r>
            <a:endParaRPr lang="en-IN" altLang="en-US" sz="2600"/>
          </a:p>
          <a:p>
            <a:r>
              <a:rPr lang="en-IN" altLang="en-US" sz="2600">
                <a:sym typeface="+mn-ea"/>
              </a:rPr>
              <a:t>glusterfs</a:t>
            </a:r>
            <a:endParaRPr lang="en-IN" altLang="en-US" sz="2600"/>
          </a:p>
          <a:p>
            <a:r>
              <a:rPr lang="en-IN" altLang="en-US" sz="2600">
                <a:sym typeface="+mn-ea"/>
              </a:rPr>
              <a:t>hostPath</a:t>
            </a:r>
            <a:endParaRPr lang="en-IN" altLang="en-US" sz="2600"/>
          </a:p>
          <a:p>
            <a:r>
              <a:rPr lang="en-IN" altLang="en-US" sz="2600">
                <a:sym typeface="+mn-ea"/>
              </a:rPr>
              <a:t>iscsi</a:t>
            </a:r>
            <a:endParaRPr lang="en-IN" altLang="en-US" sz="2600"/>
          </a:p>
          <a:p>
            <a:r>
              <a:rPr lang="en-IN" altLang="en-US" sz="2600">
                <a:sym typeface="+mn-ea"/>
              </a:rPr>
              <a:t>local</a:t>
            </a:r>
            <a:endParaRPr lang="en-IN" altLang="en-US" sz="2600"/>
          </a:p>
          <a:p>
            <a:endParaRPr lang="en-IN" altLang="en-US" sz="2600"/>
          </a:p>
          <a:p>
            <a:pPr marL="0" indent="0">
              <a:buNone/>
            </a:pPr>
            <a:r>
              <a:rPr lang="en-IN" altLang="en-US"/>
              <a:t>    </a:t>
            </a:r>
            <a:endParaRPr lang="en-IN" altLang="en-US"/>
          </a:p>
        </p:txBody>
      </p:sp>
      <p:sp>
        <p:nvSpPr>
          <p:cNvPr id="5" name="Content Placeholder 2"/>
          <p:cNvSpPr>
            <a:spLocks noGrp="1"/>
          </p:cNvSpPr>
          <p:nvPr/>
        </p:nvSpPr>
        <p:spPr>
          <a:xfrm>
            <a:off x="4231640" y="1417955"/>
            <a:ext cx="4917440" cy="48641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accent2"/>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accent2"/>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accent2"/>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9pPr>
          </a:lstStyle>
          <a:p>
            <a:r>
              <a:rPr lang="en-IN" altLang="en-US" sz="2600"/>
              <a:t>nfs</a:t>
            </a:r>
            <a:endParaRPr lang="en-IN" altLang="en-US" sz="2600"/>
          </a:p>
          <a:p>
            <a:r>
              <a:rPr lang="en-IN" altLang="en-US" sz="2600"/>
              <a:t>persistentVolumeClaim</a:t>
            </a:r>
            <a:endParaRPr lang="en-IN" altLang="en-US" sz="2600"/>
          </a:p>
          <a:p>
            <a:r>
              <a:rPr lang="en-IN" altLang="en-US" sz="2600"/>
              <a:t>projected</a:t>
            </a:r>
            <a:endParaRPr lang="en-IN" altLang="en-US" sz="2600"/>
          </a:p>
          <a:p>
            <a:r>
              <a:rPr lang="en-IN" altLang="en-US" sz="2600"/>
              <a:t>portworxVolume</a:t>
            </a:r>
            <a:endParaRPr lang="en-IN" altLang="en-US" sz="2600"/>
          </a:p>
          <a:p>
            <a:r>
              <a:rPr lang="en-IN" altLang="en-US" sz="2600"/>
              <a:t>quobyte</a:t>
            </a:r>
            <a:endParaRPr lang="en-IN" altLang="en-US" sz="2600"/>
          </a:p>
          <a:p>
            <a:r>
              <a:rPr lang="en-IN" altLang="en-US" sz="2600"/>
              <a:t>rbd</a:t>
            </a:r>
            <a:endParaRPr lang="en-IN" altLang="en-US" sz="2600"/>
          </a:p>
          <a:p>
            <a:r>
              <a:rPr lang="en-IN" altLang="en-US" sz="2600"/>
              <a:t>scaleIO</a:t>
            </a:r>
            <a:endParaRPr lang="en-IN" altLang="en-US" sz="2600"/>
          </a:p>
          <a:p>
            <a:r>
              <a:rPr lang="en-IN" altLang="en-US" sz="2600"/>
              <a:t>secret</a:t>
            </a:r>
            <a:endParaRPr lang="en-IN" altLang="en-US" sz="2600"/>
          </a:p>
          <a:p>
            <a:r>
              <a:rPr lang="en-IN" altLang="en-US" sz="2600"/>
              <a:t>storageos</a:t>
            </a:r>
            <a:endParaRPr lang="en-IN" altLang="en-US" sz="2600"/>
          </a:p>
          <a:p>
            <a:r>
              <a:rPr lang="en-IN" altLang="en-US" sz="2600"/>
              <a:t>vsphereVolume</a:t>
            </a:r>
            <a:endParaRPr lang="en-IN" altLang="en-US"/>
          </a:p>
          <a:p>
            <a:pPr marL="0" indent="0">
              <a:buNone/>
            </a:pPr>
            <a:r>
              <a:rPr lang="en-IN" altLang="en-US"/>
              <a:t>    </a:t>
            </a:r>
            <a:endParaRPr lang="en-I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75980"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Secret</a:t>
            </a:r>
            <a:endParaRPr lang="en-IN" altLang="en-US" b="1"/>
          </a:p>
          <a:p>
            <a:r>
              <a:rPr lang="en-IN" altLang="en-US" sz="3000"/>
              <a:t>Secrets are small objects that contain sensitive info such as credentials and tokens.</a:t>
            </a:r>
            <a:endParaRPr lang="en-IN" altLang="en-US" sz="3000"/>
          </a:p>
          <a:p>
            <a:r>
              <a:rPr lang="en-IN" altLang="en-US" sz="3000"/>
              <a:t>They are stored as plaintext in etcd, accessible by the Kubernetes API server, and can be mounted as files into pods  that need access to them. </a:t>
            </a:r>
            <a:endParaRPr lang="en-IN" altLang="en-US" sz="3000"/>
          </a:p>
          <a:p>
            <a:r>
              <a:rPr lang="en-IN" altLang="en-US" sz="3000">
                <a:sym typeface="+mn-ea"/>
              </a:rPr>
              <a:t>The same secret can be mounted into multiple pods. </a:t>
            </a:r>
            <a:endParaRPr lang="en-IN" altLang="en-US" sz="3000"/>
          </a:p>
          <a:p>
            <a:endParaRPr lang="en-IN" altLang="en-US" sz="3000"/>
          </a:p>
          <a:p>
            <a:endParaRPr lang="en-IN" altLang="en-US" sz="3000"/>
          </a:p>
          <a:p>
            <a:endParaRPr lang="en-IN" altLang="en-US"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Kubernetes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a:t>Containerization helps package software to serve these goals, enabling applications to be released and updated in an easy and fast way without downtime.</a:t>
            </a:r>
            <a:endParaRPr lang="en-IN" altLang="en-US"/>
          </a:p>
          <a:p>
            <a:endParaRPr lang="en-IN" altLang="en-US"/>
          </a:p>
          <a:p>
            <a:r>
              <a:rPr lang="en-IN" altLang="en-US"/>
              <a:t>Kubernetes helps you make sure those containerized applications run where and when you want, and helps them find the resources and tools they need to work.</a:t>
            </a:r>
            <a:endParaRPr lang="en-I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605520"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sz="3000"/>
              <a:t>Kubernetes itself creates secrets for its components, and you can create your own secrets. </a:t>
            </a:r>
            <a:endParaRPr lang="en-IN" altLang="en-US" sz="3000"/>
          </a:p>
          <a:p>
            <a:endParaRPr lang="en-IN" altLang="en-US" sz="3000"/>
          </a:p>
          <a:p>
            <a:r>
              <a:rPr lang="en-IN" altLang="en-US" sz="3000"/>
              <a:t>Another approach is to use secrets as environment variables.</a:t>
            </a:r>
            <a:endParaRPr lang="en-IN" altLang="en-US" sz="3000"/>
          </a:p>
          <a:p>
            <a:endParaRPr lang="en-IN" altLang="en-US" sz="3000"/>
          </a:p>
          <a:p>
            <a:r>
              <a:rPr lang="en-IN" altLang="en-US" sz="3000"/>
              <a:t>Note that secrets in a pod are always stored in memory (tmpfs in the case of mounted secrets) for better security.</a:t>
            </a:r>
            <a:endParaRPr lang="en-IN" altLang="en-US" sz="3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Name</a:t>
            </a:r>
            <a:endParaRPr lang="en-IN" altLang="en-US"/>
          </a:p>
          <a:p>
            <a:r>
              <a:rPr lang="en-IN" altLang="en-US" sz="2800"/>
              <a:t>Each object in Kubernetes is identified by a UID and a name. </a:t>
            </a:r>
            <a:endParaRPr lang="en-IN" altLang="en-US" sz="2800"/>
          </a:p>
          <a:p>
            <a:endParaRPr lang="en-IN" altLang="en-US" sz="2800"/>
          </a:p>
          <a:p>
            <a:r>
              <a:rPr lang="en-IN" altLang="en-US" sz="2800"/>
              <a:t>The name is used to refer to the object in API calls. </a:t>
            </a:r>
            <a:endParaRPr lang="en-IN" altLang="en-US" sz="2800"/>
          </a:p>
          <a:p>
            <a:endParaRPr lang="en-IN" altLang="en-US" sz="2800"/>
          </a:p>
          <a:p>
            <a:r>
              <a:rPr lang="en-IN" altLang="en-US" sz="2800"/>
              <a:t>Names should be up to 253 characters long and use lowercase alphanumeric characters, dash (-) and dot (.). </a:t>
            </a:r>
            <a:endParaRPr lang="en-IN" altLang="en-US" sz="2800"/>
          </a:p>
          <a:p>
            <a:endParaRPr lang="en-I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36610"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Name</a:t>
            </a:r>
            <a:endParaRPr lang="en-IN" altLang="en-US"/>
          </a:p>
          <a:p>
            <a:endParaRPr lang="en-IN" altLang="en-US"/>
          </a:p>
          <a:p>
            <a:r>
              <a:rPr lang="en-IN" altLang="en-US"/>
              <a:t>If you delete an object, you can create another object with the same name as the deleted object, but the UIDs must be unique across the lifetime of the cluster. </a:t>
            </a:r>
            <a:endParaRPr lang="en-IN" altLang="en-US"/>
          </a:p>
          <a:p>
            <a:endParaRPr lang="en-IN" altLang="en-US"/>
          </a:p>
          <a:p>
            <a:r>
              <a:rPr lang="en-IN" altLang="en-US"/>
              <a:t>The UIDs are generated by Kubernetes.</a:t>
            </a:r>
            <a:endParaRPr lang="en-I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398510"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Namespace</a:t>
            </a:r>
            <a:endParaRPr lang="en-IN" altLang="en-US" b="1"/>
          </a:p>
          <a:p>
            <a:r>
              <a:rPr lang="en-IN" altLang="en-US" sz="2800"/>
              <a:t>A namespace is a virtual cluster. </a:t>
            </a:r>
            <a:endParaRPr lang="en-IN" altLang="en-US" sz="2800"/>
          </a:p>
          <a:p>
            <a:endParaRPr lang="en-IN" altLang="en-US" sz="2800"/>
          </a:p>
          <a:p>
            <a:r>
              <a:rPr lang="en-IN" altLang="en-US" sz="2800"/>
              <a:t>You can have a single physical cluster that contains multiple virtual clusters segregated by namespaces. </a:t>
            </a:r>
            <a:endParaRPr lang="en-IN" altLang="en-US" sz="2800"/>
          </a:p>
          <a:p>
            <a:endParaRPr lang="en-IN" altLang="en-US" sz="2800"/>
          </a:p>
          <a:p>
            <a:r>
              <a:rPr lang="en-IN" altLang="en-US" sz="2800"/>
              <a:t>Each virtual cluster is totally isolated from other virtual clusters, and they can only communicate through public interfaces. </a:t>
            </a:r>
            <a:endParaRPr lang="en-IN" altLang="en-US"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Namespace</a:t>
            </a:r>
            <a:endParaRPr lang="en-IN" altLang="en-US" b="1"/>
          </a:p>
          <a:p>
            <a:r>
              <a:rPr lang="en-IN" altLang="en-US" sz="3000"/>
              <a:t>Note that Node objects and persistent volumes don't live in a namespace.</a:t>
            </a:r>
            <a:endParaRPr lang="en-IN" altLang="en-US" sz="3000"/>
          </a:p>
          <a:p>
            <a:endParaRPr lang="en-IN" altLang="en-US" sz="3000"/>
          </a:p>
          <a:p>
            <a:r>
              <a:rPr lang="en-IN" altLang="en-US" sz="3000"/>
              <a:t>Kubernetes may schedule pods from different namespaces to run on the same node.</a:t>
            </a:r>
            <a:endParaRPr lang="en-IN" altLang="en-US" sz="3000"/>
          </a:p>
          <a:p>
            <a:endParaRPr lang="en-IN" altLang="en-US" sz="3000"/>
          </a:p>
          <a:p>
            <a:r>
              <a:rPr lang="en-IN" altLang="en-US" sz="3000"/>
              <a:t>Likewise, pods from different namespaces can use the same persistent storage.</a:t>
            </a:r>
            <a:endParaRPr lang="en-IN" altLang="en-US" sz="3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idx="1"/>
          </p:nvPr>
        </p:nvSpPr>
        <p:spPr>
          <a:xfrm>
            <a:off x="457200" y="1262380"/>
            <a:ext cx="8229600" cy="4864100"/>
          </a:xfrm>
        </p:spPr>
        <p:txBody>
          <a:bodyPr/>
          <a:p>
            <a:endParaRPr lang="en-IN" altLang="en-US"/>
          </a:p>
          <a:p>
            <a:r>
              <a:rPr lang="en-IN" altLang="en-US"/>
              <a:t>Minikube is a tool that makes it easy to run Kubernetes locally. </a:t>
            </a:r>
            <a:endParaRPr lang="en-IN" altLang="en-US"/>
          </a:p>
          <a:p>
            <a:endParaRPr lang="en-IN" altLang="en-US"/>
          </a:p>
          <a:p>
            <a:r>
              <a:rPr lang="en-IN" altLang="en-US"/>
              <a:t>Minikube runs a single-node Kubernetes cluster inside a Virtual Machine (VM) on your laptop for users looking to try out Kubernetes or develop with it day-to-day.</a:t>
            </a:r>
            <a:endParaRPr lang="en-I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Minikube Installation</a:t>
            </a:r>
            <a:endParaRPr lang="en-IN" altLang="en-US"/>
          </a:p>
          <a:p>
            <a:r>
              <a:rPr lang="en-IN" altLang="en-US" sz="2600" u="sng"/>
              <a:t>Minikube installation on Centos 7</a:t>
            </a:r>
            <a:endParaRPr lang="en-IN" altLang="en-US" sz="2600"/>
          </a:p>
          <a:p>
            <a:endParaRPr lang="en-IN" altLang="en-US" sz="2600" u="sng"/>
          </a:p>
          <a:p>
            <a:r>
              <a:rPr lang="en-IN" altLang="en-US" sz="2600" u="sng"/>
              <a:t>Disable SELINUX</a:t>
            </a:r>
            <a:endParaRPr lang="en-IN" altLang="en-US" sz="2600"/>
          </a:p>
          <a:p>
            <a:pPr marL="0" indent="0">
              <a:buNone/>
            </a:pPr>
            <a:r>
              <a:rPr lang="en-IN" altLang="en-US" sz="2600" b="1"/>
              <a:t>	vi /etc/selinux/config</a:t>
            </a:r>
            <a:r>
              <a:rPr lang="en-IN" altLang="en-US" sz="2600"/>
              <a:t> and change SELINUX=enforcing to SELINUX=disabled and save the file.</a:t>
            </a:r>
            <a:endParaRPr lang="en-IN" altLang="en-US" sz="2600"/>
          </a:p>
          <a:p>
            <a:endParaRPr lang="en-IN" altLang="en-US" sz="2600" u="sng"/>
          </a:p>
          <a:p>
            <a:r>
              <a:rPr lang="en-IN" altLang="en-US" sz="2600" u="sng"/>
              <a:t>Disable firewalld</a:t>
            </a:r>
            <a:r>
              <a:rPr lang="en-IN" altLang="en-US" sz="2600"/>
              <a:t>.</a:t>
            </a:r>
            <a:endParaRPr lang="en-IN" altLang="en-US" sz="2600"/>
          </a:p>
          <a:p>
            <a:pPr marL="0" indent="0">
              <a:buNone/>
            </a:pPr>
            <a:r>
              <a:rPr lang="en-IN" altLang="en-US" sz="2600"/>
              <a:t>	systemctl disable firewalld </a:t>
            </a:r>
            <a:endParaRPr lang="en-IN" altLang="en-US" sz="2600"/>
          </a:p>
          <a:p>
            <a:endParaRPr lang="en-IN" altLang="en-US" sz="2600"/>
          </a:p>
          <a:p>
            <a:endParaRPr lang="en-IN" altLang="en-US" sz="2600"/>
          </a:p>
          <a:p>
            <a:endParaRPr lang="en-IN" altLang="en-US" sz="2600"/>
          </a:p>
          <a:p>
            <a:endParaRPr lang="en-IN" altLang="en-US" sz="2600"/>
          </a:p>
          <a:p>
            <a:endParaRPr lang="en-IN" altLang="en-US" sz="2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idx="1"/>
          </p:nvPr>
        </p:nvSpPr>
        <p:spPr>
          <a:xfrm>
            <a:off x="457200" y="1262380"/>
            <a:ext cx="8410575" cy="4864100"/>
          </a:xfrm>
        </p:spPr>
        <p:txBody>
          <a:bodyPr/>
          <a:p>
            <a:r>
              <a:rPr lang="en-IN" altLang="en-US" sz="2600" u="sng"/>
              <a:t>Restart the system once.</a:t>
            </a:r>
            <a:endParaRPr lang="en-IN" altLang="en-US" sz="2600"/>
          </a:p>
          <a:p>
            <a:r>
              <a:rPr lang="en-IN" altLang="en-US" sz="2600"/>
              <a:t>init 6 or restart</a:t>
            </a:r>
            <a:endParaRPr lang="en-IN" altLang="en-US" sz="2600"/>
          </a:p>
          <a:p>
            <a:endParaRPr lang="en-IN" altLang="en-US" sz="2600"/>
          </a:p>
          <a:p>
            <a:r>
              <a:rPr lang="en-IN" altLang="en-US" sz="2600" u="sng"/>
              <a:t>After restart Install Oracle VirtualBox</a:t>
            </a:r>
            <a:r>
              <a:rPr lang="en-IN" altLang="en-US" sz="2600"/>
              <a:t> </a:t>
            </a:r>
            <a:endParaRPr lang="en-IN" altLang="en-US" sz="2600"/>
          </a:p>
          <a:p>
            <a:pPr marL="0" indent="0">
              <a:buNone/>
            </a:pPr>
            <a:r>
              <a:rPr lang="en-IN" altLang="en-US" sz="2600"/>
              <a:t>   1. yum  update   -y</a:t>
            </a:r>
            <a:endParaRPr lang="en-IN" altLang="en-US" sz="2600"/>
          </a:p>
          <a:p>
            <a:pPr marL="0" indent="0">
              <a:buNone/>
            </a:pPr>
            <a:r>
              <a:rPr lang="en-IN" altLang="en-US" sz="2600"/>
              <a:t>   2. yum install kernel-devel kernel-headers gcc make perl -y</a:t>
            </a:r>
            <a:endParaRPr lang="en-IN" altLang="en-US" sz="2600"/>
          </a:p>
          <a:p>
            <a:pPr marL="0" indent="0">
              <a:buNone/>
            </a:pPr>
            <a:r>
              <a:rPr lang="en-IN" altLang="en-US" sz="2600"/>
              <a:t>   3. wget https://www.virtualbox.org/download/oracle_vbox.asc</a:t>
            </a:r>
            <a:endParaRPr lang="en-IN" altLang="en-US" sz="2600"/>
          </a:p>
          <a:p>
            <a:pPr marL="0" indent="0">
              <a:buNone/>
            </a:pPr>
            <a:r>
              <a:rPr lang="en-IN" altLang="en-US" sz="2600"/>
              <a:t>   4. rpm --import oracle_vbox.asc</a:t>
            </a:r>
            <a:endParaRPr lang="en-IN" altLang="en-US" sz="2600"/>
          </a:p>
          <a:p>
            <a:endParaRPr lang="en-IN" altLang="en-US" sz="2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idx="1"/>
          </p:nvPr>
        </p:nvSpPr>
        <p:spPr>
          <a:xfrm>
            <a:off x="353695" y="1262380"/>
            <a:ext cx="8631555" cy="4864100"/>
          </a:xfrm>
        </p:spPr>
        <p:txBody>
          <a:bodyPr/>
          <a:p>
            <a:pPr marL="0" indent="0">
              <a:buNone/>
            </a:pPr>
            <a:r>
              <a:rPr lang="en-IN" altLang="en-US" sz="2600"/>
              <a:t>    5. wget http://download.virtualbox.org/virtualbox/rpm/el/virtualbox.repo  -O  /etc/yum.repos.d/virtualbox.repo</a:t>
            </a:r>
            <a:endParaRPr lang="en-IN" altLang="en-US" sz="2600"/>
          </a:p>
          <a:p>
            <a:pPr marL="0" indent="0">
              <a:buNone/>
            </a:pPr>
            <a:r>
              <a:rPr lang="en-IN" altLang="en-US" sz="2600"/>
              <a:t>    6. yum install VirtualBox-6.0</a:t>
            </a:r>
            <a:endParaRPr lang="en-IN" altLang="en-US" sz="2600"/>
          </a:p>
          <a:p>
            <a:pPr marL="0" indent="0">
              <a:buNone/>
            </a:pPr>
            <a:r>
              <a:rPr lang="en-IN" altLang="en-US" sz="2600"/>
              <a:t>    7. /usr/lib/virtualbox/vboxdrv.sh setup</a:t>
            </a:r>
            <a:endParaRPr lang="en-IN" altLang="en-US" sz="2600"/>
          </a:p>
          <a:p>
            <a:pPr marL="0" indent="0">
              <a:buNone/>
            </a:pPr>
            <a:r>
              <a:rPr lang="en-IN" altLang="en-US" sz="2600"/>
              <a:t>    8. usermod -aG vboxusers root</a:t>
            </a:r>
            <a:endParaRPr lang="en-IN" altLang="en-US" sz="2600"/>
          </a:p>
          <a:p>
            <a:r>
              <a:rPr lang="en-IN" altLang="en-US" sz="2600" u="sng"/>
              <a:t>Install Kubectl </a:t>
            </a:r>
            <a:endParaRPr lang="en-IN" altLang="en-US"/>
          </a:p>
          <a:p>
            <a:pPr marL="0" indent="0">
              <a:buNone/>
            </a:pPr>
            <a:r>
              <a:rPr lang="en-IN" altLang="en-US" sz="2600"/>
              <a:t>    1. curl -LO https://storage.googleapis.com/kubernetes-release/release/$(curl -s https://storage.googleapis.com/kubernetes-release/release/stable.txt)/bin/linux/amd64/kubectl</a:t>
            </a:r>
            <a:endParaRPr lang="en-IN" altLang="en-US" sz="2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idx="1"/>
          </p:nvPr>
        </p:nvSpPr>
        <p:spPr>
          <a:xfrm>
            <a:off x="457200" y="1262380"/>
            <a:ext cx="8229600" cy="4864100"/>
          </a:xfrm>
        </p:spPr>
        <p:txBody>
          <a:bodyPr/>
          <a:p>
            <a:pPr marL="0" indent="0">
              <a:buNone/>
            </a:pPr>
            <a:r>
              <a:rPr lang="en-IN" altLang="en-US" sz="2600"/>
              <a:t>   2. mv  kubectl   /usr/local/bin</a:t>
            </a:r>
            <a:endParaRPr lang="en-IN" altLang="en-US" sz="2600"/>
          </a:p>
          <a:p>
            <a:pPr marL="0" indent="0">
              <a:buNone/>
            </a:pPr>
            <a:r>
              <a:rPr lang="en-IN" altLang="en-US" sz="2600"/>
              <a:t>   3. chmod  +x  /usr/local/bin/kubectl </a:t>
            </a:r>
            <a:endParaRPr lang="en-IN" altLang="en-US" sz="2600"/>
          </a:p>
          <a:p>
            <a:endParaRPr lang="en-IN" altLang="en-US" sz="2600"/>
          </a:p>
          <a:p>
            <a:r>
              <a:rPr lang="en-IN" altLang="en-US" sz="2600" u="sng"/>
              <a:t>Install minikube</a:t>
            </a:r>
            <a:endParaRPr lang="en-IN" altLang="en-US" sz="2600"/>
          </a:p>
          <a:p>
            <a:pPr marL="0" indent="0">
              <a:buNone/>
            </a:pPr>
            <a:r>
              <a:rPr lang="en-IN" altLang="en-US" sz="2600"/>
              <a:t>    1. wget https://storage.googleapis.com/minikube/releases/latest/minikube-linux-amd64</a:t>
            </a:r>
            <a:endParaRPr lang="en-IN" altLang="en-US" sz="2600"/>
          </a:p>
          <a:p>
            <a:pPr marL="0" indent="0">
              <a:buNone/>
            </a:pPr>
            <a:r>
              <a:rPr lang="en-IN" altLang="en-US" sz="2600"/>
              <a:t>    2. mv  minikube-linux-amd64  /usr/local/bin/minikube</a:t>
            </a:r>
            <a:endParaRPr lang="en-IN" altLang="en-US" sz="2600"/>
          </a:p>
          <a:p>
            <a:pPr marL="0" indent="0">
              <a:buNone/>
            </a:pPr>
            <a:r>
              <a:rPr lang="en-IN" altLang="en-US" sz="2600"/>
              <a:t>    3. chmod  +x  /usr/local/bin/minikube</a:t>
            </a:r>
            <a:endParaRPr lang="en-IN" altLang="en-US" sz="2600"/>
          </a:p>
          <a:p>
            <a:pPr marL="0" indent="0">
              <a:buNone/>
            </a:pPr>
            <a:endParaRPr lang="en-IN" altLang="en-US" sz="2600"/>
          </a:p>
          <a:p>
            <a:pPr marL="0" indent="0">
              <a:buNone/>
            </a:pPr>
            <a:endParaRPr lang="en-IN" altLang="en-US" sz="2600"/>
          </a:p>
          <a:p>
            <a:endParaRPr lang="en-IN" altLang="en-US" sz="2600"/>
          </a:p>
          <a:p>
            <a:endParaRPr lang="en-IN" altLang="en-US"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Kubernetes Cluster</a:t>
            </a:r>
            <a:endParaRPr lang="en-IN" altLang="en-US"/>
          </a:p>
        </p:txBody>
      </p:sp>
      <p:sp>
        <p:nvSpPr>
          <p:cNvPr id="3" name="Content Placeholder 2"/>
          <p:cNvSpPr>
            <a:spLocks noGrp="1"/>
          </p:cNvSpPr>
          <p:nvPr>
            <p:ph idx="1"/>
          </p:nvPr>
        </p:nvSpPr>
        <p:spPr>
          <a:xfrm>
            <a:off x="457200" y="1262380"/>
            <a:ext cx="8229600" cy="4864100"/>
          </a:xfrm>
        </p:spPr>
        <p:txBody>
          <a:bodyPr/>
          <a:p>
            <a:endParaRPr lang="en-IN" altLang="en-US"/>
          </a:p>
          <a:p>
            <a:endParaRPr lang="en-IN" altLang="en-US"/>
          </a:p>
          <a:p>
            <a:endParaRPr lang="en-IN" altLang="en-US"/>
          </a:p>
          <a:p>
            <a:r>
              <a:rPr lang="en-IN" altLang="en-US"/>
              <a:t>A Kubernetes cluster is a collection of hosts, storage and networking resources that Kubernetes uses to run the various workloads.</a:t>
            </a:r>
            <a:endParaRPr lang="en-IN" altLang="en-US"/>
          </a:p>
          <a:p>
            <a:endParaRPr lang="en-IN" altLang="en-US"/>
          </a:p>
          <a:p>
            <a:endParaRPr lang="en-I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417955"/>
            <a:ext cx="8229600" cy="4708525"/>
          </a:xfrm>
        </p:spPr>
        <p:txBody>
          <a:bodyPr/>
          <a:p>
            <a:r>
              <a:rPr lang="en-IN" altLang="en-US" sz="2600" u="sng"/>
              <a:t>Start minikube cluster</a:t>
            </a:r>
            <a:endParaRPr lang="en-IN" altLang="en-US"/>
          </a:p>
          <a:p>
            <a:pPr marL="0" indent="0">
              <a:buNone/>
            </a:pPr>
            <a:r>
              <a:rPr lang="en-IN" altLang="en-US" sz="2600"/>
              <a:t>      1. minikube start</a:t>
            </a:r>
            <a:endParaRPr lang="en-IN" altLang="en-US" sz="2600"/>
          </a:p>
          <a:p>
            <a:pPr marL="0" indent="0">
              <a:buNone/>
            </a:pPr>
            <a:r>
              <a:rPr lang="en-IN" altLang="en-US" sz="2600"/>
              <a:t>This command creates and configures a Virtual Machine that runs a single-node Kubernetes cluster. This command also configures your kubectl installation to communicate with this cluster.</a:t>
            </a:r>
            <a:endParaRPr lang="en-IN" altLang="en-US" sz="2600"/>
          </a:p>
          <a:p>
            <a:endParaRPr lang="en-IN" altLang="en-US" sz="2600"/>
          </a:p>
        </p:txBody>
      </p:sp>
      <p:graphicFrame>
        <p:nvGraphicFramePr>
          <p:cNvPr id="4" name="Content Placeholder 3"/>
          <p:cNvGraphicFramePr/>
          <p:nvPr>
            <p:ph sz="half" idx="2"/>
          </p:nvPr>
        </p:nvGraphicFramePr>
        <p:xfrm>
          <a:off x="456565" y="4070985"/>
          <a:ext cx="8230235" cy="2245360"/>
        </p:xfrm>
        <a:graphic>
          <a:graphicData uri="http://schemas.openxmlformats.org/presentationml/2006/ole">
            <mc:AlternateContent xmlns:mc="http://schemas.openxmlformats.org/markup-compatibility/2006">
              <mc:Choice xmlns:v="urn:schemas-microsoft-com:vml" Requires="v">
                <p:oleObj spid="_x0000_s5" name="" r:id="rId1" imgW="7496175" imgH="2266950" progId="Paint.Picture">
                  <p:embed/>
                </p:oleObj>
              </mc:Choice>
              <mc:Fallback>
                <p:oleObj name="" r:id="rId1" imgW="7496175" imgH="2266950" progId="Paint.Picture">
                  <p:embed/>
                  <p:pic>
                    <p:nvPicPr>
                      <p:cNvPr id="0" name="Picture 4"/>
                      <p:cNvPicPr/>
                      <p:nvPr/>
                    </p:nvPicPr>
                    <p:blipFill>
                      <a:blip r:embed="rId2"/>
                      <a:stretch>
                        <a:fillRect/>
                      </a:stretch>
                    </p:blipFill>
                    <p:spPr>
                      <a:xfrm>
                        <a:off x="456565" y="4070985"/>
                        <a:ext cx="8230235" cy="2245360"/>
                      </a:xfrm>
                      <a:prstGeom prst="rect">
                        <a:avLst/>
                      </a:prstGeom>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Check Minikube </a:t>
            </a:r>
            <a:endParaRPr lang="en-IN" altLang="en-US" sz="2600" u="sng"/>
          </a:p>
          <a:p>
            <a:pPr marL="0" indent="0">
              <a:buNone/>
            </a:pPr>
            <a:r>
              <a:rPr lang="en-IN" altLang="en-US" sz="2600"/>
              <a:t>    use command  </a:t>
            </a:r>
            <a:r>
              <a:rPr lang="en-IN" altLang="en-US" sz="2600" b="1"/>
              <a:t>minikube status</a:t>
            </a:r>
            <a:r>
              <a:rPr lang="en-IN" altLang="en-US" sz="2600" u="sng"/>
              <a:t> </a:t>
            </a:r>
            <a:endParaRPr lang="en-IN" altLang="en-US" sz="2600" u="sng"/>
          </a:p>
          <a:p>
            <a:pPr marL="0" indent="0">
              <a:buNone/>
            </a:pPr>
            <a:r>
              <a:rPr lang="en-IN" altLang="en-US" sz="2600"/>
              <a:t>      </a:t>
            </a:r>
            <a:endParaRPr lang="en-IN" altLang="en-US" sz="2600"/>
          </a:p>
        </p:txBody>
      </p:sp>
      <p:graphicFrame>
        <p:nvGraphicFramePr>
          <p:cNvPr id="5" name="Content Placeholder 4"/>
          <p:cNvGraphicFramePr>
            <a:graphicFrameLocks noChangeAspect="1"/>
          </p:cNvGraphicFramePr>
          <p:nvPr>
            <p:ph sz="half" idx="2"/>
          </p:nvPr>
        </p:nvGraphicFramePr>
        <p:xfrm>
          <a:off x="1218565" y="2715895"/>
          <a:ext cx="6590665" cy="2463165"/>
        </p:xfrm>
        <a:graphic>
          <a:graphicData uri="http://schemas.openxmlformats.org/presentationml/2006/ole">
            <mc:AlternateContent xmlns:mc="http://schemas.openxmlformats.org/markup-compatibility/2006">
              <mc:Choice xmlns:v="urn:schemas-microsoft-com:vml" Requires="v">
                <p:oleObj spid="_x0000_s6" name="" r:id="rId1" imgW="9010650" imgH="1819275" progId="Paint.Picture">
                  <p:embed/>
                </p:oleObj>
              </mc:Choice>
              <mc:Fallback>
                <p:oleObj name="" r:id="rId1" imgW="9010650" imgH="1819275" progId="Paint.Picture">
                  <p:embed/>
                  <p:pic>
                    <p:nvPicPr>
                      <p:cNvPr id="0" name="Picture 5"/>
                      <p:cNvPicPr/>
                      <p:nvPr/>
                    </p:nvPicPr>
                    <p:blipFill>
                      <a:blip r:embed="rId2"/>
                      <a:stretch>
                        <a:fillRect/>
                      </a:stretch>
                    </p:blipFill>
                    <p:spPr>
                      <a:xfrm>
                        <a:off x="1218565" y="2715895"/>
                        <a:ext cx="6590665" cy="2463165"/>
                      </a:xfrm>
                      <a:prstGeom prst="rect">
                        <a:avLst/>
                      </a:prstGeom>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Get list of minikube services </a:t>
            </a:r>
            <a:endParaRPr lang="en-IN" altLang="en-US" sz="2600" u="sng"/>
          </a:p>
          <a:p>
            <a:r>
              <a:rPr lang="en-IN" altLang="en-US" sz="2600" b="1"/>
              <a:t>minikube  service  list</a:t>
            </a:r>
            <a:endParaRPr lang="en-IN" altLang="en-US" sz="2600" b="1"/>
          </a:p>
          <a:p>
            <a:pPr marL="0" indent="0">
              <a:buNone/>
            </a:pPr>
            <a:r>
              <a:rPr lang="en-IN" altLang="en-US" sz="2600"/>
              <a:t>      </a:t>
            </a:r>
            <a:endParaRPr lang="en-IN" altLang="en-US" sz="2600"/>
          </a:p>
        </p:txBody>
      </p:sp>
      <p:graphicFrame>
        <p:nvGraphicFramePr>
          <p:cNvPr id="8" name="Content Placeholder 7"/>
          <p:cNvGraphicFramePr>
            <a:graphicFrameLocks noChangeAspect="1"/>
          </p:cNvGraphicFramePr>
          <p:nvPr>
            <p:ph sz="half" idx="2"/>
          </p:nvPr>
        </p:nvGraphicFramePr>
        <p:xfrm>
          <a:off x="751205" y="2726690"/>
          <a:ext cx="7005955" cy="2908300"/>
        </p:xfrm>
        <a:graphic>
          <a:graphicData uri="http://schemas.openxmlformats.org/presentationml/2006/ole">
            <mc:AlternateContent xmlns:mc="http://schemas.openxmlformats.org/markup-compatibility/2006">
              <mc:Choice xmlns:v="urn:schemas-microsoft-com:vml" Requires="v">
                <p:oleObj spid="_x0000_s9" name="" r:id="rId1" imgW="6648450" imgH="2505075" progId="Paint.Picture">
                  <p:embed/>
                </p:oleObj>
              </mc:Choice>
              <mc:Fallback>
                <p:oleObj name="" r:id="rId1" imgW="6648450" imgH="2505075" progId="Paint.Picture">
                  <p:embed/>
                  <p:pic>
                    <p:nvPicPr>
                      <p:cNvPr id="0" name="Picture 8"/>
                      <p:cNvPicPr/>
                      <p:nvPr/>
                    </p:nvPicPr>
                    <p:blipFill>
                      <a:blip r:embed="rId2"/>
                      <a:stretch>
                        <a:fillRect/>
                      </a:stretch>
                    </p:blipFill>
                    <p:spPr>
                      <a:xfrm>
                        <a:off x="751205" y="2726690"/>
                        <a:ext cx="7005955" cy="2908300"/>
                      </a:xfrm>
                      <a:prstGeom prst="rect">
                        <a:avLst/>
                      </a:prstGeom>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Minikube cluster info</a:t>
            </a:r>
            <a:endParaRPr lang="en-IN" altLang="en-US" sz="2600" u="sng"/>
          </a:p>
          <a:p>
            <a:pPr marL="0" indent="0">
              <a:buNone/>
            </a:pPr>
            <a:r>
              <a:rPr lang="en-IN" altLang="en-US" sz="2600" b="1"/>
              <a:t>   kubectl cluster-info</a:t>
            </a:r>
            <a:endParaRPr lang="en-IN" altLang="en-US" sz="2600" b="1"/>
          </a:p>
          <a:p>
            <a:pPr marL="0" indent="0">
              <a:buNone/>
            </a:pPr>
            <a:r>
              <a:rPr lang="en-IN" altLang="en-US" sz="2600"/>
              <a:t>      </a:t>
            </a:r>
            <a:endParaRPr lang="en-IN" altLang="en-US" sz="2600"/>
          </a:p>
        </p:txBody>
      </p:sp>
      <p:graphicFrame>
        <p:nvGraphicFramePr>
          <p:cNvPr id="5" name="Content Placeholder 4"/>
          <p:cNvGraphicFramePr>
            <a:graphicFrameLocks noChangeAspect="1"/>
          </p:cNvGraphicFramePr>
          <p:nvPr>
            <p:ph sz="half" idx="2"/>
          </p:nvPr>
        </p:nvGraphicFramePr>
        <p:xfrm>
          <a:off x="816610" y="2580640"/>
          <a:ext cx="7499350" cy="3251200"/>
        </p:xfrm>
        <a:graphic>
          <a:graphicData uri="http://schemas.openxmlformats.org/presentationml/2006/ole">
            <mc:AlternateContent xmlns:mc="http://schemas.openxmlformats.org/markup-compatibility/2006">
              <mc:Choice xmlns:v="urn:schemas-microsoft-com:vml" Requires="v">
                <p:oleObj spid="_x0000_s6" name="" r:id="rId1" imgW="10810240" imgH="2066925" progId="Paint.Picture">
                  <p:embed/>
                </p:oleObj>
              </mc:Choice>
              <mc:Fallback>
                <p:oleObj name="" r:id="rId1" imgW="10810240" imgH="2066925" progId="Paint.Picture">
                  <p:embed/>
                  <p:pic>
                    <p:nvPicPr>
                      <p:cNvPr id="0" name="Picture 5"/>
                      <p:cNvPicPr/>
                      <p:nvPr/>
                    </p:nvPicPr>
                    <p:blipFill>
                      <a:blip r:embed="rId2"/>
                      <a:stretch>
                        <a:fillRect/>
                      </a:stretch>
                    </p:blipFill>
                    <p:spPr>
                      <a:xfrm>
                        <a:off x="816610" y="2580640"/>
                        <a:ext cx="7499350" cy="3251200"/>
                      </a:xfrm>
                      <a:prstGeom prst="rect">
                        <a:avLst/>
                      </a:prstGeom>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Deploy nginx application on minikube</a:t>
            </a:r>
            <a:endParaRPr lang="en-IN" altLang="en-US" sz="2600" u="sng"/>
          </a:p>
          <a:p>
            <a:r>
              <a:rPr lang="en-IN" altLang="en-US" sz="2600" u="sng"/>
              <a:t>Create a pod for the application </a:t>
            </a:r>
            <a:endParaRPr lang="en-IN" altLang="en-US" sz="2600" u="sng"/>
          </a:p>
          <a:p>
            <a:pPr marL="0" indent="0">
              <a:buNone/>
            </a:pPr>
            <a:r>
              <a:rPr lang="en-IN" altLang="en-US" sz="2600" b="1"/>
              <a:t>   </a:t>
            </a:r>
            <a:r>
              <a:rPr lang="en-IN" altLang="en-US" sz="2600"/>
              <a:t>      </a:t>
            </a:r>
            <a:r>
              <a:rPr lang="en-IN" altLang="en-US" sz="2600" b="1"/>
              <a:t>kubectl run firstapp1  --image=nginx --port=80</a:t>
            </a:r>
            <a:endParaRPr lang="en-IN" altLang="en-US" sz="2600" b="1"/>
          </a:p>
        </p:txBody>
      </p:sp>
      <p:graphicFrame>
        <p:nvGraphicFramePr>
          <p:cNvPr id="4" name="Content Placeholder 3"/>
          <p:cNvGraphicFramePr>
            <a:graphicFrameLocks noChangeAspect="1"/>
          </p:cNvGraphicFramePr>
          <p:nvPr>
            <p:ph sz="half" idx="2"/>
          </p:nvPr>
        </p:nvGraphicFramePr>
        <p:xfrm>
          <a:off x="1101090" y="3145155"/>
          <a:ext cx="6941185" cy="2503170"/>
        </p:xfrm>
        <a:graphic>
          <a:graphicData uri="http://schemas.openxmlformats.org/presentationml/2006/ole">
            <mc:AlternateContent xmlns:mc="http://schemas.openxmlformats.org/markup-compatibility/2006">
              <mc:Choice xmlns:v="urn:schemas-microsoft-com:vml" Requires="v">
                <p:oleObj spid="_x0000_s5" name="" r:id="rId1" imgW="10782300" imgH="1590675" progId="Paint.Picture">
                  <p:embed/>
                </p:oleObj>
              </mc:Choice>
              <mc:Fallback>
                <p:oleObj name="" r:id="rId1" imgW="10782300" imgH="1590675" progId="Paint.Picture">
                  <p:embed/>
                  <p:pic>
                    <p:nvPicPr>
                      <p:cNvPr id="0" name="Picture 4"/>
                      <p:cNvPicPr/>
                      <p:nvPr/>
                    </p:nvPicPr>
                    <p:blipFill>
                      <a:blip r:embed="rId2"/>
                      <a:stretch>
                        <a:fillRect/>
                      </a:stretch>
                    </p:blipFill>
                    <p:spPr>
                      <a:xfrm>
                        <a:off x="1101090" y="3145155"/>
                        <a:ext cx="6941185" cy="2503170"/>
                      </a:xfrm>
                      <a:prstGeom prst="rect">
                        <a:avLst/>
                      </a:prstGeom>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Create a service for the pod </a:t>
            </a:r>
            <a:endParaRPr lang="en-IN" altLang="en-US" sz="2600" u="sng"/>
          </a:p>
          <a:p>
            <a:pPr marL="0" indent="0">
              <a:buNone/>
            </a:pPr>
            <a:r>
              <a:rPr lang="en-IN" altLang="en-US" sz="2600" b="1"/>
              <a:t>  </a:t>
            </a:r>
            <a:r>
              <a:rPr lang="en-IN" altLang="en-US" sz="2600"/>
              <a:t>kubectl expose deployment  firstapp --type=NodePort</a:t>
            </a:r>
            <a:endParaRPr lang="en-IN" altLang="en-US" sz="2600"/>
          </a:p>
          <a:p>
            <a:pPr marL="0" indent="0">
              <a:buNone/>
            </a:pPr>
            <a:endParaRPr lang="en-IN" altLang="en-US" sz="2600"/>
          </a:p>
          <a:p>
            <a:pPr marL="0" indent="0">
              <a:buNone/>
            </a:pPr>
            <a:endParaRPr lang="en-IN" altLang="en-US" sz="2600"/>
          </a:p>
          <a:p>
            <a:pPr marL="0" indent="0">
              <a:buNone/>
            </a:pPr>
            <a:endParaRPr lang="en-IN" altLang="en-US" sz="2600"/>
          </a:p>
          <a:p>
            <a:pPr marL="0" indent="0">
              <a:buNone/>
            </a:pPr>
            <a:endParaRPr lang="en-IN" altLang="en-US" sz="2600"/>
          </a:p>
          <a:p>
            <a:pPr marL="0" indent="0">
              <a:buNone/>
            </a:pPr>
            <a:r>
              <a:rPr lang="en-IN" altLang="en-US" sz="2600"/>
              <a:t> check with </a:t>
            </a:r>
            <a:r>
              <a:rPr lang="en-IN" altLang="en-US" sz="2600" b="1"/>
              <a:t> kubectl get pods</a:t>
            </a:r>
            <a:endParaRPr lang="en-IN" altLang="en-US" sz="2600" b="1"/>
          </a:p>
        </p:txBody>
      </p:sp>
      <p:sp>
        <p:nvSpPr>
          <p:cNvPr id="7" name="Content Placeholder 6"/>
          <p:cNvSpPr/>
          <p:nvPr>
            <p:ph sz="half" idx="2"/>
          </p:nvPr>
        </p:nvSpPr>
        <p:spPr/>
        <p:txBody>
          <a:bodyPr/>
          <a:p>
            <a:endParaRPr lang="en-US"/>
          </a:p>
          <a:p>
            <a:endParaRPr lang="en-US"/>
          </a:p>
        </p:txBody>
      </p:sp>
      <p:graphicFrame>
        <p:nvGraphicFramePr>
          <p:cNvPr id="4" name="Object 3"/>
          <p:cNvGraphicFramePr/>
          <p:nvPr/>
        </p:nvGraphicFramePr>
        <p:xfrm>
          <a:off x="457835" y="2855595"/>
          <a:ext cx="8228330" cy="1264285"/>
        </p:xfrm>
        <a:graphic>
          <a:graphicData uri="http://schemas.openxmlformats.org/presentationml/2006/ole">
            <mc:AlternateContent xmlns:mc="http://schemas.openxmlformats.org/markup-compatibility/2006">
              <mc:Choice xmlns:v="urn:schemas-microsoft-com:vml" Requires="v">
                <p:oleObj spid="_x0000_s5" name="" r:id="rId1" imgW="8629650" imgH="809625" progId="Paint.Picture">
                  <p:embed/>
                </p:oleObj>
              </mc:Choice>
              <mc:Fallback>
                <p:oleObj name="" r:id="rId1" imgW="8629650" imgH="809625" progId="Paint.Picture">
                  <p:embed/>
                  <p:pic>
                    <p:nvPicPr>
                      <p:cNvPr id="0" name="Picture 4"/>
                      <p:cNvPicPr/>
                      <p:nvPr/>
                    </p:nvPicPr>
                    <p:blipFill>
                      <a:blip r:embed="rId2"/>
                      <a:stretch>
                        <a:fillRect/>
                      </a:stretch>
                    </p:blipFill>
                    <p:spPr>
                      <a:xfrm>
                        <a:off x="457835" y="2855595"/>
                        <a:ext cx="8228330" cy="1264285"/>
                      </a:xfrm>
                      <a:prstGeom prst="rect">
                        <a:avLst/>
                      </a:prstGeom>
                    </p:spPr>
                  </p:pic>
                </p:oleObj>
              </mc:Fallback>
            </mc:AlternateContent>
          </a:graphicData>
        </a:graphic>
      </p:graphicFrame>
      <p:graphicFrame>
        <p:nvGraphicFramePr>
          <p:cNvPr id="9" name="Object 8"/>
          <p:cNvGraphicFramePr/>
          <p:nvPr/>
        </p:nvGraphicFramePr>
        <p:xfrm>
          <a:off x="648335" y="4892675"/>
          <a:ext cx="7588250" cy="1410970"/>
        </p:xfrm>
        <a:graphic>
          <a:graphicData uri="http://schemas.openxmlformats.org/presentationml/2006/ole">
            <mc:AlternateContent xmlns:mc="http://schemas.openxmlformats.org/markup-compatibility/2006">
              <mc:Choice xmlns:v="urn:schemas-microsoft-com:vml" Requires="v">
                <p:oleObj spid="_x0000_s10" name="" r:id="rId3" imgW="7581900" imgH="1409700" progId="Paint.Picture">
                  <p:embed/>
                </p:oleObj>
              </mc:Choice>
              <mc:Fallback>
                <p:oleObj name="" r:id="rId3" imgW="7581900" imgH="1409700" progId="Paint.Picture">
                  <p:embed/>
                  <p:pic>
                    <p:nvPicPr>
                      <p:cNvPr id="0" name="Picture 9"/>
                      <p:cNvPicPr/>
                      <p:nvPr/>
                    </p:nvPicPr>
                    <p:blipFill>
                      <a:blip r:embed="rId4"/>
                      <a:stretch>
                        <a:fillRect/>
                      </a:stretch>
                    </p:blipFill>
                    <p:spPr>
                      <a:xfrm>
                        <a:off x="648335" y="4892675"/>
                        <a:ext cx="7588250" cy="1410970"/>
                      </a:xfrm>
                      <a:prstGeom prst="rect">
                        <a:avLst/>
                      </a:prstGeom>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Kubernetes - Services</a:t>
            </a:r>
            <a:endParaRPr lang="en-IN" altLang="en-US"/>
          </a:p>
        </p:txBody>
      </p:sp>
      <p:sp>
        <p:nvSpPr>
          <p:cNvPr id="3" name="Content Placeholder 2"/>
          <p:cNvSpPr>
            <a:spLocks noGrp="1"/>
          </p:cNvSpPr>
          <p:nvPr>
            <p:ph sz="half" idx="1"/>
          </p:nvPr>
        </p:nvSpPr>
        <p:spPr>
          <a:xfrm>
            <a:off x="457200" y="1417955"/>
            <a:ext cx="8229600" cy="4708525"/>
          </a:xfrm>
        </p:spPr>
        <p:txBody>
          <a:bodyPr/>
          <a:p>
            <a:r>
              <a:rPr lang="en-US"/>
              <a:t>Although each Pod has a unique IP address, those IPs are not exposed outside the cluster without a Service. </a:t>
            </a:r>
            <a:endParaRPr lang="en-US"/>
          </a:p>
          <a:p>
            <a:endParaRPr lang="en-US"/>
          </a:p>
          <a:p>
            <a:r>
              <a:rPr lang="en-US"/>
              <a:t>Services allow your applications to receive traffic. Services can be exposed in different ways by specifying a type in the ServiceSpec</a:t>
            </a:r>
            <a:r>
              <a:rPr lang="en-IN" altLang="en-US"/>
              <a:t>.</a:t>
            </a:r>
            <a:endParaRPr lang="en-I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Kubernetes - Services</a:t>
            </a:r>
            <a:endParaRPr lang="en-IN" altLang="en-US"/>
          </a:p>
        </p:txBody>
      </p:sp>
      <p:sp>
        <p:nvSpPr>
          <p:cNvPr id="3" name="Content Placeholder 2"/>
          <p:cNvSpPr>
            <a:spLocks noGrp="1"/>
          </p:cNvSpPr>
          <p:nvPr>
            <p:ph sz="half" idx="1"/>
          </p:nvPr>
        </p:nvSpPr>
        <p:spPr>
          <a:xfrm>
            <a:off x="457200" y="1417955"/>
            <a:ext cx="8436610" cy="4851400"/>
          </a:xfrm>
        </p:spPr>
        <p:txBody>
          <a:bodyPr/>
          <a:p>
            <a:r>
              <a:rPr lang="en-US" b="1"/>
              <a:t>ClusterIP (default)</a:t>
            </a:r>
            <a:r>
              <a:rPr lang="en-US"/>
              <a:t> - Exposes the Service on an internal IP in the cluster. This type makes the Service only reachable from within the cluster.</a:t>
            </a:r>
            <a:endParaRPr lang="en-US"/>
          </a:p>
          <a:p>
            <a:r>
              <a:rPr lang="en-US" b="1"/>
              <a:t>NodePort</a:t>
            </a:r>
            <a:r>
              <a:rPr lang="en-US"/>
              <a:t> - Exposes the Service on the same port of each selected Node in the cluster using NAT. Makes a Service accessible from outside the cluster using &lt;NodeIP&gt;:&lt;NodePort&gt;. Superset of ClusterIP.</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Kubernetes - Services</a:t>
            </a:r>
            <a:endParaRPr lang="en-IN" altLang="en-US"/>
          </a:p>
        </p:txBody>
      </p:sp>
      <p:sp>
        <p:nvSpPr>
          <p:cNvPr id="3" name="Content Placeholder 2"/>
          <p:cNvSpPr>
            <a:spLocks noGrp="1"/>
          </p:cNvSpPr>
          <p:nvPr>
            <p:ph sz="half" idx="1"/>
          </p:nvPr>
        </p:nvSpPr>
        <p:spPr>
          <a:xfrm>
            <a:off x="457200" y="1417955"/>
            <a:ext cx="8436610" cy="4851400"/>
          </a:xfrm>
        </p:spPr>
        <p:txBody>
          <a:bodyPr/>
          <a:p>
            <a:r>
              <a:rPr lang="en-US" b="1"/>
              <a:t>LoadBalancer</a:t>
            </a:r>
            <a:r>
              <a:rPr lang="en-US"/>
              <a:t> - Creates an external load balancer in the current cloud (if supported) and assigns a fixed, external IP to the Service. Superset of NodePort.</a:t>
            </a:r>
            <a:endParaRPr lang="en-US"/>
          </a:p>
          <a:p>
            <a:r>
              <a:rPr lang="en-US" b="1"/>
              <a:t>ExternalName</a:t>
            </a:r>
            <a:r>
              <a:rPr lang="en-US"/>
              <a:t> - Exposes the Service using an arbitrary name (specified by externalName in the spec) by returning a CNAME record with the name. No proxy is used. This type requires v1.7 or higher of kube-dns.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275715"/>
            <a:ext cx="8229600" cy="4850765"/>
          </a:xfrm>
        </p:spPr>
        <p:txBody>
          <a:bodyPr/>
          <a:p>
            <a:r>
              <a:rPr lang="en-IN" altLang="en-US" sz="2600" u="sng"/>
              <a:t>Get info about the services</a:t>
            </a:r>
            <a:endParaRPr lang="en-IN" altLang="en-US" sz="2600" u="sng"/>
          </a:p>
          <a:p>
            <a:pPr marL="0" indent="0">
              <a:buNone/>
            </a:pPr>
            <a:r>
              <a:rPr lang="en-IN" altLang="en-US" sz="2600" b="1"/>
              <a:t>   </a:t>
            </a:r>
            <a:r>
              <a:rPr lang="en-IN" altLang="en-US" sz="2600"/>
              <a:t>      kubectl  get services </a:t>
            </a:r>
            <a:endParaRPr lang="en-IN" altLang="en-US" sz="2600"/>
          </a:p>
          <a:p>
            <a:pPr marL="0" indent="0">
              <a:buNone/>
            </a:pPr>
            <a:endParaRPr lang="en-IN" altLang="en-US" sz="2600"/>
          </a:p>
          <a:p>
            <a:pPr marL="0" indent="0">
              <a:buNone/>
            </a:pPr>
            <a:endParaRPr lang="en-IN" altLang="en-US" sz="2600"/>
          </a:p>
          <a:p>
            <a:pPr marL="0" indent="0">
              <a:buNone/>
            </a:pPr>
            <a:endParaRPr lang="en-IN" altLang="en-US" sz="2600"/>
          </a:p>
          <a:p>
            <a:pPr marL="0" indent="0">
              <a:buNone/>
            </a:pPr>
            <a:endParaRPr lang="en-IN" altLang="en-US" sz="2600"/>
          </a:p>
          <a:p>
            <a:pPr marL="0" indent="0">
              <a:buNone/>
            </a:pPr>
            <a:endParaRPr lang="en-IN" altLang="en-US" sz="2600"/>
          </a:p>
          <a:p>
            <a:pPr marL="0" indent="0">
              <a:buNone/>
            </a:pPr>
            <a:r>
              <a:rPr lang="en-IN" altLang="en-US" sz="2600"/>
              <a:t>        Find node ip with </a:t>
            </a:r>
            <a:r>
              <a:rPr lang="en-IN" altLang="en-US" sz="2600" b="1"/>
              <a:t>minikube ip</a:t>
            </a:r>
            <a:endParaRPr lang="en-IN" altLang="en-US" sz="2600" b="1"/>
          </a:p>
        </p:txBody>
      </p:sp>
      <p:graphicFrame>
        <p:nvGraphicFramePr>
          <p:cNvPr id="4" name="Content Placeholder 3"/>
          <p:cNvGraphicFramePr>
            <a:graphicFrameLocks noChangeAspect="1"/>
          </p:cNvGraphicFramePr>
          <p:nvPr>
            <p:ph sz="half" idx="2"/>
          </p:nvPr>
        </p:nvGraphicFramePr>
        <p:xfrm>
          <a:off x="1140460" y="2263775"/>
          <a:ext cx="6863080" cy="2331085"/>
        </p:xfrm>
        <a:graphic>
          <a:graphicData uri="http://schemas.openxmlformats.org/presentationml/2006/ole">
            <mc:AlternateContent xmlns:mc="http://schemas.openxmlformats.org/markup-compatibility/2006">
              <mc:Choice xmlns:v="urn:schemas-microsoft-com:vml" Requires="v">
                <p:oleObj spid="_x0000_s5" name="" r:id="rId1" imgW="9334500" imgH="1581150" progId="Paint.Picture">
                  <p:embed/>
                </p:oleObj>
              </mc:Choice>
              <mc:Fallback>
                <p:oleObj name="" r:id="rId1" imgW="9334500" imgH="1581150" progId="Paint.Picture">
                  <p:embed/>
                  <p:pic>
                    <p:nvPicPr>
                      <p:cNvPr id="0" name="Picture 4"/>
                      <p:cNvPicPr/>
                      <p:nvPr/>
                    </p:nvPicPr>
                    <p:blipFill>
                      <a:blip r:embed="rId2"/>
                      <a:stretch>
                        <a:fillRect/>
                      </a:stretch>
                    </p:blipFill>
                    <p:spPr>
                      <a:xfrm>
                        <a:off x="1140460" y="2263775"/>
                        <a:ext cx="6863080" cy="2331085"/>
                      </a:xfrm>
                      <a:prstGeom prst="rect">
                        <a:avLst/>
                      </a:prstGeom>
                    </p:spPr>
                  </p:pic>
                </p:oleObj>
              </mc:Fallback>
            </mc:AlternateContent>
          </a:graphicData>
        </a:graphic>
      </p:graphicFrame>
      <p:graphicFrame>
        <p:nvGraphicFramePr>
          <p:cNvPr id="6" name="Object 5"/>
          <p:cNvGraphicFramePr/>
          <p:nvPr/>
        </p:nvGraphicFramePr>
        <p:xfrm>
          <a:off x="2480945" y="5096510"/>
          <a:ext cx="3793490" cy="1029970"/>
        </p:xfrm>
        <a:graphic>
          <a:graphicData uri="http://schemas.openxmlformats.org/presentationml/2006/ole">
            <mc:AlternateContent xmlns:mc="http://schemas.openxmlformats.org/markup-compatibility/2006">
              <mc:Choice xmlns:v="urn:schemas-microsoft-com:vml" Requires="v">
                <p:oleObj spid="_x0000_s8" name="" r:id="rId3" imgW="3790950" imgH="1028700" progId="Paint.Picture">
                  <p:embed/>
                </p:oleObj>
              </mc:Choice>
              <mc:Fallback>
                <p:oleObj name="" r:id="rId3" imgW="3790950" imgH="1028700" progId="Paint.Picture">
                  <p:embed/>
                  <p:pic>
                    <p:nvPicPr>
                      <p:cNvPr id="0" name="Picture 7"/>
                      <p:cNvPicPr/>
                      <p:nvPr/>
                    </p:nvPicPr>
                    <p:blipFill>
                      <a:blip r:embed="rId4"/>
                      <a:stretch>
                        <a:fillRect/>
                      </a:stretch>
                    </p:blipFill>
                    <p:spPr>
                      <a:xfrm>
                        <a:off x="2480945" y="5096510"/>
                        <a:ext cx="3793490" cy="102997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38517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213485"/>
            <a:ext cx="7748905" cy="4526280"/>
          </a:xfrm>
        </p:spPr>
        <p:txBody>
          <a:bodyPr/>
          <a:p>
            <a:r>
              <a:rPr lang="en-IN" altLang="en-US"/>
              <a:t>Without Cloud Controller.</a:t>
            </a:r>
            <a:endParaRPr lang="en-IN" altLang="en-US"/>
          </a:p>
        </p:txBody>
      </p:sp>
      <p:pic>
        <p:nvPicPr>
          <p:cNvPr id="4" name="Content Placeholder 3" descr="pre-ccm-arch"/>
          <p:cNvPicPr>
            <a:picLocks noChangeAspect="1"/>
          </p:cNvPicPr>
          <p:nvPr>
            <p:ph sz="half" idx="2"/>
          </p:nvPr>
        </p:nvPicPr>
        <p:blipFill>
          <a:blip r:embed="rId1"/>
          <a:stretch>
            <a:fillRect/>
          </a:stretch>
        </p:blipFill>
        <p:spPr>
          <a:xfrm>
            <a:off x="614680" y="1847215"/>
            <a:ext cx="7590790" cy="415226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Access the service</a:t>
            </a:r>
            <a:endParaRPr lang="en-IN" altLang="en-US" sz="2600" u="sng"/>
          </a:p>
          <a:p>
            <a:pPr marL="0" indent="0">
              <a:buNone/>
            </a:pPr>
            <a:r>
              <a:rPr lang="en-IN" altLang="en-US" sz="2600" b="1"/>
              <a:t>   </a:t>
            </a:r>
            <a:r>
              <a:rPr lang="en-IN" altLang="en-US" sz="2600"/>
              <a:t>      </a:t>
            </a:r>
            <a:endParaRPr lang="en-IN" altLang="en-US" sz="2600"/>
          </a:p>
        </p:txBody>
      </p:sp>
      <p:graphicFrame>
        <p:nvGraphicFramePr>
          <p:cNvPr id="4" name="Content Placeholder 3"/>
          <p:cNvGraphicFramePr>
            <a:graphicFrameLocks noChangeAspect="1"/>
          </p:cNvGraphicFramePr>
          <p:nvPr>
            <p:ph sz="half" idx="2"/>
          </p:nvPr>
        </p:nvGraphicFramePr>
        <p:xfrm>
          <a:off x="880110" y="2449830"/>
          <a:ext cx="7149465" cy="3676650"/>
        </p:xfrm>
        <a:graphic>
          <a:graphicData uri="http://schemas.openxmlformats.org/presentationml/2006/ole">
            <mc:AlternateContent xmlns:mc="http://schemas.openxmlformats.org/markup-compatibility/2006">
              <mc:Choice xmlns:v="urn:schemas-microsoft-com:vml" Requires="v">
                <p:oleObj spid="_x0000_s5" name="" r:id="rId1" imgW="9324975" imgH="3476625" progId="Paint.Picture">
                  <p:embed/>
                </p:oleObj>
              </mc:Choice>
              <mc:Fallback>
                <p:oleObj name="" r:id="rId1" imgW="9324975" imgH="3476625" progId="Paint.Picture">
                  <p:embed/>
                  <p:pic>
                    <p:nvPicPr>
                      <p:cNvPr id="0" name="Picture 4"/>
                      <p:cNvPicPr/>
                      <p:nvPr/>
                    </p:nvPicPr>
                    <p:blipFill>
                      <a:blip r:embed="rId2"/>
                      <a:stretch>
                        <a:fillRect/>
                      </a:stretch>
                    </p:blipFill>
                    <p:spPr>
                      <a:xfrm>
                        <a:off x="880110" y="2449830"/>
                        <a:ext cx="7149465" cy="3676650"/>
                      </a:xfrm>
                      <a:prstGeom prst="rect">
                        <a:avLst/>
                      </a:prstGeom>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Dashboard</a:t>
            </a:r>
            <a:endParaRPr lang="en-IN" altLang="en-US" sz="2600" u="sng"/>
          </a:p>
          <a:p>
            <a:r>
              <a:rPr lang="en-IN" altLang="en-US" sz="2600"/>
              <a:t>To access the Kubernetes Dashboard, run this command in a shell after starting Minikube to get the address:</a:t>
            </a:r>
            <a:endParaRPr lang="en-IN" altLang="en-US" sz="2600"/>
          </a:p>
          <a:p>
            <a:pPr marL="0" indent="0">
              <a:buNone/>
            </a:pPr>
            <a:r>
              <a:rPr lang="en-IN" altLang="en-US" sz="2600"/>
              <a:t>     1. minikube dashboard</a:t>
            </a:r>
            <a:endParaRPr lang="en-IN" altLang="en-US" sz="2600"/>
          </a:p>
          <a:p>
            <a:pPr marL="0" indent="0">
              <a:buNone/>
            </a:pPr>
            <a:r>
              <a:rPr lang="en-IN" altLang="en-US" sz="2600"/>
              <a:t>      </a:t>
            </a:r>
            <a:endParaRPr lang="en-IN" altLang="en-US" sz="2600"/>
          </a:p>
        </p:txBody>
      </p:sp>
      <p:graphicFrame>
        <p:nvGraphicFramePr>
          <p:cNvPr id="7" name="Content Placeholder 6"/>
          <p:cNvGraphicFramePr/>
          <p:nvPr>
            <p:ph sz="half" idx="2"/>
          </p:nvPr>
        </p:nvGraphicFramePr>
        <p:xfrm>
          <a:off x="906780" y="4163060"/>
          <a:ext cx="7070725" cy="1581785"/>
        </p:xfrm>
        <a:graphic>
          <a:graphicData uri="http://schemas.openxmlformats.org/presentationml/2006/ole">
            <mc:AlternateContent xmlns:mc="http://schemas.openxmlformats.org/markup-compatibility/2006">
              <mc:Choice xmlns:v="urn:schemas-microsoft-com:vml" Requires="v">
                <p:oleObj spid="_x0000_s8" name="" r:id="rId1" imgW="4038600" imgH="1219200" progId="Paint.Picture">
                  <p:embed/>
                </p:oleObj>
              </mc:Choice>
              <mc:Fallback>
                <p:oleObj name="" r:id="rId1" imgW="4038600" imgH="1219200" progId="Paint.Picture">
                  <p:embed/>
                  <p:pic>
                    <p:nvPicPr>
                      <p:cNvPr id="0" name="Picture 7"/>
                      <p:cNvPicPr/>
                      <p:nvPr/>
                    </p:nvPicPr>
                    <p:blipFill>
                      <a:blip r:embed="rId2"/>
                      <a:stretch>
                        <a:fillRect/>
                      </a:stretch>
                    </p:blipFill>
                    <p:spPr>
                      <a:xfrm>
                        <a:off x="906780" y="4163060"/>
                        <a:ext cx="7070725" cy="1581785"/>
                      </a:xfrm>
                      <a:prstGeom prst="rect">
                        <a:avLst/>
                      </a:prstGeom>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417955"/>
            <a:ext cx="8229600" cy="4708525"/>
          </a:xfrm>
        </p:spPr>
        <p:txBody>
          <a:bodyPr/>
          <a:p>
            <a:r>
              <a:rPr lang="en-IN" altLang="en-US" sz="2600" u="sng"/>
              <a:t>Dashboard</a:t>
            </a:r>
            <a:endParaRPr lang="en-IN" altLang="en-US" sz="2600" u="sng"/>
          </a:p>
          <a:p>
            <a:pPr marL="0" indent="0">
              <a:buNone/>
            </a:pPr>
            <a:r>
              <a:rPr lang="en-IN" altLang="en-US" sz="2600"/>
              <a:t>      </a:t>
            </a:r>
            <a:endParaRPr lang="en-IN" altLang="en-US" sz="2600"/>
          </a:p>
        </p:txBody>
      </p:sp>
      <p:graphicFrame>
        <p:nvGraphicFramePr>
          <p:cNvPr id="5" name="Content Placeholder 4"/>
          <p:cNvGraphicFramePr>
            <a:graphicFrameLocks noChangeAspect="1"/>
          </p:cNvGraphicFramePr>
          <p:nvPr>
            <p:ph sz="half" idx="2"/>
          </p:nvPr>
        </p:nvGraphicFramePr>
        <p:xfrm>
          <a:off x="568325" y="2066925"/>
          <a:ext cx="7994650" cy="4189730"/>
        </p:xfrm>
        <a:graphic>
          <a:graphicData uri="http://schemas.openxmlformats.org/presentationml/2006/ole">
            <mc:AlternateContent xmlns:mc="http://schemas.openxmlformats.org/markup-compatibility/2006">
              <mc:Choice xmlns:v="urn:schemas-microsoft-com:vml" Requires="v">
                <p:oleObj spid="_x0000_s6" name="" r:id="rId1" imgW="10829290" imgH="5534025" progId="Paint.Picture">
                  <p:embed/>
                </p:oleObj>
              </mc:Choice>
              <mc:Fallback>
                <p:oleObj name="" r:id="rId1" imgW="10829290" imgH="5534025" progId="Paint.Picture">
                  <p:embed/>
                  <p:pic>
                    <p:nvPicPr>
                      <p:cNvPr id="0" name="Picture 5"/>
                      <p:cNvPicPr/>
                      <p:nvPr/>
                    </p:nvPicPr>
                    <p:blipFill>
                      <a:blip r:embed="rId2"/>
                      <a:stretch>
                        <a:fillRect/>
                      </a:stretch>
                    </p:blipFill>
                    <p:spPr>
                      <a:xfrm>
                        <a:off x="568325" y="2066925"/>
                        <a:ext cx="7994650" cy="4189730"/>
                      </a:xfrm>
                      <a:prstGeom prst="rect">
                        <a:avLst/>
                      </a:prstGeom>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Delete service and deployment</a:t>
            </a:r>
            <a:endParaRPr lang="en-IN" altLang="en-US" sz="2600" u="sng"/>
          </a:p>
          <a:p>
            <a:pPr marL="0" indent="0">
              <a:buNone/>
            </a:pPr>
            <a:r>
              <a:rPr lang="en-IN" altLang="en-US" sz="2600" b="1"/>
              <a:t>   </a:t>
            </a:r>
            <a:r>
              <a:rPr lang="en-IN" altLang="en-US" sz="2600"/>
              <a:t>      </a:t>
            </a:r>
            <a:endParaRPr lang="en-IN" altLang="en-US" sz="2600"/>
          </a:p>
        </p:txBody>
      </p:sp>
      <p:graphicFrame>
        <p:nvGraphicFramePr>
          <p:cNvPr id="8" name="Content Placeholder 7"/>
          <p:cNvGraphicFramePr>
            <a:graphicFrameLocks noChangeAspect="1"/>
          </p:cNvGraphicFramePr>
          <p:nvPr>
            <p:ph sz="half" idx="2"/>
          </p:nvPr>
        </p:nvGraphicFramePr>
        <p:xfrm>
          <a:off x="1088390" y="2388235"/>
          <a:ext cx="6654800" cy="3377565"/>
        </p:xfrm>
        <a:graphic>
          <a:graphicData uri="http://schemas.openxmlformats.org/presentationml/2006/ole">
            <mc:AlternateContent xmlns:mc="http://schemas.openxmlformats.org/markup-compatibility/2006">
              <mc:Choice xmlns:v="urn:schemas-microsoft-com:vml" Requires="v">
                <p:oleObj spid="_x0000_s9" name="" r:id="rId1" imgW="8267700" imgH="2962275" progId="Paint.Picture">
                  <p:embed/>
                </p:oleObj>
              </mc:Choice>
              <mc:Fallback>
                <p:oleObj name="" r:id="rId1" imgW="8267700" imgH="2962275" progId="Paint.Picture">
                  <p:embed/>
                  <p:pic>
                    <p:nvPicPr>
                      <p:cNvPr id="0" name="Picture 8"/>
                      <p:cNvPicPr/>
                      <p:nvPr/>
                    </p:nvPicPr>
                    <p:blipFill>
                      <a:blip r:embed="rId2"/>
                      <a:stretch>
                        <a:fillRect/>
                      </a:stretch>
                    </p:blipFill>
                    <p:spPr>
                      <a:xfrm>
                        <a:off x="1088390" y="2388235"/>
                        <a:ext cx="6654800" cy="3377565"/>
                      </a:xfrm>
                      <a:prstGeom prst="rect">
                        <a:avLst/>
                      </a:prstGeom>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Stop minikube cluster</a:t>
            </a:r>
            <a:endParaRPr lang="en-IN" altLang="en-US" sz="2600" u="sng"/>
          </a:p>
          <a:p>
            <a:endParaRPr lang="en-IN" altLang="en-US" sz="2600" u="sng"/>
          </a:p>
          <a:p>
            <a:endParaRPr lang="en-IN" altLang="en-US" sz="2600" u="sng"/>
          </a:p>
          <a:p>
            <a:endParaRPr lang="en-IN" altLang="en-US" sz="2600" u="sng"/>
          </a:p>
          <a:p>
            <a:endParaRPr lang="en-IN" altLang="en-US" sz="2600" u="sng"/>
          </a:p>
          <a:p>
            <a:r>
              <a:rPr lang="en-IN" altLang="en-US" sz="2600" u="sng"/>
              <a:t>Delete minikube cluster</a:t>
            </a:r>
            <a:endParaRPr lang="en-IN" altLang="en-US" sz="2600" u="sng"/>
          </a:p>
          <a:p>
            <a:pPr marL="0" indent="0">
              <a:buNone/>
            </a:pPr>
            <a:r>
              <a:rPr lang="en-IN" altLang="en-US" sz="2600"/>
              <a:t>      </a:t>
            </a:r>
            <a:endParaRPr lang="en-IN" altLang="en-US" sz="2600"/>
          </a:p>
        </p:txBody>
      </p:sp>
      <p:graphicFrame>
        <p:nvGraphicFramePr>
          <p:cNvPr id="7" name="Content Placeholder 6"/>
          <p:cNvGraphicFramePr>
            <a:graphicFrameLocks noChangeAspect="1"/>
          </p:cNvGraphicFramePr>
          <p:nvPr>
            <p:ph sz="half" idx="2"/>
          </p:nvPr>
        </p:nvGraphicFramePr>
        <p:xfrm>
          <a:off x="1737360" y="2117090"/>
          <a:ext cx="5318125" cy="1557020"/>
        </p:xfrm>
        <a:graphic>
          <a:graphicData uri="http://schemas.openxmlformats.org/presentationml/2006/ole">
            <mc:AlternateContent xmlns:mc="http://schemas.openxmlformats.org/markup-compatibility/2006">
              <mc:Choice xmlns:v="urn:schemas-microsoft-com:vml" Requires="v">
                <p:oleObj spid="_x0000_s8" name="" r:id="rId1" imgW="5153025" imgH="1409700" progId="Paint.Picture">
                  <p:embed/>
                </p:oleObj>
              </mc:Choice>
              <mc:Fallback>
                <p:oleObj name="" r:id="rId1" imgW="5153025" imgH="1409700" progId="Paint.Picture">
                  <p:embed/>
                  <p:pic>
                    <p:nvPicPr>
                      <p:cNvPr id="0" name="Picture 7"/>
                      <p:cNvPicPr/>
                      <p:nvPr/>
                    </p:nvPicPr>
                    <p:blipFill>
                      <a:blip r:embed="rId2"/>
                      <a:stretch>
                        <a:fillRect/>
                      </a:stretch>
                    </p:blipFill>
                    <p:spPr>
                      <a:xfrm>
                        <a:off x="1737360" y="2117090"/>
                        <a:ext cx="5318125" cy="1557020"/>
                      </a:xfrm>
                      <a:prstGeom prst="rect">
                        <a:avLst/>
                      </a:prstGeom>
                    </p:spPr>
                  </p:pic>
                </p:oleObj>
              </mc:Fallback>
            </mc:AlternateContent>
          </a:graphicData>
        </a:graphic>
      </p:graphicFrame>
      <p:graphicFrame>
        <p:nvGraphicFramePr>
          <p:cNvPr id="9" name="Object 8"/>
          <p:cNvGraphicFramePr/>
          <p:nvPr/>
        </p:nvGraphicFramePr>
        <p:xfrm>
          <a:off x="1737360" y="4542155"/>
          <a:ext cx="5318125" cy="1188720"/>
        </p:xfrm>
        <a:graphic>
          <a:graphicData uri="http://schemas.openxmlformats.org/presentationml/2006/ole">
            <mc:AlternateContent xmlns:mc="http://schemas.openxmlformats.org/markup-compatibility/2006">
              <mc:Choice xmlns:v="urn:schemas-microsoft-com:vml" Requires="v">
                <p:oleObj spid="_x0000_s10" name="" r:id="rId3" imgW="5486400" imgH="1019175" progId="Paint.Picture">
                  <p:embed/>
                </p:oleObj>
              </mc:Choice>
              <mc:Fallback>
                <p:oleObj name="" r:id="rId3" imgW="5486400" imgH="1019175" progId="Paint.Picture">
                  <p:embed/>
                  <p:pic>
                    <p:nvPicPr>
                      <p:cNvPr id="0" name="Picture 9"/>
                      <p:cNvPicPr/>
                      <p:nvPr/>
                    </p:nvPicPr>
                    <p:blipFill>
                      <a:blip r:embed="rId4"/>
                      <a:stretch>
                        <a:fillRect/>
                      </a:stretch>
                    </p:blipFill>
                    <p:spPr>
                      <a:xfrm>
                        <a:off x="1737360" y="4542155"/>
                        <a:ext cx="5318125" cy="1188720"/>
                      </a:xfrm>
                      <a:prstGeom prst="rect">
                        <a:avLst/>
                      </a:prstGeom>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5361"/>
          <p:cNvSpPr>
            <a:spLocks noGrp="1"/>
          </p:cNvSpPr>
          <p:nvPr>
            <p:ph type="ctrTitle"/>
          </p:nvPr>
        </p:nvSpPr>
        <p:spPr>
          <a:xfrm>
            <a:off x="2036445" y="2341245"/>
            <a:ext cx="7772400" cy="1082675"/>
          </a:xfrm>
        </p:spPr>
        <p:txBody>
          <a:bodyPr anchor="ctr"/>
          <a:p>
            <a:pPr defTabSz="914400">
              <a:buSzPct val="100000"/>
            </a:pPr>
            <a:r>
              <a:rPr lang="en-US" altLang="x-none" sz="4800" b="1" kern="1200" baseline="0" dirty="0">
                <a:latin typeface="Arial" panose="020B0604020202020204" pitchFamily="34" charset="0"/>
                <a:ea typeface="SimSun" panose="02010600030101010101" pitchFamily="2" charset="-122"/>
                <a:sym typeface="Arial" panose="020B0604020202020204" pitchFamily="34" charset="0"/>
              </a:rPr>
              <a:t>Thanks!</a:t>
            </a:r>
            <a:endParaRPr lang="en-US" altLang="x-none" sz="4800" b="1" kern="1200" baseline="0" dirty="0">
              <a:latin typeface="Arial" panose="020B0604020202020204" pitchFamily="34" charset="0"/>
              <a:ea typeface="SimSun" panose="02010600030101010101" pitchFamily="2" charset="-122"/>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6225" y="405130"/>
            <a:ext cx="8540115" cy="1012825"/>
          </a:xfrm>
        </p:spPr>
        <p:txBody>
          <a:bodyPr/>
          <a:p>
            <a:r>
              <a:rPr lang="en-IN" altLang="en-US"/>
              <a:t>           </a:t>
            </a:r>
            <a:r>
              <a:rPr lang="en-IN" altLang="en-US">
                <a:sym typeface="+mn-ea"/>
              </a:rPr>
              <a:t>Kubernetes Architecture</a:t>
            </a:r>
            <a:endParaRPr lang="en-IN" altLang="en-US"/>
          </a:p>
        </p:txBody>
      </p:sp>
      <p:sp>
        <p:nvSpPr>
          <p:cNvPr id="3" name="Content Placeholder 2"/>
          <p:cNvSpPr>
            <a:spLocks noGrp="1"/>
          </p:cNvSpPr>
          <p:nvPr>
            <p:ph sz="half" idx="1"/>
          </p:nvPr>
        </p:nvSpPr>
        <p:spPr>
          <a:xfrm>
            <a:off x="457200" y="1417955"/>
            <a:ext cx="6734175" cy="4708525"/>
          </a:xfrm>
        </p:spPr>
        <p:txBody>
          <a:bodyPr/>
          <a:p>
            <a:r>
              <a:rPr lang="en-IN" altLang="en-US">
                <a:sym typeface="+mn-ea"/>
              </a:rPr>
              <a:t>With Cloud Controller.</a:t>
            </a:r>
            <a:r>
              <a:rPr lang="en-IN" altLang="en-US"/>
              <a:t>.</a:t>
            </a:r>
            <a:endParaRPr lang="en-IN" altLang="en-US"/>
          </a:p>
        </p:txBody>
      </p:sp>
      <p:pic>
        <p:nvPicPr>
          <p:cNvPr id="6" name="Content Placeholder 5" descr="post-ccm-arch"/>
          <p:cNvPicPr>
            <a:picLocks noChangeAspect="1"/>
          </p:cNvPicPr>
          <p:nvPr>
            <p:ph sz="half" idx="2"/>
          </p:nvPr>
        </p:nvPicPr>
        <p:blipFill>
          <a:blip r:embed="rId1"/>
          <a:stretch>
            <a:fillRect/>
          </a:stretch>
        </p:blipFill>
        <p:spPr>
          <a:xfrm>
            <a:off x="456565" y="2133600"/>
            <a:ext cx="8230235" cy="3717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4945" y="443865"/>
            <a:ext cx="8670290" cy="1012825"/>
          </a:xfrm>
        </p:spPr>
        <p:txBody>
          <a:bodyPr/>
          <a:p>
            <a:r>
              <a:rPr lang="en-IN" altLang="en-US"/>
              <a:t>            </a:t>
            </a:r>
            <a:r>
              <a:rPr lang="en-IN" altLang="en-US">
                <a:sym typeface="+mn-ea"/>
              </a:rPr>
              <a:t>Kubernetes Architecture</a:t>
            </a:r>
            <a:br>
              <a:rPr lang="en-IN" altLang="en-US"/>
            </a:br>
            <a:endParaRPr lang="en-IN" altLang="en-US"/>
          </a:p>
        </p:txBody>
      </p:sp>
      <p:sp>
        <p:nvSpPr>
          <p:cNvPr id="3" name="Content Placeholder 2"/>
          <p:cNvSpPr>
            <a:spLocks noGrp="1"/>
          </p:cNvSpPr>
          <p:nvPr>
            <p:ph sz="half" idx="1"/>
          </p:nvPr>
        </p:nvSpPr>
        <p:spPr>
          <a:xfrm>
            <a:off x="457200" y="1288415"/>
            <a:ext cx="8252460" cy="4838065"/>
          </a:xfrm>
        </p:spPr>
        <p:txBody>
          <a:bodyPr/>
          <a:p>
            <a:r>
              <a:rPr lang="en-IN" altLang="en-US" b="1"/>
              <a:t>Master Components</a:t>
            </a:r>
            <a:endParaRPr lang="en-IN" altLang="en-US"/>
          </a:p>
          <a:p>
            <a:endParaRPr lang="en-IN" altLang="en-US"/>
          </a:p>
          <a:p>
            <a:r>
              <a:rPr lang="en-IN" altLang="en-US"/>
              <a:t>Master components provide the cluster’s control plane. </a:t>
            </a:r>
            <a:endParaRPr lang="en-IN" altLang="en-US"/>
          </a:p>
          <a:p>
            <a:endParaRPr lang="en-IN" altLang="en-US"/>
          </a:p>
          <a:p>
            <a:r>
              <a:rPr lang="en-IN" altLang="en-US"/>
              <a:t>Master components make global decisions about the cluster (for example, scheduling), and they detect and respond to cluster events .</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05165" cy="4708525"/>
          </a:xfrm>
        </p:spPr>
        <p:txBody>
          <a:bodyPr/>
          <a:p>
            <a:r>
              <a:rPr lang="en-IN" altLang="en-US"/>
              <a:t>Master components can be run on any machine in the cluster. </a:t>
            </a:r>
            <a:endParaRPr lang="en-IN" altLang="en-US"/>
          </a:p>
          <a:p>
            <a:endParaRPr lang="en-IN" altLang="en-US"/>
          </a:p>
          <a:p>
            <a:r>
              <a:rPr lang="en-IN" altLang="en-US"/>
              <a:t>However, for simplicity, set up scripts typically start all master components on the same machine, and do not run user containers on this machine.</a:t>
            </a:r>
            <a:endParaRPr lang="en-IN" altLang="en-US"/>
          </a:p>
        </p:txBody>
      </p:sp>
    </p:spTree>
  </p:cSld>
  <p:clrMapOvr>
    <a:masterClrMapping/>
  </p:clrMapOvr>
</p:sld>
</file>

<file path=ppt/theme/theme1.xml><?xml version="1.0" encoding="utf-8"?>
<a:theme xmlns:a="http://schemas.openxmlformats.org/drawingml/2006/main" name="Business_business Affair">
  <a:themeElements>
    <a:clrScheme name="">
      <a:dk1>
        <a:srgbClr val="003300"/>
      </a:dk1>
      <a:lt1>
        <a:srgbClr val="523E26"/>
      </a:lt1>
      <a:dk2>
        <a:srgbClr val="DFC08D"/>
      </a:dk2>
      <a:lt2>
        <a:srgbClr val="2D2015"/>
      </a:lt2>
      <a:accent1>
        <a:srgbClr val="8C7B70"/>
      </a:accent1>
      <a:accent2>
        <a:srgbClr val="8F5F2F"/>
      </a:accent2>
      <a:accent3>
        <a:srgbClr val="B3AFAB"/>
      </a:accent3>
      <a:accent4>
        <a:srgbClr val="002A00"/>
      </a:accent4>
      <a:accent5>
        <a:srgbClr val="C5BFBC"/>
      </a:accent5>
      <a:accent6>
        <a:srgbClr val="805529"/>
      </a:accent6>
      <a:hlink>
        <a:srgbClr val="CCB400"/>
      </a:hlink>
      <a:folHlink>
        <a:srgbClr val="8C9EA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usiness_business Affair">
  <a:themeElements>
    <a:clrScheme name="">
      <a:dk1>
        <a:srgbClr val="003300"/>
      </a:dk1>
      <a:lt1>
        <a:srgbClr val="523E26"/>
      </a:lt1>
      <a:dk2>
        <a:srgbClr val="DFC08D"/>
      </a:dk2>
      <a:lt2>
        <a:srgbClr val="2D2015"/>
      </a:lt2>
      <a:accent1>
        <a:srgbClr val="8C7B70"/>
      </a:accent1>
      <a:accent2>
        <a:srgbClr val="8F5F2F"/>
      </a:accent2>
      <a:accent3>
        <a:srgbClr val="B3AFAB"/>
      </a:accent3>
      <a:accent4>
        <a:srgbClr val="002A00"/>
      </a:accent4>
      <a:accent5>
        <a:srgbClr val="C5BFBC"/>
      </a:accent5>
      <a:accent6>
        <a:srgbClr val="805529"/>
      </a:accent6>
      <a:hlink>
        <a:srgbClr val="CCB400"/>
      </a:hlink>
      <a:folHlink>
        <a:srgbClr val="8C9EA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16787</Words>
  <Application>WPS Presentation</Application>
  <PresentationFormat/>
  <Paragraphs>545</Paragraphs>
  <Slides>65</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15</vt:i4>
      </vt:variant>
      <vt:variant>
        <vt:lpstr>幻灯片标题</vt:lpstr>
      </vt:variant>
      <vt:variant>
        <vt:i4>65</vt:i4>
      </vt:variant>
    </vt:vector>
  </HeadingPairs>
  <TitlesOfParts>
    <vt:vector size="88" baseType="lpstr">
      <vt:lpstr>Arial</vt:lpstr>
      <vt:lpstr>SimSun</vt:lpstr>
      <vt:lpstr>Wingdings</vt:lpstr>
      <vt:lpstr>Microsoft YaHei</vt:lpstr>
      <vt:lpstr>Arial Unicode MS</vt:lpstr>
      <vt:lpstr>Calibri</vt:lpstr>
      <vt:lpstr>Business_business Affair</vt:lpstr>
      <vt:lpstr>1_Business_business Affair</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Kubernetes</vt:lpstr>
      <vt:lpstr>Kubernetes</vt:lpstr>
      <vt:lpstr>Kubernetes</vt:lpstr>
      <vt:lpstr>Kubernetes Cluster</vt:lpstr>
      <vt:lpstr>          Kubernetes Architecture</vt:lpstr>
      <vt:lpstr>           Kubernetes Architecture</vt:lpstr>
      <vt:lpstr>            Kubernetes Architecture </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Minikube</vt:lpstr>
      <vt:lpstr>                           Minikube</vt:lpstr>
      <vt:lpstr>                           Minikube</vt:lpstr>
      <vt:lpstr>                           Minikube</vt:lpstr>
      <vt:lpstr>                           Minikube</vt:lpstr>
      <vt:lpstr>                           Minikube</vt:lpstr>
      <vt:lpstr>                           Minikube</vt:lpstr>
      <vt:lpstr>                           Minikube</vt:lpstr>
      <vt:lpstr>                           Minikube</vt:lpstr>
      <vt:lpstr>                           Minikube</vt:lpstr>
      <vt:lpstr>                           Minikube</vt:lpstr>
      <vt:lpstr>PowerPoint 演示文稿</vt:lpstr>
      <vt:lpstr>        Kubernetes - Services</vt:lpstr>
      <vt:lpstr>        Kubernetes - Services</vt:lpstr>
      <vt:lpstr>                           Minikube</vt:lpstr>
      <vt:lpstr>                           Minikube</vt:lpstr>
      <vt:lpstr>                           Minikube</vt:lpstr>
      <vt:lpstr>                           Minikube</vt:lpstr>
      <vt:lpstr>                           Minikube</vt:lpstr>
      <vt:lpstr>                           Minikube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5</cp:revision>
  <dcterms:created xsi:type="dcterms:W3CDTF">2011-09-23T15:07:00Z</dcterms:created>
  <dcterms:modified xsi:type="dcterms:W3CDTF">2019-06-11T03:21:40Z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