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9" r:id="rId40"/>
    <p:sldId id="310" r:id="rId41"/>
    <p:sldId id="311" r:id="rId42"/>
    <p:sldId id="270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88"/>
        <p:guide pos="5472"/>
        <p:guide orient="horz" pos="74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116013" y="33591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Pct val="100000"/>
            </a:pPr>
            <a:r>
              <a:rPr lang="en-IN" kern="1200" baseline="0">
                <a:latin typeface="Arial" panose="020B0604020202020204" pitchFamily="34" charset="0"/>
                <a:ea typeface="SimSun" panose="02010600030101010101" pitchFamily="2" charset="-122"/>
              </a:rPr>
              <a:t>Microservices</a:t>
            </a:r>
            <a:endParaRPr lang="en-IN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100000"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3000"/>
              <a:t>The </a:t>
            </a:r>
            <a:r>
              <a:rPr lang="en-IN" altLang="en-US" sz="3000" b="1"/>
              <a:t>management component</a:t>
            </a:r>
            <a:r>
              <a:rPr lang="en-IN" altLang="en-US" sz="3000"/>
              <a:t> is responsible for deploying services on nodes, scaling services as per load requirements, detecting failures, rebalancing services across other nodes.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</a:t>
            </a:r>
            <a:r>
              <a:rPr lang="en-IN" altLang="en-US" sz="3000" b="1"/>
              <a:t>service discovery</a:t>
            </a:r>
            <a:r>
              <a:rPr lang="en-IN" altLang="en-US" sz="3000"/>
              <a:t> component maintains a list of services and the nodes that are hosting these services. They provide endpoints to connect to these services. </a:t>
            </a:r>
            <a:endParaRPr lang="en-IN" altLang="en-US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</a:t>
            </a:r>
            <a:r>
              <a:rPr lang="en-IN" altLang="en-US" b="1"/>
              <a:t>API gateway</a:t>
            </a:r>
            <a:r>
              <a:rPr lang="en-IN" altLang="en-US"/>
              <a:t> provides the connection point for the clients.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API gateway forwards the call to the aprropriate service on the back end.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API gateway may combine the response from diferrent services and return an aggregate response to the client.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3000"/>
              <a:t>The API gateway decouples the client from the services.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helps easy management of services in the background without having to update the clients.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API gateways can often provide other functions like authentication, load balancing and logging.</a:t>
            </a:r>
            <a:endParaRPr lang="en-IN" altLang="en-US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1. Single Service Instances per Host</a:t>
            </a:r>
            <a:endParaRPr lang="en-IN" altLang="en-US"/>
          </a:p>
          <a:p>
            <a:pPr lvl="1"/>
            <a:r>
              <a:rPr lang="en-IN" altLang="en-US" sz="2500"/>
              <a:t>Traditional Approach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instance executes on its own server/host.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dependancy.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Less  efficient and costly.</a:t>
            </a:r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2. Multiple Service Instances per Host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Multiple service instance executes on single server/host.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Need techniques to provide isolation between each service instances. (Not possible also)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conflicting resource requirements or version dependancy may occur.</a:t>
            </a:r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3. Service Instances per VM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is packaged as a virtual machine image and executed on an independant VM.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costly.</a:t>
            </a:r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 </a:t>
            </a:r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dependancy.</a:t>
            </a:r>
            <a:endParaRPr lang="en-IN" altLang="en-US" sz="2500"/>
          </a:p>
          <a:p>
            <a:pPr lvl="1"/>
            <a:r>
              <a:rPr lang="en-IN" altLang="en-US" sz="2500"/>
              <a:t>Easy Scaling (Add more VM's)</a:t>
            </a:r>
            <a:endParaRPr lang="en-IN" altLang="en-US" sz="2500"/>
          </a:p>
          <a:p>
            <a:pPr lvl="1"/>
            <a:r>
              <a:rPr lang="en-IN" altLang="en-US" sz="2500"/>
              <a:t>Deploying VM is slow and managing VM's is a time consuming.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4. Service Instances per Container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instance executes on single container.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Each service is packaged as a container image and executed on an independant container.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 than VM approach.</a:t>
            </a:r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 </a:t>
            </a:r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dependancy.</a:t>
            </a:r>
            <a:endParaRPr lang="en-IN" altLang="en-US" sz="2500"/>
          </a:p>
          <a:p>
            <a:pPr lvl="1"/>
            <a:r>
              <a:rPr lang="en-IN" altLang="en-US" sz="2500"/>
              <a:t>Easy and fast scaling (Faster than Deploying VM)</a:t>
            </a:r>
            <a:endParaRPr lang="en-IN" altLang="en-US" sz="2500"/>
          </a:p>
          <a:p>
            <a:pPr lvl="1"/>
            <a:r>
              <a:rPr lang="en-IN" altLang="en-US" sz="2500"/>
              <a:t>New Technology as compared to Hypervisor.</a:t>
            </a:r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710" y="1174750"/>
            <a:ext cx="7959090" cy="4953000"/>
          </a:xfrm>
        </p:spPr>
        <p:txBody>
          <a:bodyPr/>
          <a:p>
            <a:r>
              <a:rPr lang="en-IN" altLang="en-US"/>
              <a:t>Direct Client to Microservice communication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27710" y="2462530"/>
          <a:ext cx="795909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38950" imgH="3171825" progId="Paint.Picture">
                  <p:embed/>
                </p:oleObj>
              </mc:Choice>
              <mc:Fallback>
                <p:oleObj name="" r:id="rId1" imgW="6838950" imgH="31718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710" y="2462530"/>
                        <a:ext cx="7959090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/>
              <a:t>In this method each microservice gets an public endpoint(URL).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Each microservice may get a different port number.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A production environment may use a load balancer and or Application Delivery Controller.</a:t>
            </a:r>
            <a:endParaRPr lang="en-I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/>
              <a:t>This approach is suitable for small micro service based application.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Client app requires services from multiple backend microservices, thus client needs to call different endpoints frequently.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This increases the round trip between client and server. (Increases Latency)</a:t>
            </a:r>
            <a:endParaRPr lang="en-IN" altLang="en-US" sz="2800"/>
          </a:p>
          <a:p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Microservices is an architecture that helps build an application as a collection of loosly coupled and independantly managable services.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It is best suitable for applications which can be broken down into smaller, composable pieces which can work together.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>
                <a:sym typeface="+mn-ea"/>
              </a:rPr>
              <a:t>Need to update client for each new microservice introduced. (Clients tightly coupled)</a:t>
            </a:r>
            <a:endParaRPr lang="en-IN" altLang="en-US" sz="2800">
              <a:sym typeface="+mn-ea"/>
            </a:endParaRPr>
          </a:p>
          <a:p>
            <a:endParaRPr lang="en-IN" altLang="en-US" sz="2800">
              <a:sym typeface="+mn-ea"/>
            </a:endParaRPr>
          </a:p>
          <a:p>
            <a:r>
              <a:rPr lang="en-IN" altLang="en-US" sz="2800">
                <a:sym typeface="+mn-ea"/>
              </a:rPr>
              <a:t>Microservices need to be exposed directly to the internet. (More prone to attacks)</a:t>
            </a:r>
            <a:endParaRPr lang="en-IN" altLang="en-US" sz="2800">
              <a:sym typeface="+mn-ea"/>
            </a:endParaRPr>
          </a:p>
          <a:p>
            <a:endParaRPr lang="en-IN" altLang="en-US" sz="2800">
              <a:sym typeface="+mn-ea"/>
            </a:endParaRPr>
          </a:p>
          <a:p>
            <a:r>
              <a:rPr lang="en-IN" altLang="en-US" sz="2800">
                <a:sym typeface="+mn-ea"/>
              </a:rPr>
              <a:t>Microservices should perform authentication, SSL and logging. (Increased overheads)</a:t>
            </a:r>
            <a:endParaRPr lang="en-IN" altLang="en-US" sz="2800">
              <a:sym typeface="+mn-ea"/>
            </a:endParaRPr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457835" y="1248410"/>
          <a:ext cx="8228965" cy="524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62775" imgH="3381375" progId="Paint.Picture">
                  <p:embed/>
                </p:oleObj>
              </mc:Choice>
              <mc:Fallback>
                <p:oleObj name="" r:id="rId1" imgW="6962775" imgH="3381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835" y="1248410"/>
                        <a:ext cx="8228965" cy="524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The API gateway is the solution to the earlier problems in the client to microservices direct communication.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API gateway may handle multiple different client applications.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To avoid bottleneck due to gatway, it is recommended to split the gateway into multiple service level gateways.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 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57200" y="1401445"/>
          <a:ext cx="8230235" cy="501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62775" imgH="3381375" progId="Paint.Picture">
                  <p:embed/>
                </p:oleObj>
              </mc:Choice>
              <mc:Fallback>
                <p:oleObj name="" r:id="rId1" imgW="6962775" imgH="3381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401445"/>
                        <a:ext cx="8230235" cy="501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If the application has multiple client side applications, that can be a deciding factor in implementing a gateway. 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Thus each gatway suffice the needs of each client application.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Gateway implementation is known as 'Backend for Frontend(BFF)'.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The API Gateway may provide following features.</a:t>
            </a:r>
            <a:endParaRPr lang="en-IN" altLang="en-US" sz="3000"/>
          </a:p>
          <a:p>
            <a:r>
              <a:rPr lang="en-IN" altLang="en-US" sz="3000"/>
              <a:t>Reverse proxy - the gateway provides a single end point or URL to the client apps and then internally maps the calls to internal microservices.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helps manage the microservices independantly of client apps. (Adding/removing/shifting of microservices)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4953000"/>
          </a:xfrm>
        </p:spPr>
        <p:txBody>
          <a:bodyPr/>
          <a:p>
            <a:r>
              <a:rPr lang="en-IN" altLang="en-US" sz="3000"/>
              <a:t>The API gateway may aggregate response for multiple requests from a client application. (reduce latency).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API gateway can perform the tasks like authentication, Load balancing and Logging etc.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981835" y="4697095"/>
          <a:ext cx="4728845" cy="19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76825" imgH="5724525" progId="Paint.Picture">
                  <p:embed/>
                </p:oleObj>
              </mc:Choice>
              <mc:Fallback>
                <p:oleObj name="" r:id="rId1" imgW="5076825" imgH="5724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835" y="4697095"/>
                        <a:ext cx="4728845" cy="193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Routing Pattern</a:t>
            </a:r>
            <a:endParaRPr lang="en-IN" alt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2181225"/>
          <a:ext cx="8229600" cy="38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00875" imgH="5095875" progId="Paint.Picture">
                  <p:embed/>
                </p:oleObj>
              </mc:Choice>
              <mc:Fallback>
                <p:oleObj name="" r:id="rId1" imgW="7000875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181225"/>
                        <a:ext cx="8229600" cy="38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4953000"/>
          </a:xfrm>
        </p:spPr>
        <p:txBody>
          <a:bodyPr/>
          <a:p>
            <a:r>
              <a:rPr lang="en-IN" altLang="en-US"/>
              <a:t>Backend for Frontend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334135" y="2411730"/>
          <a:ext cx="6302375" cy="3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210050" imgH="4495800" progId="Paint.Picture">
                  <p:embed/>
                </p:oleObj>
              </mc:Choice>
              <mc:Fallback>
                <p:oleObj name="" r:id="rId1" imgW="4210050" imgH="4495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4135" y="2411730"/>
                        <a:ext cx="6302375" cy="3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Aggregation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264285" y="2211705"/>
          <a:ext cx="5446395" cy="442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076825" imgH="5724525" progId="Paint.Picture">
                  <p:embed/>
                </p:oleObj>
              </mc:Choice>
              <mc:Fallback>
                <p:oleObj name="" r:id="rId1" imgW="5076825" imgH="5724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4285" y="2211705"/>
                        <a:ext cx="5446395" cy="442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Monolethic Vs Microservice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 monolithic architecture all the components of an application are developed together and tightly coupled.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Following are the drawbacks of the monolithic architecture.</a:t>
            </a:r>
            <a:endParaRPr lang="en-IN" altLang="en-US"/>
          </a:p>
          <a:p>
            <a:r>
              <a:rPr lang="en-IN" altLang="en-US" sz="2400"/>
              <a:t>1. They are </a:t>
            </a:r>
            <a:r>
              <a:rPr lang="en-IN" altLang="en-US" sz="2400" b="1"/>
              <a:t>inflexible</a:t>
            </a:r>
            <a:r>
              <a:rPr lang="en-IN" altLang="en-US" sz="2400"/>
              <a:t> as you can not use different technologies.</a:t>
            </a:r>
            <a:endParaRPr lang="en-IN" altLang="en-US" sz="2400"/>
          </a:p>
          <a:p>
            <a:r>
              <a:rPr lang="en-IN" altLang="en-US" sz="2400"/>
              <a:t>2. They are not </a:t>
            </a:r>
            <a:r>
              <a:rPr lang="en-IN" altLang="en-US" sz="2400" b="1"/>
              <a:t>fault tolarent</a:t>
            </a:r>
            <a:r>
              <a:rPr lang="en-IN" altLang="en-US" sz="2400"/>
              <a:t> as if one component fails, the entire application fails.</a:t>
            </a:r>
            <a:endParaRPr lang="en-I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Offloading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157605" y="2914015"/>
          <a:ext cx="698817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905625" imgH="1762125" progId="Paint.Picture">
                  <p:embed/>
                </p:oleObj>
              </mc:Choice>
              <mc:Fallback>
                <p:oleObj name="" r:id="rId1" imgW="6905625" imgH="17621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7605" y="2914015"/>
                        <a:ext cx="698817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 Products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" y="1174750"/>
            <a:ext cx="8228965" cy="4953000"/>
          </a:xfrm>
        </p:spPr>
        <p:txBody>
          <a:bodyPr/>
          <a:p>
            <a:r>
              <a:rPr lang="en-IN" altLang="en-US"/>
              <a:t>KONG</a:t>
            </a:r>
            <a:endParaRPr lang="en-IN" altLang="en-US"/>
          </a:p>
          <a:p>
            <a:r>
              <a:rPr lang="en-IN" altLang="en-US"/>
              <a:t>AZURE API management (Microsoft)</a:t>
            </a:r>
            <a:endParaRPr lang="en-IN" altLang="en-US"/>
          </a:p>
          <a:p>
            <a:r>
              <a:rPr lang="en-IN" altLang="en-US"/>
              <a:t>SnapLogic</a:t>
            </a:r>
            <a:endParaRPr lang="en-IN" altLang="en-US"/>
          </a:p>
          <a:p>
            <a:r>
              <a:rPr lang="en-IN" altLang="en-US"/>
              <a:t>WSO2</a:t>
            </a:r>
            <a:endParaRPr lang="en-IN" altLang="en-US"/>
          </a:p>
          <a:p>
            <a:r>
              <a:rPr lang="en-IN" altLang="en-US"/>
              <a:t>3Scale (RedHat)</a:t>
            </a:r>
            <a:endParaRPr lang="en-IN" altLang="en-US"/>
          </a:p>
          <a:p>
            <a:r>
              <a:rPr lang="en-IN" altLang="en-US"/>
              <a:t>Mashery</a:t>
            </a:r>
            <a:endParaRPr lang="en-IN" altLang="en-US"/>
          </a:p>
          <a:p>
            <a:r>
              <a:rPr lang="en-IN" altLang="en-US"/>
              <a:t>Oracle API Manager</a:t>
            </a:r>
            <a:endParaRPr lang="en-IN" altLang="en-US"/>
          </a:p>
          <a:p>
            <a:r>
              <a:rPr lang="en-IN" altLang="en-US"/>
              <a:t>Google Cloud Endpoints</a:t>
            </a:r>
            <a:endParaRPr lang="en-IN" altLang="en-US"/>
          </a:p>
          <a:p>
            <a:r>
              <a:rPr lang="en-IN" altLang="en-US"/>
              <a:t>WebMethods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 sz="3000"/>
              <a:t>A code may invoke a service that has a REST API.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In order to make a request for the service the code needs to know the network location of one of the instance of that service.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In traditional environment the location is mostly fixed as the service is bind to a fixed server.</a:t>
            </a:r>
            <a:endParaRPr lang="en-IN" altLang="en-US"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However in flexible environments like cloud, it is difficult to find the network location of a service as the service instance keep on changing.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changes are due to failovers, auto-scaling, upgrades etc.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Thus there is a need for a proper service discovery mechanism. </a:t>
            </a:r>
            <a:endParaRPr lang="en-I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5365"/>
            <a:ext cx="8229600" cy="5271135"/>
          </a:xfrm>
        </p:spPr>
        <p:txBody>
          <a:bodyPr/>
          <a:p>
            <a:r>
              <a:rPr lang="en-IN" altLang="en-US"/>
              <a:t>Client side Service Discovery</a:t>
            </a:r>
            <a:endParaRPr lang="en-IN" altLang="en-US"/>
          </a:p>
          <a:p>
            <a:endParaRPr lang="en-IN" altLang="en-US"/>
          </a:p>
          <a:p>
            <a:r>
              <a:rPr lang="en-IN" altLang="en-US" sz="3000"/>
              <a:t>Client is reponsible for identifying the network location of the required service instances and load balance requests across them.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A service registry which is a database of available service instances is created.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client queries this registry to find the required service.</a:t>
            </a:r>
            <a:endParaRPr lang="en-IN" altLang="en-US"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client then uses load balancing technique and sends the request to one of the available service instance.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Each service instance is required to register its network location (IP address and port) with the service registry.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service instance entry is removed when the instance terminates.</a:t>
            </a:r>
            <a:endParaRPr lang="en-I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client application is coupled with srvice registry.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developer needs to build the service discovery logic in all client side applications.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Also client application should be intelligent enough to take application specific load balancing decisions.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Server side Service Discovery</a:t>
            </a:r>
            <a:endParaRPr lang="en-IN" altLang="en-US"/>
          </a:p>
          <a:p>
            <a:endParaRPr lang="en-IN" altLang="en-US"/>
          </a:p>
          <a:p>
            <a:r>
              <a:rPr lang="en-IN" altLang="en-US" sz="2800"/>
              <a:t>In this mechanism client makes a service request to a frontend which is mostly a load balancer.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The load balancer then queries the service registry and finds the list of service instances.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It then routes the request to the selected instance</a:t>
            </a:r>
            <a:endParaRPr lang="en-IN" altLang="en-US" sz="2800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main advantage of this technique is that the service discovery process is completely transparent to the client.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developer is not required to build any service discovery logic or intelligence in client application.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load balancer is a must component in this technique at the server end.  </a:t>
            </a:r>
            <a:endParaRPr lang="en-I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</p:spPr>
        <p:txBody>
          <a:bodyPr anchor="ctr"/>
          <a:p>
            <a:pPr defTabSz="914400">
              <a:buSzPct val="100000"/>
            </a:pPr>
            <a:r>
              <a:rPr lang="en-US" altLang="x-none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 you!</a:t>
            </a:r>
            <a:endParaRPr lang="en-US" altLang="x-none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Monolethic Vs Microservice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Following are the drawbacks of the monolithic architecture......continued</a:t>
            </a:r>
            <a:endParaRPr lang="en-IN" altLang="en-US"/>
          </a:p>
          <a:p>
            <a:r>
              <a:rPr lang="en-IN" altLang="en-US" sz="2400"/>
              <a:t>3. They are not scalable as a specific component of the application can not be upgraded, enire application needs to be upgraded.</a:t>
            </a:r>
            <a:endParaRPr lang="en-IN" altLang="en-US" sz="2400"/>
          </a:p>
          <a:p>
            <a:r>
              <a:rPr lang="en-IN" altLang="en-US" sz="2400"/>
              <a:t>4. These types of application development process is slow, As sequential development approach is required.</a:t>
            </a:r>
            <a:endParaRPr lang="en-IN" altLang="en-US" sz="2400"/>
          </a:p>
          <a:p>
            <a:r>
              <a:rPr lang="en-IN" altLang="en-US" sz="2400"/>
              <a:t>5.They do not allow continuous development, as individual features can not be seperately build and tested.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These problems led to the concept of microservices.</a:t>
            </a:r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Monolethic Vs Microservice</a:t>
            </a:r>
            <a:endParaRPr lang="en-IN" altLang="en-US"/>
          </a:p>
        </p:txBody>
      </p:sp>
      <p:pic>
        <p:nvPicPr>
          <p:cNvPr id="4" name="Content Placeholder 3" descr="1-xu1Ge_Cew0DHdSU6ETcpL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105535"/>
            <a:ext cx="864108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Microservices as they are a set of modular components are easier to understand, easier to develop, easier to test and easier to maintain over the entire lifetime.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They provide a much higher agility and thus reduce the time required to develop the application.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microservices provide following benefits.</a:t>
            </a:r>
            <a:endParaRPr lang="en-IN" altLang="en-US"/>
          </a:p>
          <a:p>
            <a:r>
              <a:rPr lang="en-IN" altLang="en-US" sz="2800"/>
              <a:t>1. Small teams can work in parallel and develop services faster.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2. If one of the components fails, you can start another instance of that component while other components continue to work.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3. Resource allocation becomes easier. Only required components can be scaled to meet the increasing load demands.</a:t>
            </a: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4953000"/>
          </a:xfrm>
        </p:spPr>
        <p:txBody>
          <a:bodyPr/>
          <a:p>
            <a:r>
              <a:rPr lang="en-IN" altLang="en-US"/>
              <a:t>Each microservice has its own load balancer and execution environment and mostly has its own database.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microservices identify the other services using service discovery.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microservices communicate with each other using a stateless server using REST or Message bus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57200" y="1440180"/>
          <a:ext cx="8116570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48500" imgH="3810000" progId="Paint.Picture">
                  <p:embed/>
                </p:oleObj>
              </mc:Choice>
              <mc:Fallback>
                <p:oleObj name="" r:id="rId1" imgW="7048500" imgH="3810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440180"/>
                        <a:ext cx="8116570" cy="509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mall Blackbord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4341A"/>
      </a:accent1>
      <a:accent2>
        <a:srgbClr val="666633"/>
      </a:accent2>
      <a:accent3>
        <a:srgbClr val="FFFFFF"/>
      </a:accent3>
      <a:accent4>
        <a:srgbClr val="000000"/>
      </a:accent4>
      <a:accent5>
        <a:srgbClr val="ADADAA"/>
      </a:accent5>
      <a:accent6>
        <a:srgbClr val="5B5B2D"/>
      </a:accent6>
      <a:hlink>
        <a:srgbClr val="CC0000"/>
      </a:hlink>
      <a:folHlink>
        <a:srgbClr val="FF99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4341A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DADAA"/>
        </a:accent5>
        <a:accent6>
          <a:srgbClr val="5B5B2D"/>
        </a:accent6>
        <a:hlink>
          <a:srgbClr val="CC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8871</Words>
  <Application>WPS Presentation</Application>
  <PresentationFormat/>
  <Paragraphs>324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SimSun</vt:lpstr>
      <vt:lpstr>Wingdings</vt:lpstr>
      <vt:lpstr>Microsoft YaHei</vt:lpstr>
      <vt:lpstr>Arial Unicode MS</vt:lpstr>
      <vt:lpstr>Calibri</vt:lpstr>
      <vt:lpstr>Small Blackbord</vt:lpstr>
      <vt:lpstr>Communications and Dialogues</vt:lpstr>
      <vt:lpstr>1_Communications and Dialogues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Microservices</vt:lpstr>
      <vt:lpstr>Microservices</vt:lpstr>
      <vt:lpstr>Monolethic Vs Microservice</vt:lpstr>
      <vt:lpstr>Monolethic Vs Microservice</vt:lpstr>
      <vt:lpstr>Monolethic Vs Microservice</vt:lpstr>
      <vt:lpstr>Microservices</vt:lpstr>
      <vt:lpstr>Microservices</vt:lpstr>
      <vt:lpstr>Microservices</vt:lpstr>
      <vt:lpstr>Microservice Architecture</vt:lpstr>
      <vt:lpstr>Microservice Architecture</vt:lpstr>
      <vt:lpstr>Microservice Architecture</vt:lpstr>
      <vt:lpstr>Microservice Architecture</vt:lpstr>
      <vt:lpstr>Microservices deployment patterns </vt:lpstr>
      <vt:lpstr>Microservices deployment patterns </vt:lpstr>
      <vt:lpstr>Microservices deployment patterns </vt:lpstr>
      <vt:lpstr>Microservices deployment patterns 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Gateway Patterns</vt:lpstr>
      <vt:lpstr>Gateway Patterns</vt:lpstr>
      <vt:lpstr>Gateway Patterns</vt:lpstr>
      <vt:lpstr>Gateway Patterns</vt:lpstr>
      <vt:lpstr>API Gateway Products</vt:lpstr>
      <vt:lpstr>Service Discovery</vt:lpstr>
      <vt:lpstr>Service Discovery</vt:lpstr>
      <vt:lpstr>Service Discovery</vt:lpstr>
      <vt:lpstr>Service Discovery</vt:lpstr>
      <vt:lpstr>Service Discovery</vt:lpstr>
      <vt:lpstr>Service Discovery</vt:lpstr>
      <vt:lpstr>Service Discovery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9</cp:revision>
  <dcterms:created xsi:type="dcterms:W3CDTF">2011-09-23T15:07:00Z</dcterms:created>
  <dcterms:modified xsi:type="dcterms:W3CDTF">2019-06-15T15:20:36Z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