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71" r:id="rId8"/>
    <p:sldId id="266" r:id="rId9"/>
    <p:sldId id="272" r:id="rId10"/>
    <p:sldId id="273" r:id="rId11"/>
    <p:sldId id="274" r:id="rId12"/>
    <p:sldId id="275" r:id="rId13"/>
    <p:sldId id="277" r:id="rId14"/>
    <p:sldId id="278" r:id="rId15"/>
    <p:sldId id="259" r:id="rId16"/>
    <p:sldId id="260" r:id="rId17"/>
    <p:sldId id="261" r:id="rId18"/>
    <p:sldId id="262" r:id="rId19"/>
    <p:sldId id="269" r:id="rId20"/>
    <p:sldId id="267" r:id="rId21"/>
    <p:sldId id="268" r:id="rId22"/>
    <p:sldId id="270" r:id="rId23"/>
    <p:sldId id="281" r:id="rId24"/>
    <p:sldId id="294" r:id="rId25"/>
    <p:sldId id="280" r:id="rId26"/>
    <p:sldId id="276"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3C739-0588-466D-993C-1446946710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9E65-6946-4FAA-A807-5DA79E38C96B}"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3C739-0588-466D-993C-1446946710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3C739-0588-466D-993C-1446946710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43C739-0588-466D-993C-1446946710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9E65-6946-4FAA-A807-5DA79E38C9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3C739-0588-466D-993C-14469467100B}"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43C739-0588-466D-993C-1446946710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9E65-6946-4FAA-A807-5DA79E38C9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3C739-0588-466D-993C-14469467100B}"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39E65-6946-4FAA-A807-5DA79E38C96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143C739-0588-466D-993C-14469467100B}"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3C739-0588-466D-993C-14469467100B}"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3C739-0588-466D-993C-1446946710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9E65-6946-4FAA-A807-5DA79E38C96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3C739-0588-466D-993C-14469467100B}"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39E65-6946-4FAA-A807-5DA79E38C96B}"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7143C739-0588-466D-993C-14469467100B}" type="datetimeFigureOut">
              <a:rPr lang="en-US" smtClean="0"/>
              <a:t>8/29/2020</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7539E65-6946-4FAA-A807-5DA79E38C9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s.google.com/imgres?imgurl=www2.ncsu.edu/ncsu/pams/physics/Courses/py212/einstein.gif&amp;imgrefurl=http://www2.ncsu.edu/ncsu/pams/physics/Courses/py212/physhome.html&amp;h=187&amp;w=187&amp;prev=/images?q=Einstein&amp;start=180&amp;svnum=10&amp;hl=en&amp;lr=&amp;ie=UTF-8&amp;sa=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uk/imgres?imgurl=http://www.thechesspiece.com/indian/colombian_chess_setm600.jpg&amp;imgrefurl=http://www.thechesspiece.com/G-280-BTL_the_colombian_knight_set_of_chessmen.html&amp;usg=__0XO2QfSVmQg2N9QcCcQY7tZp-c4=&amp;h=453&amp;w=600&amp;sz=72&amp;hl=en&amp;start=18&amp;tbnid=lfRlNrFA8EywzM:&amp;tbnh=102&amp;tbnw=135&amp;prev=/images?q=chess&amp;gbv=2&amp;ndsp=20&amp;hl=en&amp;rls=ig&amp;sa=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172369" y="919162"/>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4000" kern="1200">
                <a:ln w="3175" cmpd="sng">
                  <a:noFill/>
                </a:ln>
                <a:solidFill>
                  <a:srgbClr val="262626"/>
                </a:solidFill>
                <a:latin typeface="+mj-lt"/>
                <a:ea typeface="+mj-ea"/>
                <a:cs typeface="+mj-cs"/>
              </a:defRPr>
            </a:lvl1pPr>
            <a:lvl2pPr algn="ctr" defTabSz="457200" rtl="0" fontAlgn="base">
              <a:spcBef>
                <a:spcPct val="0"/>
              </a:spcBef>
              <a:spcAft>
                <a:spcPct val="0"/>
              </a:spcAft>
              <a:defRPr sz="4000">
                <a:solidFill>
                  <a:srgbClr val="262626"/>
                </a:solidFill>
                <a:latin typeface="Garamond" pitchFamily="18" charset="0"/>
              </a:defRPr>
            </a:lvl2pPr>
            <a:lvl3pPr algn="ctr" defTabSz="457200" rtl="0" fontAlgn="base">
              <a:spcBef>
                <a:spcPct val="0"/>
              </a:spcBef>
              <a:spcAft>
                <a:spcPct val="0"/>
              </a:spcAft>
              <a:defRPr sz="4000">
                <a:solidFill>
                  <a:srgbClr val="262626"/>
                </a:solidFill>
                <a:latin typeface="Garamond" pitchFamily="18" charset="0"/>
              </a:defRPr>
            </a:lvl3pPr>
            <a:lvl4pPr algn="ctr" defTabSz="457200" rtl="0" fontAlgn="base">
              <a:spcBef>
                <a:spcPct val="0"/>
              </a:spcBef>
              <a:spcAft>
                <a:spcPct val="0"/>
              </a:spcAft>
              <a:defRPr sz="4000">
                <a:solidFill>
                  <a:srgbClr val="262626"/>
                </a:solidFill>
                <a:latin typeface="Garamond" pitchFamily="18" charset="0"/>
              </a:defRPr>
            </a:lvl4pPr>
            <a:lvl5pPr algn="ctr" defTabSz="457200" rtl="0" fontAlgn="base">
              <a:spcBef>
                <a:spcPct val="0"/>
              </a:spcBef>
              <a:spcAft>
                <a:spcPct val="0"/>
              </a:spcAft>
              <a:defRPr sz="40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n>
                  <a:noFill/>
                </a:ln>
              </a:rPr>
              <a:t>What is problem solving?</a:t>
            </a:r>
          </a:p>
        </p:txBody>
      </p:sp>
      <p:sp>
        <p:nvSpPr>
          <p:cNvPr id="5" name="Content Placeholder 2"/>
          <p:cNvSpPr>
            <a:spLocks noGrp="1"/>
          </p:cNvSpPr>
          <p:nvPr/>
        </p:nvSpPr>
        <p:spPr bwMode="auto">
          <a:xfrm>
            <a:off x="1172369" y="2493962"/>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mtClean="0"/>
              <a:t>The process of working through a problem to find a solution</a:t>
            </a:r>
          </a:p>
          <a:p>
            <a:r>
              <a:rPr lang="en-US" smtClean="0"/>
              <a:t>Not just math</a:t>
            </a:r>
          </a:p>
          <a:p>
            <a:r>
              <a:rPr lang="en-US" smtClean="0"/>
              <a:t>Is an essential skill you need for work, learning and independence</a:t>
            </a:r>
          </a:p>
        </p:txBody>
      </p:sp>
    </p:spTree>
    <p:extLst>
      <p:ext uri="{BB962C8B-B14F-4D97-AF65-F5344CB8AC3E}">
        <p14:creationId xmlns:p14="http://schemas.microsoft.com/office/powerpoint/2010/main" val="1162390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457200" y="251619"/>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r>
              <a:rPr lang="en-US" sz="3200" smtClean="0">
                <a:effectLst/>
                <a:latin typeface="Times New Roman" pitchFamily="18" charset="0"/>
                <a:cs typeface="Times New Roman" pitchFamily="18" charset="0"/>
              </a:rPr>
              <a:t>Problem-Solving Techniques Continued…</a:t>
            </a:r>
          </a:p>
        </p:txBody>
      </p:sp>
      <p:sp>
        <p:nvSpPr>
          <p:cNvPr id="3" name="Content Placeholder 2"/>
          <p:cNvSpPr>
            <a:spLocks noGrp="1"/>
          </p:cNvSpPr>
          <p:nvPr/>
        </p:nvSpPr>
        <p:spPr bwMode="auto">
          <a:xfrm>
            <a:off x="457200" y="1577181"/>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a:lstStyle>
          <a:p>
            <a:pPr eaLnBrk="1" hangingPunct="1">
              <a:buFont typeface="Wingdings" pitchFamily="2" charset="2"/>
              <a:buNone/>
              <a:defRPr/>
            </a:pPr>
            <a:r>
              <a:rPr lang="en-US" sz="2000" dirty="0" smtClean="0">
                <a:effectLst/>
                <a:latin typeface="Times New Roman" pitchFamily="18" charset="0"/>
                <a:cs typeface="Times New Roman" pitchFamily="18" charset="0"/>
              </a:rPr>
              <a:t>3.) List possible solutions</a:t>
            </a:r>
          </a:p>
          <a:p>
            <a:pPr eaLnBrk="1" hangingPunct="1">
              <a:buFont typeface="Wingdings" pitchFamily="2" charset="2"/>
              <a:buNone/>
              <a:defRPr/>
            </a:pPr>
            <a:r>
              <a:rPr lang="en-US" sz="1800" dirty="0" smtClean="0">
                <a:effectLst/>
                <a:latin typeface="Times New Roman" pitchFamily="18" charset="0"/>
                <a:cs typeface="Times New Roman" pitchFamily="18" charset="0"/>
              </a:rPr>
              <a:t>		- Brainstorm and use creativity to come up with 	ideas on how to solve the problem</a:t>
            </a:r>
          </a:p>
          <a:p>
            <a:pPr eaLnBrk="1" hangingPunct="1">
              <a:buFontTx/>
              <a:buChar char="-"/>
              <a:defRPr/>
            </a:pPr>
            <a:endParaRPr lang="en-US" sz="2000" dirty="0" smtClean="0">
              <a:effectLst/>
              <a:latin typeface="Times New Roman" pitchFamily="18" charset="0"/>
              <a:cs typeface="Times New Roman" pitchFamily="18" charset="0"/>
            </a:endParaRPr>
          </a:p>
          <a:p>
            <a:pPr eaLnBrk="1" hangingPunct="1">
              <a:buFont typeface="Wingdings" pitchFamily="2" charset="2"/>
              <a:buNone/>
              <a:defRPr/>
            </a:pPr>
            <a:r>
              <a:rPr lang="en-US" sz="2000" dirty="0" smtClean="0">
                <a:effectLst/>
                <a:latin typeface="Times New Roman" pitchFamily="18" charset="0"/>
                <a:cs typeface="Times New Roman" pitchFamily="18" charset="0"/>
              </a:rPr>
              <a:t>4.) Evaluate the options</a:t>
            </a:r>
          </a:p>
          <a:p>
            <a:pPr eaLnBrk="1" hangingPunct="1">
              <a:buFont typeface="Wingdings" pitchFamily="2" charset="2"/>
              <a:buNone/>
              <a:defRPr/>
            </a:pPr>
            <a:r>
              <a:rPr lang="en-US" sz="1800" dirty="0" smtClean="0">
                <a:effectLst/>
                <a:latin typeface="Times New Roman" pitchFamily="18" charset="0"/>
                <a:cs typeface="Times New Roman" pitchFamily="18" charset="0"/>
              </a:rPr>
              <a:t>		- Consider the pros and cons for given solutions</a:t>
            </a:r>
          </a:p>
          <a:p>
            <a:pPr eaLnBrk="1" hangingPunct="1">
              <a:buFont typeface="Wingdings" pitchFamily="2" charset="2"/>
              <a:buNone/>
              <a:defRPr/>
            </a:pPr>
            <a:endParaRPr lang="en-US" sz="1800" dirty="0" smtClean="0">
              <a:effectLst/>
              <a:latin typeface="Times New Roman" pitchFamily="18" charset="0"/>
              <a:cs typeface="Times New Roman" pitchFamily="18" charset="0"/>
            </a:endParaRPr>
          </a:p>
          <a:p>
            <a:pPr eaLnBrk="1" hangingPunct="1">
              <a:buFont typeface="Wingdings" pitchFamily="2" charset="2"/>
              <a:buNone/>
              <a:defRPr/>
            </a:pPr>
            <a:r>
              <a:rPr lang="en-US" sz="2000" dirty="0" smtClean="0">
                <a:effectLst/>
                <a:latin typeface="Times New Roman" pitchFamily="18" charset="0"/>
                <a:cs typeface="Times New Roman" pitchFamily="18" charset="0"/>
              </a:rPr>
              <a:t>5.) Select an options or options</a:t>
            </a:r>
          </a:p>
          <a:p>
            <a:pPr eaLnBrk="1" hangingPunct="1">
              <a:buFont typeface="Wingdings" pitchFamily="2" charset="2"/>
              <a:buNone/>
              <a:defRPr/>
            </a:pPr>
            <a:r>
              <a:rPr lang="en-US" sz="1800" dirty="0" smtClean="0">
                <a:effectLst/>
                <a:latin typeface="Times New Roman" pitchFamily="18" charset="0"/>
                <a:cs typeface="Times New Roman" pitchFamily="18" charset="0"/>
              </a:rPr>
              <a:t>		- Determine what is the best option and provides the </a:t>
            </a:r>
            <a:r>
              <a:rPr lang="en-US" sz="1800" dirty="0" smtClean="0">
                <a:effectLst/>
                <a:latin typeface="Times New Roman" pitchFamily="18" charset="0"/>
                <a:cs typeface="Times New Roman" pitchFamily="18" charset="0"/>
              </a:rPr>
              <a:t>most </a:t>
            </a:r>
            <a:r>
              <a:rPr lang="en-US" sz="1800" dirty="0" smtClean="0">
                <a:effectLst/>
                <a:latin typeface="Times New Roman" pitchFamily="18" charset="0"/>
                <a:cs typeface="Times New Roman" pitchFamily="18" charset="0"/>
              </a:rPr>
              <a:t>balancing solution to the problem. Consider 	also whether several solutions could be combined. </a:t>
            </a:r>
          </a:p>
          <a:p>
            <a:pPr>
              <a:defRPr/>
            </a:pPr>
            <a:endParaRPr lang="en-US" sz="24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391508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457200" y="365919"/>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a:defRPr/>
            </a:pPr>
            <a:r>
              <a:rPr lang="en-US" sz="3600" dirty="0" smtClean="0">
                <a:effectLst/>
              </a:rPr>
              <a:t>Problem-Solving Techniques</a:t>
            </a:r>
            <a:endParaRPr lang="en-US" sz="3600" dirty="0">
              <a:effectLst/>
            </a:endParaRPr>
          </a:p>
        </p:txBody>
      </p:sp>
      <p:sp>
        <p:nvSpPr>
          <p:cNvPr id="3" name="Content Placeholder 2"/>
          <p:cNvSpPr>
            <a:spLocks noGrp="1"/>
          </p:cNvSpPr>
          <p:nvPr/>
        </p:nvSpPr>
        <p:spPr bwMode="auto">
          <a:xfrm>
            <a:off x="457200" y="1691481"/>
            <a:ext cx="82296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a:lstStyle>
          <a:p>
            <a:pPr>
              <a:buFont typeface="Wingdings" pitchFamily="2" charset="2"/>
              <a:buNone/>
            </a:pPr>
            <a:r>
              <a:rPr lang="en-US" sz="2000" smtClean="0">
                <a:effectLst/>
              </a:rPr>
              <a:t>6.) Document any agreements</a:t>
            </a:r>
          </a:p>
          <a:p>
            <a:pPr>
              <a:buFont typeface="Wingdings" pitchFamily="2" charset="2"/>
              <a:buNone/>
            </a:pPr>
            <a:r>
              <a:rPr lang="en-US" sz="2400" smtClean="0">
                <a:effectLst/>
              </a:rPr>
              <a:t>		- </a:t>
            </a:r>
            <a:r>
              <a:rPr lang="en-US" sz="1800" smtClean="0">
                <a:effectLst/>
              </a:rPr>
              <a:t>if working in a group, note the agreement among 	members about solutions</a:t>
            </a:r>
          </a:p>
          <a:p>
            <a:pPr>
              <a:buFont typeface="Wingdings" pitchFamily="2" charset="2"/>
              <a:buNone/>
            </a:pPr>
            <a:endParaRPr lang="en-US" sz="2400" smtClean="0">
              <a:effectLst/>
            </a:endParaRPr>
          </a:p>
          <a:p>
            <a:pPr>
              <a:buFont typeface="Wingdings" pitchFamily="2" charset="2"/>
              <a:buNone/>
            </a:pPr>
            <a:r>
              <a:rPr lang="en-US" sz="2000" smtClean="0">
                <a:effectLst/>
              </a:rPr>
              <a:t>7.) Implement, monitor, and evaluate solutions</a:t>
            </a:r>
          </a:p>
          <a:p>
            <a:pPr>
              <a:buFont typeface="Wingdings" pitchFamily="2" charset="2"/>
              <a:buNone/>
            </a:pPr>
            <a:endParaRPr lang="en-US" sz="2000" smtClean="0">
              <a:effectLst/>
            </a:endParaRPr>
          </a:p>
        </p:txBody>
      </p:sp>
      <p:pic>
        <p:nvPicPr>
          <p:cNvPr id="4" name="Picture 3" descr="MC90009057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434681"/>
            <a:ext cx="2241550" cy="2043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C900370348[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663281"/>
            <a:ext cx="1376363" cy="182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4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57200" y="292894"/>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pPr eaLnBrk="1" hangingPunct="1">
              <a:defRPr/>
            </a:pPr>
            <a:r>
              <a:rPr lang="en-US" sz="3600" dirty="0" smtClean="0">
                <a:effectLst/>
              </a:rPr>
              <a:t>Becoming Aware</a:t>
            </a:r>
          </a:p>
        </p:txBody>
      </p:sp>
      <p:sp>
        <p:nvSpPr>
          <p:cNvPr id="3" name="Rectangle 2"/>
          <p:cNvSpPr>
            <a:spLocks noGrp="1" noChangeArrowheads="1"/>
          </p:cNvSpPr>
          <p:nvPr/>
        </p:nvSpPr>
        <p:spPr bwMode="auto">
          <a:xfrm>
            <a:off x="457200" y="1618456"/>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a:lstStyle>
          <a:p>
            <a:pPr eaLnBrk="1" hangingPunct="1">
              <a:defRPr/>
            </a:pPr>
            <a:r>
              <a:rPr lang="en-US" sz="2400" dirty="0" smtClean="0">
                <a:effectLst/>
              </a:rPr>
              <a:t>To be an effective problem-solver, you need to have self-awareness about your:</a:t>
            </a:r>
          </a:p>
          <a:p>
            <a:pPr eaLnBrk="1" hangingPunct="1">
              <a:buFont typeface="Wingdings" pitchFamily="2" charset="2"/>
              <a:buNone/>
              <a:defRPr/>
            </a:pPr>
            <a:endParaRPr lang="en-US" sz="2400" dirty="0" smtClean="0">
              <a:effectLst/>
            </a:endParaRPr>
          </a:p>
          <a:p>
            <a:pPr lvl="1" eaLnBrk="1" hangingPunct="1">
              <a:defRPr/>
            </a:pPr>
            <a:r>
              <a:rPr lang="en-US" sz="1800" dirty="0" smtClean="0">
                <a:effectLst/>
              </a:rPr>
              <a:t>Thinking processes, decision-making skills, learning style, intelligence, memory and information acquisition, and problem-solving skills and techniques </a:t>
            </a:r>
          </a:p>
        </p:txBody>
      </p:sp>
      <p:pic>
        <p:nvPicPr>
          <p:cNvPr id="4" name="Picture 3" descr="C:\Users\Katie\AppData\Local\Microsoft\Windows\Temporary Internet Files\Content.IE5\O6014PCQ\MC90044631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4818856"/>
            <a:ext cx="173831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6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00060" y="3925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b="1" dirty="0" smtClean="0">
                <a:solidFill>
                  <a:srgbClr val="C00000"/>
                </a:solidFill>
              </a:rPr>
              <a:t>Critical thinking</a:t>
            </a:r>
          </a:p>
        </p:txBody>
      </p:sp>
      <p:sp>
        <p:nvSpPr>
          <p:cNvPr id="3" name="Rectangle 2"/>
          <p:cNvSpPr>
            <a:spLocks noGrp="1" noChangeArrowheads="1"/>
          </p:cNvSpPr>
          <p:nvPr/>
        </p:nvSpPr>
        <p:spPr bwMode="auto">
          <a:xfrm>
            <a:off x="828660" y="2099101"/>
            <a:ext cx="8172480"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GB" dirty="0" smtClean="0"/>
              <a:t>Is not: automatic response or intuition etc</a:t>
            </a:r>
          </a:p>
          <a:p>
            <a:pPr eaLnBrk="1" hangingPunct="1">
              <a:buFontTx/>
              <a:buNone/>
            </a:pPr>
            <a:r>
              <a:rPr lang="en-GB" sz="2800" dirty="0" smtClean="0"/>
              <a:t>		</a:t>
            </a:r>
            <a:r>
              <a:rPr lang="en-GB" sz="2400" dirty="0" smtClean="0"/>
              <a:t>whatever their value or lack of value!</a:t>
            </a:r>
            <a:endParaRPr lang="en-GB" sz="2000" dirty="0" smtClean="0"/>
          </a:p>
          <a:p>
            <a:pPr eaLnBrk="1" hangingPunct="1">
              <a:buFontTx/>
              <a:buNone/>
            </a:pPr>
            <a:endParaRPr lang="en-GB" sz="2000" dirty="0" smtClean="0"/>
          </a:p>
          <a:p>
            <a:pPr eaLnBrk="1" hangingPunct="1">
              <a:buFontTx/>
              <a:buNone/>
            </a:pPr>
            <a:r>
              <a:rPr lang="en-GB" sz="2800" dirty="0" smtClean="0"/>
              <a:t>	</a:t>
            </a:r>
            <a:r>
              <a:rPr lang="en-GB" dirty="0" smtClean="0"/>
              <a:t>Critical thinking is </a:t>
            </a:r>
            <a:r>
              <a:rPr lang="en-GB" u="sng" dirty="0" smtClean="0"/>
              <a:t>reasonable</a:t>
            </a:r>
            <a:r>
              <a:rPr lang="en-GB" dirty="0" smtClean="0"/>
              <a:t> </a:t>
            </a:r>
            <a:r>
              <a:rPr lang="en-GB" u="sng" dirty="0" smtClean="0"/>
              <a:t>reflective </a:t>
            </a:r>
            <a:r>
              <a:rPr lang="en-GB" dirty="0" smtClean="0"/>
              <a:t>thinking that is focused on </a:t>
            </a:r>
            <a:r>
              <a:rPr lang="en-GB" u="sng" dirty="0" smtClean="0"/>
              <a:t>deciding</a:t>
            </a:r>
            <a:r>
              <a:rPr lang="en-GB" dirty="0" smtClean="0"/>
              <a:t> what to believe or do </a:t>
            </a:r>
            <a:r>
              <a:rPr lang="en-GB" sz="2800" dirty="0" smtClean="0"/>
              <a:t>		(R. Ennis)</a:t>
            </a:r>
          </a:p>
        </p:txBody>
      </p:sp>
      <p:pic>
        <p:nvPicPr>
          <p:cNvPr id="4" name="Picture 3" descr="http://images.google.com/images?q=tbn:1y0JUKzvKWQC:www2.ncsu.edu/ncsu/pams/physics/Courses/py212/einstein.gif">
            <a:hlinkClick r:id="rId2"/>
          </p:cNvPr>
          <p:cNvPicPr>
            <a:picLocks noChangeAspect="1" noChangeArrowheads="1"/>
          </p:cNvPicPr>
          <p:nvPr/>
        </p:nvPicPr>
        <p:blipFill>
          <a:blip r:embed="rId3" cstate="print"/>
          <a:srcRect/>
          <a:stretch>
            <a:fillRect/>
          </a:stretch>
        </p:blipFill>
        <p:spPr bwMode="auto">
          <a:xfrm>
            <a:off x="142860" y="117901"/>
            <a:ext cx="1905000" cy="1905000"/>
          </a:xfrm>
          <a:prstGeom prst="rect">
            <a:avLst/>
          </a:prstGeom>
          <a:noFill/>
          <a:ln w="9525">
            <a:noFill/>
            <a:miter lim="800000"/>
            <a:headEnd/>
            <a:tailEnd/>
          </a:ln>
        </p:spPr>
      </p:pic>
      <p:sp>
        <p:nvSpPr>
          <p:cNvPr id="5" name="Text Box 6"/>
          <p:cNvSpPr txBox="1">
            <a:spLocks noChangeArrowheads="1"/>
          </p:cNvSpPr>
          <p:nvPr/>
        </p:nvSpPr>
        <p:spPr bwMode="auto">
          <a:xfrm>
            <a:off x="584185" y="5909101"/>
            <a:ext cx="8274079" cy="707886"/>
          </a:xfrm>
          <a:prstGeom prst="rect">
            <a:avLst/>
          </a:prstGeom>
          <a:solidFill>
            <a:schemeClr val="accent2">
              <a:lumMod val="20000"/>
              <a:lumOff val="80000"/>
            </a:schemeClr>
          </a:solidFill>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GB" sz="2000" b="1" dirty="0">
                <a:latin typeface="Calibri" pitchFamily="34" charset="0"/>
              </a:rPr>
              <a:t>The significant problems we face cannot be solved at the same level of thinking we were at when we created </a:t>
            </a:r>
            <a:r>
              <a:rPr lang="en-GB" sz="2000" b="1" dirty="0" smtClean="0">
                <a:latin typeface="Calibri" pitchFamily="34" charset="0"/>
              </a:rPr>
              <a:t>them. Einstein</a:t>
            </a:r>
            <a:endParaRPr lang="en-GB" sz="2000" b="1" dirty="0">
              <a:latin typeface="Calibri" pitchFamily="34" charset="0"/>
            </a:endParaRPr>
          </a:p>
        </p:txBody>
      </p:sp>
    </p:spTree>
    <p:extLst>
      <p:ext uri="{BB962C8B-B14F-4D97-AF65-F5344CB8AC3E}">
        <p14:creationId xmlns:p14="http://schemas.microsoft.com/office/powerpoint/2010/main" val="80304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642926" y="428592"/>
            <a:ext cx="6072230" cy="121444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GB" sz="4000" b="1" dirty="0" smtClean="0"/>
              <a:t>Critical Thinking: definitions</a:t>
            </a:r>
            <a:endParaRPr lang="en-GB" sz="4000" b="1" dirty="0"/>
          </a:p>
        </p:txBody>
      </p:sp>
      <p:sp>
        <p:nvSpPr>
          <p:cNvPr id="3" name="Subtitle 2"/>
          <p:cNvSpPr>
            <a:spLocks noGrp="1"/>
          </p:cNvSpPr>
          <p:nvPr/>
        </p:nvSpPr>
        <p:spPr bwMode="auto">
          <a:xfrm>
            <a:off x="142860" y="1857352"/>
            <a:ext cx="8501122" cy="4857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sz="2400" dirty="0" smtClean="0">
                <a:solidFill>
                  <a:schemeClr val="tx1"/>
                </a:solidFill>
              </a:rPr>
              <a:t>... Most formal definitions of critical thinking include the intentional application of rational, higher-order thinking skills such as analysis, synthesis, problem-recognition and problem-solving, inference and evaluation</a:t>
            </a:r>
          </a:p>
          <a:p>
            <a:pPr algn="r"/>
            <a:r>
              <a:rPr lang="en-GB" sz="1800" dirty="0" smtClean="0">
                <a:solidFill>
                  <a:schemeClr val="tx1"/>
                </a:solidFill>
              </a:rPr>
              <a:t>T.A. Angelo. (1995). “Classroom assessment for critical thinking.” Teaching of Psychology, 22(1), p.6</a:t>
            </a:r>
          </a:p>
          <a:p>
            <a:pPr algn="l"/>
            <a:endParaRPr lang="en-GB" sz="2000" dirty="0" smtClean="0">
              <a:solidFill>
                <a:schemeClr val="tx1"/>
              </a:solidFill>
            </a:endParaRPr>
          </a:p>
          <a:p>
            <a:pPr algn="l"/>
            <a:r>
              <a:rPr lang="en-GB" sz="2400" dirty="0" smtClean="0">
                <a:solidFill>
                  <a:schemeClr val="tx1"/>
                </a:solidFill>
              </a:rPr>
              <a:t>Critical thinking is </a:t>
            </a:r>
            <a:r>
              <a:rPr lang="en-GB" sz="2400" u="sng" dirty="0" smtClean="0">
                <a:solidFill>
                  <a:schemeClr val="tx1"/>
                </a:solidFill>
              </a:rPr>
              <a:t>not</a:t>
            </a:r>
            <a:r>
              <a:rPr lang="en-GB" sz="2400" dirty="0" smtClean="0">
                <a:solidFill>
                  <a:schemeClr val="tx1"/>
                </a:solidFill>
              </a:rPr>
              <a:t> simply being highly critical of everyone else’s thinking but your own</a:t>
            </a:r>
            <a:endParaRPr lang="en-GB" sz="2000" dirty="0" smtClean="0">
              <a:solidFill>
                <a:schemeClr val="tx1"/>
              </a:solidFill>
            </a:endParaRPr>
          </a:p>
          <a:p>
            <a:pPr algn="r"/>
            <a:r>
              <a:rPr lang="en-GB" sz="1800" dirty="0" smtClean="0">
                <a:solidFill>
                  <a:schemeClr val="tx1"/>
                </a:solidFill>
              </a:rPr>
              <a:t>Anonymous (2002)</a:t>
            </a: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smtClean="0">
              <a:solidFill>
                <a:schemeClr val="tx1"/>
              </a:solidFill>
            </a:endParaRPr>
          </a:p>
          <a:p>
            <a:pPr algn="l"/>
            <a:endParaRPr lang="en-GB" sz="2800" dirty="0">
              <a:solidFill>
                <a:schemeClr val="tx1"/>
              </a:solidFill>
            </a:endParaRPr>
          </a:p>
        </p:txBody>
      </p:sp>
      <p:pic>
        <p:nvPicPr>
          <p:cNvPr id="4" name="Picture 3" descr="http://tbn1.google.com/images?q=tbn:lfRlNrFA8EywzM:http://www.thechesspiece.com/indian/colombian_chess_setm600.jpg">
            <a:hlinkClick r:id="rId2"/>
          </p:cNvPr>
          <p:cNvPicPr>
            <a:picLocks noChangeAspect="1" noChangeArrowheads="1"/>
          </p:cNvPicPr>
          <p:nvPr/>
        </p:nvPicPr>
        <p:blipFill>
          <a:blip r:embed="rId3" cstate="print"/>
          <a:srcRect/>
          <a:stretch>
            <a:fillRect/>
          </a:stretch>
        </p:blipFill>
        <p:spPr bwMode="auto">
          <a:xfrm>
            <a:off x="7143785" y="142864"/>
            <a:ext cx="1857356" cy="1403337"/>
          </a:xfrm>
          <a:prstGeom prst="rect">
            <a:avLst/>
          </a:prstGeom>
          <a:noFill/>
        </p:spPr>
      </p:pic>
    </p:spTree>
    <p:extLst>
      <p:ext uri="{BB962C8B-B14F-4D97-AF65-F5344CB8AC3E}">
        <p14:creationId xmlns:p14="http://schemas.microsoft.com/office/powerpoint/2010/main" val="128855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1172369" y="919162"/>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4000" kern="1200">
                <a:ln w="3175" cmpd="sng">
                  <a:noFill/>
                </a:ln>
                <a:solidFill>
                  <a:srgbClr val="262626"/>
                </a:solidFill>
                <a:latin typeface="+mj-lt"/>
                <a:ea typeface="+mj-ea"/>
                <a:cs typeface="+mj-cs"/>
              </a:defRPr>
            </a:lvl1pPr>
            <a:lvl2pPr algn="ctr" defTabSz="457200" rtl="0" fontAlgn="base">
              <a:spcBef>
                <a:spcPct val="0"/>
              </a:spcBef>
              <a:spcAft>
                <a:spcPct val="0"/>
              </a:spcAft>
              <a:defRPr sz="4000">
                <a:solidFill>
                  <a:srgbClr val="262626"/>
                </a:solidFill>
                <a:latin typeface="Garamond" pitchFamily="18" charset="0"/>
              </a:defRPr>
            </a:lvl2pPr>
            <a:lvl3pPr algn="ctr" defTabSz="457200" rtl="0" fontAlgn="base">
              <a:spcBef>
                <a:spcPct val="0"/>
              </a:spcBef>
              <a:spcAft>
                <a:spcPct val="0"/>
              </a:spcAft>
              <a:defRPr sz="4000">
                <a:solidFill>
                  <a:srgbClr val="262626"/>
                </a:solidFill>
                <a:latin typeface="Garamond" pitchFamily="18" charset="0"/>
              </a:defRPr>
            </a:lvl3pPr>
            <a:lvl4pPr algn="ctr" defTabSz="457200" rtl="0" fontAlgn="base">
              <a:spcBef>
                <a:spcPct val="0"/>
              </a:spcBef>
              <a:spcAft>
                <a:spcPct val="0"/>
              </a:spcAft>
              <a:defRPr sz="4000">
                <a:solidFill>
                  <a:srgbClr val="262626"/>
                </a:solidFill>
                <a:latin typeface="Garamond" pitchFamily="18" charset="0"/>
              </a:defRPr>
            </a:lvl4pPr>
            <a:lvl5pPr algn="ctr" defTabSz="457200" rtl="0" fontAlgn="base">
              <a:spcBef>
                <a:spcPct val="0"/>
              </a:spcBef>
              <a:spcAft>
                <a:spcPct val="0"/>
              </a:spcAft>
              <a:defRPr sz="40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n>
                  <a:noFill/>
                </a:ln>
              </a:rPr>
              <a:t>What is critical thinking?</a:t>
            </a:r>
          </a:p>
        </p:txBody>
      </p:sp>
      <p:sp>
        <p:nvSpPr>
          <p:cNvPr id="3" name="Content Placeholder 2"/>
          <p:cNvSpPr>
            <a:spLocks noGrp="1"/>
          </p:cNvSpPr>
          <p:nvPr/>
        </p:nvSpPr>
        <p:spPr bwMode="auto">
          <a:xfrm>
            <a:off x="1172369" y="2493962"/>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mtClean="0">
                <a:latin typeface="Times New Roman" pitchFamily="18" charset="0"/>
                <a:cs typeface="Times New Roman" pitchFamily="18" charset="0"/>
              </a:rPr>
              <a:t> Critical thinking involves thinking about questions and issues using a "blank page" point of view. It also involves understanding the difference between fact and opinion when you are doing research.</a:t>
            </a:r>
          </a:p>
          <a:p>
            <a:r>
              <a:rPr lang="en-US" smtClean="0">
                <a:latin typeface="Times New Roman" pitchFamily="18" charset="0"/>
                <a:cs typeface="Times New Roman" pitchFamily="18" charset="0"/>
              </a:rPr>
              <a:t>Critical thinking skills drive the decisions we make every day. </a:t>
            </a:r>
          </a:p>
          <a:p>
            <a:r>
              <a:rPr lang="en-US" smtClean="0">
                <a:latin typeface="Times New Roman" pitchFamily="18" charset="0"/>
                <a:cs typeface="Times New Roman" pitchFamily="18" charset="0"/>
              </a:rPr>
              <a:t>Critical thinking skills help us solve problems</a:t>
            </a:r>
          </a:p>
        </p:txBody>
      </p:sp>
    </p:spTree>
    <p:extLst>
      <p:ext uri="{BB962C8B-B14F-4D97-AF65-F5344CB8AC3E}">
        <p14:creationId xmlns:p14="http://schemas.microsoft.com/office/powerpoint/2010/main" val="292713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bwMode="auto">
          <a:xfrm>
            <a:off x="1172369" y="1706563"/>
            <a:ext cx="67992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Font typeface="Arial" pitchFamily="34" charset="0"/>
              <a:buNone/>
            </a:pPr>
            <a:r>
              <a:rPr lang="en-US" sz="2800" smtClean="0">
                <a:latin typeface="Times New Roman" pitchFamily="18" charset="0"/>
                <a:cs typeface="Times New Roman" pitchFamily="18" charset="0"/>
              </a:rPr>
              <a:t>Critical thinking skills are important because they support the ability to be able to problem-solve effectively and to make good decisions. </a:t>
            </a:r>
          </a:p>
        </p:txBody>
      </p:sp>
    </p:spTree>
    <p:extLst>
      <p:ext uri="{BB962C8B-B14F-4D97-AF65-F5344CB8AC3E}">
        <p14:creationId xmlns:p14="http://schemas.microsoft.com/office/powerpoint/2010/main" val="472430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1172369" y="919162"/>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4000" kern="1200">
                <a:ln w="3175" cmpd="sng">
                  <a:noFill/>
                </a:ln>
                <a:solidFill>
                  <a:srgbClr val="262626"/>
                </a:solidFill>
                <a:latin typeface="+mj-lt"/>
                <a:ea typeface="+mj-ea"/>
                <a:cs typeface="+mj-cs"/>
              </a:defRPr>
            </a:lvl1pPr>
            <a:lvl2pPr algn="ctr" defTabSz="457200" rtl="0" fontAlgn="base">
              <a:spcBef>
                <a:spcPct val="0"/>
              </a:spcBef>
              <a:spcAft>
                <a:spcPct val="0"/>
              </a:spcAft>
              <a:defRPr sz="4000">
                <a:solidFill>
                  <a:srgbClr val="262626"/>
                </a:solidFill>
                <a:latin typeface="Garamond" pitchFamily="18" charset="0"/>
              </a:defRPr>
            </a:lvl2pPr>
            <a:lvl3pPr algn="ctr" defTabSz="457200" rtl="0" fontAlgn="base">
              <a:spcBef>
                <a:spcPct val="0"/>
              </a:spcBef>
              <a:spcAft>
                <a:spcPct val="0"/>
              </a:spcAft>
              <a:defRPr sz="4000">
                <a:solidFill>
                  <a:srgbClr val="262626"/>
                </a:solidFill>
                <a:latin typeface="Garamond" pitchFamily="18" charset="0"/>
              </a:defRPr>
            </a:lvl3pPr>
            <a:lvl4pPr algn="ctr" defTabSz="457200" rtl="0" fontAlgn="base">
              <a:spcBef>
                <a:spcPct val="0"/>
              </a:spcBef>
              <a:spcAft>
                <a:spcPct val="0"/>
              </a:spcAft>
              <a:defRPr sz="4000">
                <a:solidFill>
                  <a:srgbClr val="262626"/>
                </a:solidFill>
                <a:latin typeface="Garamond" pitchFamily="18" charset="0"/>
              </a:defRPr>
            </a:lvl4pPr>
            <a:lvl5pPr algn="ctr" defTabSz="457200" rtl="0" fontAlgn="base">
              <a:spcBef>
                <a:spcPct val="0"/>
              </a:spcBef>
              <a:spcAft>
                <a:spcPct val="0"/>
              </a:spcAft>
              <a:defRPr sz="40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n>
                  <a:noFill/>
                </a:ln>
              </a:rPr>
              <a:t>Critical Thinkers</a:t>
            </a:r>
          </a:p>
        </p:txBody>
      </p:sp>
      <p:sp>
        <p:nvSpPr>
          <p:cNvPr id="3" name="Content Placeholder 2"/>
          <p:cNvSpPr>
            <a:spLocks noGrp="1"/>
          </p:cNvSpPr>
          <p:nvPr/>
        </p:nvSpPr>
        <p:spPr bwMode="auto">
          <a:xfrm>
            <a:off x="1172369" y="2493962"/>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mtClean="0">
                <a:latin typeface="Times New Roman" pitchFamily="18" charset="0"/>
                <a:cs typeface="Times New Roman" pitchFamily="18" charset="0"/>
              </a:rPr>
              <a:t>ask questions</a:t>
            </a:r>
          </a:p>
          <a:p>
            <a:r>
              <a:rPr lang="en-US" smtClean="0">
                <a:latin typeface="Times New Roman" pitchFamily="18" charset="0"/>
                <a:cs typeface="Times New Roman" pitchFamily="18" charset="0"/>
              </a:rPr>
              <a:t>gather and assess relevant information</a:t>
            </a:r>
          </a:p>
          <a:p>
            <a:r>
              <a:rPr lang="en-US" smtClean="0">
                <a:latin typeface="Times New Roman" pitchFamily="18" charset="0"/>
                <a:cs typeface="Times New Roman" pitchFamily="18" charset="0"/>
              </a:rPr>
              <a:t>are open-minded</a:t>
            </a:r>
          </a:p>
          <a:p>
            <a:r>
              <a:rPr lang="en-US" smtClean="0">
                <a:latin typeface="Times New Roman" pitchFamily="18" charset="0"/>
                <a:cs typeface="Times New Roman" pitchFamily="18" charset="0"/>
              </a:rPr>
              <a:t>can communicate and work with others to solve problems</a:t>
            </a:r>
          </a:p>
          <a:p>
            <a:endParaRPr lang="en-US" smtClean="0"/>
          </a:p>
        </p:txBody>
      </p:sp>
    </p:spTree>
    <p:extLst>
      <p:ext uri="{BB962C8B-B14F-4D97-AF65-F5344CB8AC3E}">
        <p14:creationId xmlns:p14="http://schemas.microsoft.com/office/powerpoint/2010/main" val="299137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bwMode="auto">
          <a:xfrm>
            <a:off x="1172369" y="1706563"/>
            <a:ext cx="67992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mtClean="0">
                <a:latin typeface="Times New Roman" pitchFamily="18" charset="0"/>
                <a:cs typeface="Times New Roman" pitchFamily="18" charset="0"/>
              </a:rPr>
              <a:t> In order to develop and maintain critical thinking skills you need to use them.</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One of the best ways to do this is to practice your problem-solving skills!</a:t>
            </a:r>
          </a:p>
        </p:txBody>
      </p:sp>
    </p:spTree>
    <p:extLst>
      <p:ext uri="{BB962C8B-B14F-4D97-AF65-F5344CB8AC3E}">
        <p14:creationId xmlns:p14="http://schemas.microsoft.com/office/powerpoint/2010/main" val="331273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020762" y="1831975"/>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a:t>Brainstorming: Warning</a:t>
            </a:r>
          </a:p>
        </p:txBody>
      </p:sp>
      <p:sp>
        <p:nvSpPr>
          <p:cNvPr id="3" name="Rectangle 2"/>
          <p:cNvSpPr>
            <a:spLocks noChangeArrowheads="1"/>
          </p:cNvSpPr>
          <p:nvPr/>
        </p:nvSpPr>
        <p:spPr bwMode="auto">
          <a:xfrm>
            <a:off x="715962" y="3889375"/>
            <a:ext cx="7781925" cy="1079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lnSpc>
                <a:spcPct val="90000"/>
              </a:lnSpc>
              <a:spcBef>
                <a:spcPct val="30000"/>
              </a:spcBef>
            </a:pPr>
            <a:r>
              <a:rPr lang="en-GB" sz="3600"/>
              <a:t>PREMATURE EVALUATION WILL PREVENT CONCEPTION !</a:t>
            </a:r>
          </a:p>
        </p:txBody>
      </p:sp>
      <p:sp>
        <p:nvSpPr>
          <p:cNvPr id="4" name="Rectangle 3"/>
          <p:cNvSpPr>
            <a:spLocks noChangeArrowheads="1"/>
          </p:cNvSpPr>
          <p:nvPr/>
        </p:nvSpPr>
        <p:spPr bwMode="auto">
          <a:xfrm>
            <a:off x="646112" y="3819525"/>
            <a:ext cx="7531100" cy="1206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382354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1172369" y="919162"/>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4000" kern="1200">
                <a:ln w="3175" cmpd="sng">
                  <a:noFill/>
                </a:ln>
                <a:solidFill>
                  <a:srgbClr val="262626"/>
                </a:solidFill>
                <a:latin typeface="+mj-lt"/>
                <a:ea typeface="+mj-ea"/>
                <a:cs typeface="+mj-cs"/>
              </a:defRPr>
            </a:lvl1pPr>
            <a:lvl2pPr algn="ctr" defTabSz="457200" rtl="0" fontAlgn="base">
              <a:spcBef>
                <a:spcPct val="0"/>
              </a:spcBef>
              <a:spcAft>
                <a:spcPct val="0"/>
              </a:spcAft>
              <a:defRPr sz="4000">
                <a:solidFill>
                  <a:srgbClr val="262626"/>
                </a:solidFill>
                <a:latin typeface="Garamond" pitchFamily="18" charset="0"/>
              </a:defRPr>
            </a:lvl2pPr>
            <a:lvl3pPr algn="ctr" defTabSz="457200" rtl="0" fontAlgn="base">
              <a:spcBef>
                <a:spcPct val="0"/>
              </a:spcBef>
              <a:spcAft>
                <a:spcPct val="0"/>
              </a:spcAft>
              <a:defRPr sz="4000">
                <a:solidFill>
                  <a:srgbClr val="262626"/>
                </a:solidFill>
                <a:latin typeface="Garamond" pitchFamily="18" charset="0"/>
              </a:defRPr>
            </a:lvl3pPr>
            <a:lvl4pPr algn="ctr" defTabSz="457200" rtl="0" fontAlgn="base">
              <a:spcBef>
                <a:spcPct val="0"/>
              </a:spcBef>
              <a:spcAft>
                <a:spcPct val="0"/>
              </a:spcAft>
              <a:defRPr sz="4000">
                <a:solidFill>
                  <a:srgbClr val="262626"/>
                </a:solidFill>
                <a:latin typeface="Garamond" pitchFamily="18" charset="0"/>
              </a:defRPr>
            </a:lvl4pPr>
            <a:lvl5pPr algn="ctr" defTabSz="457200" rtl="0" fontAlgn="base">
              <a:spcBef>
                <a:spcPct val="0"/>
              </a:spcBef>
              <a:spcAft>
                <a:spcPct val="0"/>
              </a:spcAft>
              <a:defRPr sz="40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n>
                  <a:noFill/>
                </a:ln>
              </a:rPr>
              <a:t>Definitions</a:t>
            </a:r>
          </a:p>
        </p:txBody>
      </p:sp>
      <p:sp>
        <p:nvSpPr>
          <p:cNvPr id="5" name="Content Placeholder 2"/>
          <p:cNvSpPr>
            <a:spLocks noGrp="1"/>
          </p:cNvSpPr>
          <p:nvPr/>
        </p:nvSpPr>
        <p:spPr bwMode="auto">
          <a:xfrm>
            <a:off x="1172369" y="2493962"/>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fontAlgn="auto">
              <a:buFont typeface="Arial"/>
              <a:buNone/>
              <a:defRPr/>
            </a:pPr>
            <a:r>
              <a:rPr lang="en-US" i="1">
                <a:solidFill>
                  <a:schemeClr val="tx1">
                    <a:lumMod val="85000"/>
                    <a:lumOff val="15000"/>
                  </a:schemeClr>
                </a:solidFill>
                <a:latin typeface="Times New Roman" charset="0"/>
                <a:cs typeface="Times New Roman" charset="0"/>
              </a:rPr>
              <a:t>Problem: Wherever there is a gap between where you are now and where you want to be and you don’t know how to cross that gap, you have a problem. (Hays, 1980)</a:t>
            </a:r>
          </a:p>
          <a:p>
            <a:pPr fontAlgn="auto">
              <a:buFont typeface="Arial"/>
              <a:buChar char="•"/>
              <a:defRPr/>
            </a:pPr>
            <a:endParaRPr lang="en-US">
              <a:solidFill>
                <a:schemeClr val="tx1">
                  <a:lumMod val="85000"/>
                  <a:lumOff val="15000"/>
                </a:schemeClr>
              </a:solidFill>
              <a:latin typeface="Times New Roman" charset="0"/>
              <a:cs typeface="Times New Roman" charset="0"/>
            </a:endParaRPr>
          </a:p>
          <a:p>
            <a:pPr marL="0" indent="0" fontAlgn="auto">
              <a:buFont typeface="Arial"/>
              <a:buNone/>
              <a:defRPr/>
            </a:pPr>
            <a:r>
              <a:rPr lang="en-US" i="1">
                <a:solidFill>
                  <a:schemeClr val="tx1">
                    <a:lumMod val="85000"/>
                    <a:lumOff val="15000"/>
                  </a:schemeClr>
                </a:solidFill>
                <a:latin typeface="Times New Roman" charset="0"/>
                <a:cs typeface="Times New Roman" charset="0"/>
              </a:rPr>
              <a:t>Problem solving: What you do when you don’t know what to do. (Wheatley, 1984)</a:t>
            </a:r>
          </a:p>
          <a:p>
            <a:pPr fontAlgn="auto">
              <a:buFont typeface="Arial"/>
              <a:buChar char="•"/>
              <a:defRPr/>
            </a:pPr>
            <a:endParaRPr lang="en-US">
              <a:solidFill>
                <a:schemeClr val="tx1">
                  <a:lumMod val="85000"/>
                  <a:lumOff val="15000"/>
                </a:schemeClr>
              </a:solidFill>
            </a:endParaRPr>
          </a:p>
        </p:txBody>
      </p:sp>
    </p:spTree>
    <p:extLst>
      <p:ext uri="{BB962C8B-B14F-4D97-AF65-F5344CB8AC3E}">
        <p14:creationId xmlns:p14="http://schemas.microsoft.com/office/powerpoint/2010/main" val="170042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990600" y="1694656"/>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pPr algn="l"/>
            <a:r>
              <a:rPr lang="en-GB" sz="3200" b="0" dirty="0"/>
              <a:t>Definition of Brainstorming</a:t>
            </a:r>
          </a:p>
        </p:txBody>
      </p:sp>
      <p:sp>
        <p:nvSpPr>
          <p:cNvPr id="3" name="Rectangle 2"/>
          <p:cNvSpPr>
            <a:spLocks noChangeArrowheads="1"/>
          </p:cNvSpPr>
          <p:nvPr/>
        </p:nvSpPr>
        <p:spPr bwMode="auto">
          <a:xfrm>
            <a:off x="1143000" y="2990056"/>
            <a:ext cx="6410325" cy="186256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lnSpc>
                <a:spcPct val="90000"/>
              </a:lnSpc>
              <a:spcBef>
                <a:spcPct val="30000"/>
              </a:spcBef>
            </a:pPr>
            <a:r>
              <a:rPr lang="en-GB" sz="2400" b="0"/>
              <a:t>“To practice a conference technique by which a group attempts to find a solution for a specific problem by amassing all the ideas spontaneously contributed by its members” </a:t>
            </a:r>
          </a:p>
          <a:p>
            <a:pPr>
              <a:lnSpc>
                <a:spcPct val="90000"/>
              </a:lnSpc>
              <a:spcBef>
                <a:spcPct val="30000"/>
              </a:spcBef>
            </a:pPr>
            <a:r>
              <a:rPr lang="en-GB" sz="2400" b="0"/>
              <a:t>Osborn (inventor of brainstorming), 1953</a:t>
            </a:r>
          </a:p>
        </p:txBody>
      </p:sp>
    </p:spTree>
    <p:extLst>
      <p:ext uri="{BB962C8B-B14F-4D97-AF65-F5344CB8AC3E}">
        <p14:creationId xmlns:p14="http://schemas.microsoft.com/office/powerpoint/2010/main" val="84983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990600" y="685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b="0"/>
              <a:t>Basic Rules of Brainstorming</a:t>
            </a:r>
          </a:p>
        </p:txBody>
      </p:sp>
      <p:sp>
        <p:nvSpPr>
          <p:cNvPr id="3" name="Rectangle 2"/>
          <p:cNvSpPr>
            <a:spLocks noGrp="1" noChangeArrowheads="1"/>
          </p:cNvSpPr>
          <p:nvPr/>
        </p:nvSpPr>
        <p:spPr bwMode="auto">
          <a:xfrm>
            <a:off x="990600" y="2057400"/>
            <a:ext cx="716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a:lstStyle>
          <a:p>
            <a:r>
              <a:rPr lang="en-GB" b="0"/>
              <a:t>No criticism whatsoever</a:t>
            </a:r>
          </a:p>
          <a:p>
            <a:r>
              <a:rPr lang="en-GB" b="0"/>
              <a:t>Free-wheeling is welcome.  The whackier the idea, the better</a:t>
            </a:r>
          </a:p>
          <a:p>
            <a:r>
              <a:rPr lang="en-GB" b="0"/>
              <a:t>The more ideas, the better</a:t>
            </a:r>
          </a:p>
          <a:p>
            <a:r>
              <a:rPr lang="en-GB" b="0"/>
              <a:t>Building on others’ ideas is encouraged</a:t>
            </a:r>
          </a:p>
        </p:txBody>
      </p:sp>
    </p:spTree>
    <p:extLst>
      <p:ext uri="{BB962C8B-B14F-4D97-AF65-F5344CB8AC3E}">
        <p14:creationId xmlns:p14="http://schemas.microsoft.com/office/powerpoint/2010/main" val="324945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990600" y="762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sz="3200" b="0"/>
              <a:t>Brainstorming : Evaluation</a:t>
            </a:r>
          </a:p>
        </p:txBody>
      </p:sp>
      <p:sp>
        <p:nvSpPr>
          <p:cNvPr id="3" name="Rectangle 2"/>
          <p:cNvSpPr>
            <a:spLocks noGrp="1" noChangeArrowheads="1"/>
          </p:cNvSpPr>
          <p:nvPr/>
        </p:nvSpPr>
        <p:spPr bwMode="auto">
          <a:xfrm>
            <a:off x="990600" y="1981200"/>
            <a:ext cx="716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a:lstStyle>
          <a:p>
            <a:r>
              <a:rPr lang="en-GB" b="0"/>
              <a:t>Frequently used technique</a:t>
            </a:r>
          </a:p>
          <a:p>
            <a:r>
              <a:rPr lang="en-GB" b="0"/>
              <a:t>Easy to implement</a:t>
            </a:r>
          </a:p>
          <a:p>
            <a:r>
              <a:rPr lang="en-GB" b="0"/>
              <a:t>Time efficient</a:t>
            </a:r>
          </a:p>
          <a:p>
            <a:r>
              <a:rPr lang="en-GB" b="0"/>
              <a:t>Prone to inaccurate usage</a:t>
            </a:r>
          </a:p>
          <a:p>
            <a:r>
              <a:rPr lang="en-GB" b="0"/>
              <a:t>Research findings on usefulness are contradictory (both positive and negative)</a:t>
            </a:r>
          </a:p>
          <a:p>
            <a:r>
              <a:rPr lang="en-GB" b="0"/>
              <a:t>Inconclusive</a:t>
            </a:r>
          </a:p>
        </p:txBody>
      </p:sp>
    </p:spTree>
    <p:extLst>
      <p:ext uri="{BB962C8B-B14F-4D97-AF65-F5344CB8AC3E}">
        <p14:creationId xmlns:p14="http://schemas.microsoft.com/office/powerpoint/2010/main" val="3567154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315200" cy="2554545"/>
          </a:xfrm>
          <a:prstGeom prst="rect">
            <a:avLst/>
          </a:prstGeom>
        </p:spPr>
        <p:txBody>
          <a:bodyPr wrap="square">
            <a:spAutoFit/>
          </a:bodyPr>
          <a:lstStyle/>
          <a:p>
            <a:r>
              <a:rPr lang="en-US" sz="3200" b="1" dirty="0"/>
              <a:t>What Is Reverse Brainstorming?</a:t>
            </a:r>
          </a:p>
          <a:p>
            <a:r>
              <a:rPr lang="en-US" sz="3200" dirty="0"/>
              <a:t>Reverse brainstorming, sometimes called “negative brainstorming,” is a process that turns typical brainstorming upside down. </a:t>
            </a:r>
          </a:p>
        </p:txBody>
      </p:sp>
    </p:spTree>
    <p:extLst>
      <p:ext uri="{BB962C8B-B14F-4D97-AF65-F5344CB8AC3E}">
        <p14:creationId xmlns:p14="http://schemas.microsoft.com/office/powerpoint/2010/main" val="359647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772400" cy="6186309"/>
          </a:xfrm>
          <a:prstGeom prst="rect">
            <a:avLst/>
          </a:prstGeom>
        </p:spPr>
        <p:txBody>
          <a:bodyPr wrap="square">
            <a:spAutoFit/>
          </a:bodyPr>
          <a:lstStyle/>
          <a:p>
            <a:r>
              <a:rPr lang="en-US" dirty="0"/>
              <a:t>Instead of asking participants to come up with great ideas for improving a process or achieving a goal, you ask them to instead brainstorm ways to absolutely undermine a process or make a goal impossible to achieve. </a:t>
            </a:r>
            <a:endParaRPr lang="en-US" dirty="0" smtClean="0"/>
          </a:p>
          <a:p>
            <a:endParaRPr lang="en-US" dirty="0" smtClean="0"/>
          </a:p>
          <a:p>
            <a:r>
              <a:rPr lang="en-US" dirty="0" smtClean="0"/>
              <a:t>You </a:t>
            </a:r>
            <a:r>
              <a:rPr lang="en-US" dirty="0"/>
              <a:t>let all those pent-up negative thoughts bubble to the surface. </a:t>
            </a:r>
            <a:endParaRPr lang="en-US" dirty="0" smtClean="0"/>
          </a:p>
          <a:p>
            <a:r>
              <a:rPr lang="en-US" dirty="0" smtClean="0"/>
              <a:t>This </a:t>
            </a:r>
            <a:r>
              <a:rPr lang="en-US" dirty="0"/>
              <a:t>provides the group with useful information about what isn’t working. Once you know what isn’t working, of course, you have the tools you need to plan for success.  </a:t>
            </a:r>
          </a:p>
          <a:p>
            <a:r>
              <a:rPr lang="en-US" dirty="0"/>
              <a:t>The best way to envision the process of reverse brainstorming is to compare it to typical brainstorming:</a:t>
            </a:r>
          </a:p>
          <a:p>
            <a:endParaRPr lang="en-US" dirty="0" smtClean="0"/>
          </a:p>
          <a:p>
            <a:r>
              <a:rPr lang="en-US" dirty="0" smtClean="0">
                <a:solidFill>
                  <a:srgbClr val="FF0000"/>
                </a:solidFill>
              </a:rPr>
              <a:t>Typical </a:t>
            </a:r>
            <a:r>
              <a:rPr lang="en-US" dirty="0">
                <a:solidFill>
                  <a:srgbClr val="FF0000"/>
                </a:solidFill>
              </a:rPr>
              <a:t>brainstorming question:</a:t>
            </a:r>
            <a:r>
              <a:rPr lang="en-US" dirty="0"/>
              <a:t> How can we improve customer service?</a:t>
            </a:r>
          </a:p>
          <a:p>
            <a:r>
              <a:rPr lang="en-US" dirty="0">
                <a:solidFill>
                  <a:schemeClr val="bg2">
                    <a:lumMod val="50000"/>
                  </a:schemeClr>
                </a:solidFill>
              </a:rPr>
              <a:t>Reverse brainstorming question:</a:t>
            </a:r>
            <a:r>
              <a:rPr lang="en-US" dirty="0"/>
              <a:t> How can we make customer service so bad that every one of our customers walks away from our product or service?</a:t>
            </a:r>
          </a:p>
          <a:p>
            <a:endParaRPr lang="en-US" dirty="0" smtClean="0"/>
          </a:p>
          <a:p>
            <a:r>
              <a:rPr lang="en-US" dirty="0" smtClean="0">
                <a:solidFill>
                  <a:srgbClr val="FF0000"/>
                </a:solidFill>
              </a:rPr>
              <a:t>Typical </a:t>
            </a:r>
            <a:r>
              <a:rPr lang="en-US" dirty="0">
                <a:solidFill>
                  <a:srgbClr val="FF0000"/>
                </a:solidFill>
              </a:rPr>
              <a:t>brainstorming question:</a:t>
            </a:r>
            <a:r>
              <a:rPr lang="en-US" dirty="0"/>
              <a:t> How can we ensure that this project is a success</a:t>
            </a:r>
          </a:p>
          <a:p>
            <a:r>
              <a:rPr lang="en-US" dirty="0">
                <a:solidFill>
                  <a:schemeClr val="bg2">
                    <a:lumMod val="50000"/>
                  </a:schemeClr>
                </a:solidFill>
              </a:rPr>
              <a:t>Reverse brainstorming question:</a:t>
            </a:r>
            <a:r>
              <a:rPr lang="en-US" dirty="0"/>
              <a:t> How can we ensure that this project is a dismal failure?</a:t>
            </a:r>
          </a:p>
          <a:p>
            <a:r>
              <a:rPr lang="en-US" dirty="0"/>
              <a:t/>
            </a:r>
            <a:br>
              <a:rPr lang="en-US" dirty="0"/>
            </a:br>
            <a:endParaRPr lang="en-US" dirty="0"/>
          </a:p>
        </p:txBody>
      </p:sp>
    </p:spTree>
    <p:extLst>
      <p:ext uri="{BB962C8B-B14F-4D97-AF65-F5344CB8AC3E}">
        <p14:creationId xmlns:p14="http://schemas.microsoft.com/office/powerpoint/2010/main" val="136832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543800" cy="3970318"/>
          </a:xfrm>
          <a:prstGeom prst="rect">
            <a:avLst/>
          </a:prstGeom>
        </p:spPr>
        <p:txBody>
          <a:bodyPr wrap="square">
            <a:spAutoFit/>
          </a:bodyPr>
          <a:lstStyle/>
          <a:p>
            <a:pPr fontAlgn="base"/>
            <a:r>
              <a:rPr lang="en-US" b="1" dirty="0"/>
              <a:t>How to Use the Tool</a:t>
            </a:r>
          </a:p>
          <a:p>
            <a:pPr fontAlgn="base"/>
            <a:r>
              <a:rPr lang="en-US" dirty="0"/>
              <a:t>Clearly identify the problem or challenge, and write it down.</a:t>
            </a:r>
          </a:p>
          <a:p>
            <a:pPr fontAlgn="base"/>
            <a:r>
              <a:rPr lang="en-US" dirty="0"/>
              <a:t>Reverse the problem or challenge by asking, "How could I possibly cause the problem?" or "How could I possibly achieve the opposite effect?"</a:t>
            </a:r>
          </a:p>
          <a:p>
            <a:pPr fontAlgn="base"/>
            <a:r>
              <a:rPr lang="en-US" dirty="0"/>
              <a:t>Brainstorm the reverse problem to generate reverse solution ideas. Allow the brainstorm ideas to flow freely. Do not reject anything at this stage.</a:t>
            </a:r>
          </a:p>
          <a:p>
            <a:pPr fontAlgn="base"/>
            <a:r>
              <a:rPr lang="en-US" dirty="0"/>
              <a:t>Once you have brainstormed all the ideas to solve the reverse problem, now reverse these into solution ideas for the original problem or challenge.</a:t>
            </a:r>
          </a:p>
          <a:p>
            <a:pPr fontAlgn="base"/>
            <a:r>
              <a:rPr lang="en-US" dirty="0"/>
              <a:t>Evaluate these solution ideas. Can you see a potential solution? Can you see attributes of a potential solution?</a:t>
            </a:r>
          </a:p>
          <a:p>
            <a:pPr fontAlgn="base"/>
            <a:r>
              <a:rPr lang="en-US" b="1" dirty="0"/>
              <a:t>Tip:</a:t>
            </a:r>
          </a:p>
          <a:p>
            <a:pPr fontAlgn="base"/>
            <a:r>
              <a:rPr lang="en-US" dirty="0"/>
              <a:t>Reverse brainstorming is a good technique to try when it is difficult to identify solutions to the problem directly.</a:t>
            </a:r>
          </a:p>
          <a:p>
            <a:pPr fontAlgn="base"/>
            <a:endParaRPr lang="en-US" b="1" dirty="0"/>
          </a:p>
        </p:txBody>
      </p:sp>
    </p:spTree>
    <p:extLst>
      <p:ext uri="{BB962C8B-B14F-4D97-AF65-F5344CB8AC3E}">
        <p14:creationId xmlns:p14="http://schemas.microsoft.com/office/powerpoint/2010/main" val="2290316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965821" y="700423"/>
            <a:ext cx="3600400" cy="9269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GB" sz="4000" dirty="0" smtClean="0">
                <a:latin typeface="Times New Roman" pitchFamily="18" charset="0"/>
                <a:cs typeface="Times New Roman" pitchFamily="18" charset="0"/>
              </a:rPr>
              <a:t>Mind maps</a:t>
            </a:r>
            <a:endParaRPr lang="en-GB" sz="4000" dirty="0">
              <a:latin typeface="Times New Roman" pitchFamily="18" charset="0"/>
              <a:cs typeface="Times New Roman" pitchFamily="18" charset="0"/>
            </a:endParaRPr>
          </a:p>
        </p:txBody>
      </p:sp>
      <p:sp>
        <p:nvSpPr>
          <p:cNvPr id="3" name="Content Placeholder 2"/>
          <p:cNvSpPr>
            <a:spLocks noGrp="1"/>
          </p:cNvSpPr>
          <p:nvPr/>
        </p:nvSpPr>
        <p:spPr bwMode="auto">
          <a:xfrm>
            <a:off x="317749" y="1636527"/>
            <a:ext cx="655272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400" dirty="0" smtClean="0"/>
              <a:t>Show hierarchical relationships around a central idea or key word</a:t>
            </a:r>
          </a:p>
          <a:p>
            <a:r>
              <a:rPr lang="en-GB" sz="2400" dirty="0" smtClean="0"/>
              <a:t>Often hand drawn</a:t>
            </a:r>
          </a:p>
          <a:p>
            <a:r>
              <a:rPr lang="en-GB" sz="2400" dirty="0" smtClean="0"/>
              <a:t>Useful for planning, generating ideas, seeing connections</a:t>
            </a:r>
          </a:p>
          <a:p>
            <a:r>
              <a:rPr lang="en-GB" sz="2400" dirty="0" smtClean="0"/>
              <a:t>An alternative to using lists for planning assignments</a:t>
            </a:r>
          </a:p>
          <a:p>
            <a:pPr marL="0" indent="0">
              <a:buNone/>
            </a:pPr>
            <a:endParaRPr lang="en-GB" sz="2400" dirty="0"/>
          </a:p>
        </p:txBody>
      </p:sp>
      <p:sp>
        <p:nvSpPr>
          <p:cNvPr id="4" name="TextBox 4"/>
          <p:cNvSpPr txBox="1"/>
          <p:nvPr/>
        </p:nvSpPr>
        <p:spPr>
          <a:xfrm>
            <a:off x="1828800" y="5410200"/>
            <a:ext cx="449995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GB" dirty="0" smtClean="0"/>
              <a:t>Helps develop understanding &amp; new ideas</a:t>
            </a:r>
            <a:endParaRPr lang="en-GB" dirty="0"/>
          </a:p>
        </p:txBody>
      </p:sp>
      <p:sp>
        <p:nvSpPr>
          <p:cNvPr id="6" name="AutoShape 2"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sp>
        <p:nvSpPr>
          <p:cNvPr id="7" name="AutoShape 4"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sp>
        <p:nvSpPr>
          <p:cNvPr id="8" name="AutoShape 6"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sp>
        <p:nvSpPr>
          <p:cNvPr id="9" name="AutoShape 8"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sp>
        <p:nvSpPr>
          <p:cNvPr id="10" name="AutoShape 10"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sp>
        <p:nvSpPr>
          <p:cNvPr id="11" name="AutoShape 12" descr="data:image/jpg;base64,/9j/4AAQSkZJRgABAQAAAQABAAD/2wCEAAkGBhISEBQUExIWFRUWGRkUGBgYFxkaHBsbFRcWFxUaGBccHCYeGB0kGhwXHy8iIycpLS4tGR4yNTAqNSYrLCoBCQoKDgwOGg8PGiwkHyQsKSoqLC4tKiwsLSwsLCwtLywqLS8vKSwsLCwtLCwqLC0uLDAsKSw2LC8sLCksLCwsKf/AABEIAMABBwMBIgACEQEDEQH/xAAcAAEAAwEBAQEBAAAAAAAAAAAABAUGAwECBwj/xABEEAACAgEDAgQDBgMECQEJAAABAgMRAAQSIQUxBhNBUSIyYSNCUnGBkRShsQcWM5IVJENTYnKCwdFUFzRjg6LS4fDx/8QAGgEBAAMBAQEAAAAAAAAAAAAAAAECAwQFBv/EADMRAAIBAgQDBwMDBAMAAAAAAAABAgMRBBIhMUFRYRNxkaGx0fAFgeEycsEUIlJiFSNC/9oADAMBAAIRAxEAPwD9wxjGAMYxgDGMYAxjGAMYxgDGMYAxjGAMYxgDGMYAxjGAMYxgDGMYAxjGAMZ8yyhVLMQqgEkk0ABySSewyon8WadaO7crbdrIC4IYO24kcKoEchJP4D60MAucZA6X1qPUb9l/AQpuubFgiie49DR9wMn4AxjGAMYxgDGMYAxjGAMh9Z15h08kgXcyqSq/ic8Iv6sVH65MyDL05ySRqJVs3Q2UPoLS8EMpemeOFkjaSRNgBJAAZiY1hVy+0C/nJUfQXlzo+uQy2FflQm5Tdr5lbAw9DyOPqMi6vocjggypIDwVlhRgex+7tPcD9sp9d0wxKxZDDzuEsTO0YIUoNyXvhUKWA2cLuvggVFyme26sbHGUfQptQH8t6eFYwVltizG6BLEkMG+IgWSoVSxJfi8yTQYxld4gWQ6d/K3FrXhSVYqHUyBWHIJTcLHPtzWAWOeK4N0Qa4P0Pscxk2s1VL5upjhuOigejYckChukVmQAFw5q2oE0c+OnR7ZIXOpZ9rFnCxTkOTDFHdVRNoW3H8RHN5F0Uzx2ubfGRtJ1BJL2hhX4kZf23AXknJLp3GMYwBjGMAYzN9U8cwQTmJr4Khmo7VsjdZrsoIJI9SAazRqwIscg85VST2Fj3GMZYDKzrPWxBCZFXzNrrGwU/LbAEsQDVXzxxxdDkWeZjxMipNEYlvVSH4BZ2fCNvnSqOG8sNQv1ZR7ULQi5uyK6WX7ctqbmZ0dYoAtv5c3qVpRANlKS3JJcEmlqx0XRZiP8LTwg/iBmfkMDuJKrZ3vf/O3ucsND06LRwvIxLMFaSWU8s20EsT78DsPyHoMaPxVpZFLCUAeYIhu+HcxVHAW+9h1/U1kF3KMdIr7s5aHw9LEXI1JBdt7ERJyf1uhlxAhCgM24juxAF/oOMrtP4q0bi01EbAsqAg+r3tH60f2OddH4g00pAjmViSAAD3JDMK9wQrG+3wnJKOTZYYxjBUYxjAGMYwBjGeOtgjtfHHf9MAqvEPUpYERo0Dlm8qqJpnUiEmjwvmbQx9A18VkD+99StGUPwAsWHchZzFxGCT2F2SLsUG5q0PRz/wCon/zj/wC3Pg9Gf01U4/VD/VMi7KXlyIvTPF8czxoI3Be/iuNkB+2oblc7rEMhtbHHcZfZTt0jUDldVZHbfFGfcdwAfU/ucbtcncQTD6Fo2/nuXF+hGdrdM46qM6NjKn/u7H7VB/syf9qg9BfzL+o9cvVYEWOQecp4/EUZbyp0aBm+HbKBta+4Vxat+V5z8Pz+UZdM5/wOUJPeFrKH/p5U/llU1cyhOKlZPR+T/JZ9R6ikCb3J9gByzE9lUepOViaGfU/FOxjjPaFDRI/+I45P5Ch+ffK/S9Uhk1Mc07hRISmlRr5AKgv2oFiy8n8SKOeDrclf3al4/wDZq9uC/l+xG0nTIohUcar+QH9e+feo1kcdb3VLIUbiBZPYC/XO2Zrxv4eOqSKp/JVHt7HBVqB9RTex+pyXotDopxjdJ6I0DapB3dRwTyw7AWT+3Oefxsf+8T/MPUWPX25yGOgx1Vt2A7/h+T0+76fzvPlvDsJNkNd7u/rt2/0xqWtDmWUcgYAqQQeQQbB/I59Zx0mlWNFRbpRQs3nbJKPoMz3jR9YIkOk+YMS3IHAUkBiSAFNEX6Ej6g6HPDkNXIP5wh8YaifUMHjEYZ2Lk7+5uwOQgPN9s/ffDEjHR6cupRvLUFT3FChftYAP65m9X/Z59kKKPMXQlygG1QVDFB/yA97snLDq/juCNXEbBpQzxbW+EK4Oxd90dvmNEDtshZUb5TeZU4ZW2aTknsXvUeqQ6dQ80ixqWCBmNDc3yi/c5nur/wBocMKtUbvIoa1FUGR5U2s4JonyZjwCPg5qxeb6/qwHEuulZVaPYdOR9qaXbuSJZGSAl6kWTdvWqsg8Tei6rVaqdZodDFBHuLmWUXK29VVyjV8JYKt7RRrNbmscNUlDtHpHm9PDn9jadI6g0sId4/KYFldSSQGjZkamIG5bFhqFgg5kek+K9M2on1Ekm5mPlQxorSOI4yQDtUErubc3NdxltqPA6TyM+pmmlBNiLzGEaj2CjvlH4Y1q9P1UujnUCPeDDNQ4EllFc+x5AY+oI9shtnRRp03TllblKy020423vw4F7qutyaiNkTQTsjqVJdkisMKPqWHH0yAnQZOCvT4oyCSP9bkBG5mZvlTsSzWPah2AGaHr/X49JGrPVswRFLKm4myfiYhRSgnk+ldyMmaPWJKgZDYIB+osA0w+6aI4OScbqR4RXn7mZHh2Y7T/AAumG0gj7aY1tuh8vI5Njsb5vJMPSNSskcgTTgxRmFBch2qxQnkiz8ijv6H3OaISCyLFjuL5/b9Rn1gjP0RH0Zlo+aEv02Fv1uxkjGMko3cYxjBAxjGAMYxgDKKPxlp/NljYlTEwQnhrJLD5UJZflY/EB8Ivtlrq/N48vZ9d+79KrKCfwuzszGPTlmJYkmY97LV8Xwg2bAoG+Qci5VytwO6eN9NtQtvBYCwI3aiULsCwG07VBLEHj887ReK4mmjiCvcm4qSFA2qaDctdMeBxfI4FjIa+GJAbC6RTW2xCx4K7COX9V4PuM7R+HJgb/iEQ2WuOCNTub5msgmz6n1xfoVzvhF+XuXGuhiaNhKFMdfFvqv1vtn5p1OzqFj0kks0bI0dVz5dgvGkjfOvoD6XVm83Q8LREhpmeYj/eMSP8vyj9si9AgEuok1AACD7GGhxtU8sP+ZrP5VmU4uVkcmIpSrNRendvb53lRLBp9SXZlm00sMBSMyJ8MRssJVUGnYMEbngGNSKOfHS5tVDp98erE6QxlivxTtK7tJwzbfMjVR5VEA0C/BoZuZoFcFXUMDwQQCP2OZXq3gFb8zRuYJRyAGIU/T3X+n0yzzLqbTdWmllWbnwf24E3onjCKYrHJ9nNtBYEOF3Hy7QM6r8Y8yIFO4L1zRy+nhV1KsLB4IOflc7wzO0HUYVjmJAM2xRu+6DKAKY7NyrJzt3bhRAOajwzrOpNJ5cyqFBDs5Ubdu2gkLLQcM9spNlUUbiWcBZjNS2LUa8KyvH7riu814xjGXNxjGMAYxjAM34z0OqdYpNOxPlNuaMdzdASICwV3jG4qjnYSbIJUDMF1HqkWjciGPdrHPKsUlXTkvI4VSqASzAyMNx3EXW4jvoP7Q/7QPJvTaZvtTw7j/Z/8K/8f9Pz7e/2ceBfKUanULcrcop+4D6n/iOUbvoj1qGGhQp/1GIX7Y8+r6fO/wCvCH9nlH+J1tyzN8e1jYUnm2/E38hm+AxjLJWOCviJ15Zpv2XRDM14v6dW3UiPzBGCk0dX5kD0XFepUjePyOaXGSylObhLMjKr0N/LU6Z0n07AMkUxPwqSrL5U4tlFhSAwNUORWVL9H2NZh1MB3NIWVEmG5mDBleMhrBHdgTTMPvHL3yX0DEorPpGJZkUW0BPLMi92jJ5Kjle444yZ1XxAkenSaMiQO8artBfcHcBtoXkkLuP6c5BrUf8A6auuez+/UyscYUGtY8bFt5+DUpyBIFBZ7YjmGwSf8L2NZdeE+t7g4lm3O0nwBrBI2JZAKgqC+8hfQUBfczOl+LdPMqktsdkD+WxG7kbioqw7KPmCXR475awauN/kZW79jfyttbkezcZJi3Hgn4/g7YxjBQYxjAGMYwBjGMAYzwmu+ZTrh1f8SWiZAoSkZpAFX4Hv4PMAZy+0fGjLQHIo2IuazKSLxfp2nMILEhihYC0BDBCC3ofMOz8yPxC6PqO53ZW6gSnwbfKO6Q7dm4FIlAUkeb8V93Q0NlGb07pspVViQwgKqNM4HmNtRUJRBYjLBVs/QccDIuUdRcNe4ndZ1rSt/Cwn4j/iuP8AZoe4v8TDj6Dn2u30mlWNFRRSqAB+mcem9MjgTag+pJ5JPqSfU5LwlxYjFp5pbjGMZJoUvifwxHrI6PwyL8j+30PupzE9D8TT9PlOn1Ckxg1XcpfZkPqp71+1ds/UMpfE/hiPWR0fhkX5H9vofdTmM4O+aO55+Kw0m+2o6TXn0ZaaTVpKgeNgytyCO2dSc/L/AAvDrtNqWjUbQP8AEV+UPsw/7EZo9f1mJXCzOZGKvIAB8AWLbv47cbl72c6aMJVI5mrFqGLdSF5RszSt1KIGvMX97/phepRH74/Xj+uY+Pxpp9oKlaIUkblBUOu4Fx934eTknT+K9O+2pEbfe3bIp3bSQ20X8VEHt7Z0dh80Ne2Zr1YEWDeYDx//AGiCENp9MwMp4dxyI/cA+r/0/PL140lR1R2TcCpKEqeRR/X65jeif2W/62fNcNClMB9579CPYevvnNVpyjset9NnhczniHtqlz+cj4/s18EmVhqtQvwA3GG+8fxm+49vc5+sZ8xxhQABQHAA9AM+solYpi8VPE1HOX2XJDGMZJyjGMYAym1fhpCWaFzCz3vCgGN74PmRH4Wv1Io/XLnGC0ZOOxmW6ZMo2tpYZFAjW4X8v4YWLRqInG1QCTwG7EjK3UdBQrX8PqU5LcJEw3nzzvpH5NzE/wDQntm4xkE5k+CMz4ULxK6yRzAySbhuQ8DYi27cjcSpYn1LenYabGMkq7cBjGMEDGMYAxjGAc9RpkddrqGHeiLHGRl6Lpx2gj/yL/4ybjFiGkz4jgVflUD8gB/TPvGMEjGMYAxjGAM8ZqBPtznueEXgGKOrZrJPLncfrfYfkBwBlZ1PpKajbbupCstxsASkoAdSSD8LUORR44IyF4w8P6mTy44nEbwP5qsb5ZRtiPblSC9/UDK2PwxrEjEcc+xY1KRlWIYhP4nyt529iXgsf8B/X2W+CWh5aXFvUstR4RgcyAu/2lHYGUBQEeO1UL+FiNxs8DnjOS+FguqSSNwsYbzGS73MgkVQF2/CqlyeD+nYjt0TpeoTUSSzMGtAgO8tdSO/CFQIloqNoJ+W8pND4R1sTGQTqZNrqOSKE1Sy0Sp+IzWAaNCjXFZVrZ5SU/8AY3CtRsGjlv03W7pI/wAVlT9QVJ/qBn5rD0/qJd1MrKFSr840dwl2hSY+WH2ZL8Eba9by7i6jqdOkBPDqo3PTMrNVNtZ+WH175zYzE06NF1Kieh04TDTrVVTptXZ+oYzM9H8bxyUswEbe/wB0/r939f3zSg32zy6NenWjmpu56FahUoSy1FY9xjGbGIxjGAMqtf4khhm8tzXwhrsdzu2qq3udjtY0oNce4yx1GoWNSzsFUdyTWZ+YfxEyyxaeytASSMyqdpJU+WD8dEkjcOLsZSU0nbiXjBtX4Huq8axp/sZSfL86qUNttvu7ix+FWawCOwuyBkZvEeskCtFpwqttpX37rE5ikDkIQoA+KxzwfTnLaLpMtANPtAG0LEiqAOOASCQOM7L0Yessx/8AmsP6VjNJ8PnmMsVx+eRK0k++NHKlSyq209xuANH6jtnbIcfTFBBDScc8yOf3BPOTMsr8SrtwGMYySBjGMAYxjAGMYwBjGMAYxjAGMqtSgMr3zW3+mZPrfimODUxIaERJRzXZjW037A9/zPsM8+pjlCbhlOinQlU/T3n6DjM3EAJI6/Go4/PnNJnRh66rRzJWMZRykLqnTo5Vt+NoJDjgr7/mPocxUepYttC77NCuCfb4f/zmi8WdR2oIgeW5b/lH/k/0zn4U6VQ85h34X/uc5/8AksQsWsPQtlWsr6nJUpqcrEE6GX/dP+1/0Oenps9E+UQBzZKj+QJP8s2OM9uWLm00rJkLDRvqzJdK0qmQebyD2X7t+l/i/p9M1Twqw2lQR2oix+2UPVdF5b2PlPI+h9ssP9MomnaaQ0qAlzV1XfgZ819Px2IrVp4XFO809Oq6I9KdCEIqVJaP1KrqngaJ7MR8tvbup/TuP0/bKSObW9PPxLuj/wAyfoe6H9vyzzx94yjbRRtpdTtd3VqVtr7QGux3A3Vl94J8SrrNPQV7iVEcvR3Hbybvnt6++erX+iNU/wCpheDvbT+UdsMXVjTtVWaPJ7+JRdV1UeucP9k9ROg02o3Bd5DFWjcMFDE7V3EWALFc36vjTXaWIvqtJujVxCD/AIUhLbth2W8e3hRuElfEByQc0vUPB+mls7dhPqnH/wBPb+WV6+FtVFxDqgV/C44/Y7h/LOaNTE09Kkc3VezMZU8NU1pyy9Je69jtH/aDo/tNxkTy2CMTE7DeQxZAUDBmXa26u20nkc5fanXJHGZGPwgXfvfah6k+2UL9MlRkkXSwPLe93FIS4Vk3WO/ws45HrkbXanUy6iNGgA2jzAhkFMbrduA5r2+uaVMRlVknfuZlTw+Z3bVu9cCz0OhadhNOPrHH6KPSx6t7n/t3dc8QHTuEWLf9nJKaJFCMfRCAPckr9LPGdFfXH7kCj83b+lZ4+i1TfM2n5BU/ZsfhPccnkH2y0HlWkWVnHM9ZLuOD+NtMDR3/AHudhqlIBa/w7iFB9Tng8a6f4bDgGu6Na/FIrGQV8AGw8369hxfq9Ak+I1pfi5b7AckmzfPPIB59c6no0pu2g57/AGA9Tfv785pnf+L8vczyLmvP2J/TOqJOpZLoHadwIPyqw4PurKf198l5SdL6FLp02RyoAWLH7LuW7nhgPbsB2y6S6F9/WsunfgUatxPcYxkkDGMj6/WiKNpCC20XtUWzHsqqPUk0B9TgEjGZzT+NY9gMqOj+WruoG7axfyynoxIbudoA4urGXcHUInLBJFYq2xgGBpvwn2P0wCRjGMAYxjAGMYwDDeLfFo008kYX42VCrFgANwCgkAFqu/T0Ptn591wyTRx/Z7SR5hDRux+IUAAIzZ/bP3rPiaZUUs7BVHJLEAAfUngZySwdOU873Oqlip0ouMeJ+V+EeuzB9NC8bOTIqlgkq0ASQSWjC8Ae/NZ+o/xieX5gYFCu8MDYKkWCD6gjMT4w8SJqCmjiRmZpQGPwK32MsgdYd7AiS4mpwKW1tl3qwDp6QIui0u5lB+Ik2WI+UE/8K0CfWufXM69SGDpNwWr2XNnLUqN6s66WFtXqST2uz9FHYf8AbNsiAAACgOBkPpPTBBGFHJPLH3P/AIybjAYV4eF56ylrJ9SkY2QxjGd5c46vTB0Kn17fQ+mZ1NOrCTTy3slUxNXBFigQffNRlT1rRWN47jv+XvnifU6M4SjjaP64b9Y8TpoT3pvZ+p+edc/selW200okH4HpW/zfKf5Zpv7Luiy6fTSiaMxs0h4YUaVVAP5XeRfGfU9YYYjC5VNyxyBDtdmd1VBuBD7WBNeWQ24CztsjX9E1AfTRN5gltFBcFTuYCmPwkr8wPYkexz6VfVqmLwyV7xdnfiVnUnrCROxjGcpgMquvaZqSaMXJCd1fiU/Ov6jn9MtcZScc8bF4TySuctNqVkRXU2rDcD9M80msSVQ8bq6mwGUgjg0eR9cp9f0rYHHlmXTScyQi7F8sVA+ZT95PX9xlFoNVqtPvMIWaIlpD8zgVZqx9pGxJCkMr7Qqnn4yIhO+kt/mxM4W1jt83N3jMuvjYIB5sTKdhcgcVtiErUHIZjTKCAvwkNfFHL3pfUBNEHCsnLKVarBR2RgdpI7g9jmhmS8YxgDGMYAyI+gsk+bIL9Awr9OMl5zh1CPe1lbaSrUQaI7g12P0yripbgrtR0Qt3dX7H7SNH5W9vNA8Wa9rym6h0fYopFidWeSN7JjEsg277ILRkAtQorbcg5q5JlUqCQCxoX6kAtQ/QE/oc9ZQRRAIP88o6dtYO3mvncRY56SNljUM5dgACxrk1yeAB/LO2Vekcwy+SfkazET6V3T9PTIPi3xFNpvLWCESu4fg3waCxXXoZXQH2FnJpzzrrs+8I0WMyiePVZ6jgZ14YkMthS4jvZ3ssbCmiRR4vOX9/WI+HSsxo0AxINVyDsoqARuPcc8EC80JNhjMpJ4j1x3bNGK2/BzJZO1mBO5FFAiu4J3L27ZzabVuVaaZYlDxyAKRGaQx71YWzMHVpeDVFEuubrKSjq3YGvyh8ZeHhq9M6ecYW2Ooe/hqRdrCRCdrqeO/IIBBBGSG65v4gjaQ+5G1R+p5yo1Bdpv8AWDujQqrBSQqlhx+dEi85K2LUEsivd2vw8eXcVcjh0vp3lQ+VpWZy7s7OxspuVVZUY/EE+HjdzVd80XR+iLAL+Zz3b/sMnwwqopQAPYZ95pHDrP2s9ZeS7lw9Sba3GMYzpJGMYwBgjGMAzvVulqAyugeGQbWUgEUeao8cHkX7ZmotbL0yZTI5k08j7nl3qu4sHtijGlCL3RKAWHcWHwxn9FdAQQRYOUnUuigo6MvmQvwy82OQbBHIIIBBHsM8iFKeCm+zV6cnst4t8ucfQ3clUWu/r+S20WtjmjWSNw6MLVh2Pp/XjO+YEdJ1UMpbRuGDNHEqAALFGHJkaSIyhHJu9yANw3q5I3oz1YyUleLuYtW3PcZB631dNNA0r2QvAUd2Y8Kq/Unj6dzwDld/fSDcl7grJvL7W2g7Y2CXXxMRIvb1IHc1liC/yHqekxO24rT/AIlJVv3Wr/XIP98NLu2hnJIJAEUnNAMKO2jYI2n71irxF4w0rKDvYWoejHJYBXebpfury1fL61kOKejJTa2JP+imHbUS/wDVsb+ZW8kaXTOp5k3D22qOTzdjPOn9UinVmicOFYoSAasUTVjnuORxkrIUEtiXJvcYxjLFRjGMA46jU7K+Fmv8Iv8AfMrP0BS5ZTqlJ80tQPJlLEEfEK2hmA9OSavnNhjKNN7MGGXwzfmBl1BDUBtCqa8ryzZJPa22jsBxzZy/0Uk0cSRpAaQBQXZRwOB8KgAfplwZBdWLPpeVq+IojqPIBs7N+8EFeCwYWD6bTZ7DgHkgGjpy4zfl7EWIHU453eJXZQS1qEHK196zz6jLJOmSA86iQ/Q1X8qOc+nDzZWmPy/JH+Q9f15/f6Za5jQoxu6jvq9NXt81IS4lZ/oh/wD1Mv7j/wAZz/u2pfeZZS9bd24XXerq6vLfGbdhT5E2RV/3djPzNI35uc7Q9EgXtGv68/1ydkfqGtWGJ5HYKqKWJY0AB7kA0P0OTGjTjqorwFkVU/XWTWLAqRslDcd+1lNOz/D2al8s0PQ/UDO3R9OJInZxYmZiR9DdZR6VZC089AeefLTsCwY/CfgG1gsdKCWc2O6WVzX6aHYiqPQVlWs9TXZL1/HqOJn+qfxCQtBHKI3IqKU9iKICsdrbWHH3TYHFE3kDofiowIYtXvXy1X42DEgMF8tXtmkeQg2Wqt28fdJzYTQq6lWAIPcHKvVdDJXapDJwQklmq7bXHxLWIqVPTdea9/XvGx2h8Qady4Eq2jbWviiVVxd1xTLz25rJ5kHuPQd/ftme1nQ1k/xNMTyzHbIGBLMjkkP3+JEI9toyq0XhciTcySALJG6CkckRGQjcxA5O+uzUAADwCL9ouvgwbjGfMb2AaIv0Pf8AXPiefbXws1/hF5duyuSR4esRMWALfCxQko6ralg1OVCmirAkGrH5Z7N1jTpW6eJb21bqPnsp6+oBr3rKeToULKynTv8AFI8rEKgLGTzbDn7wAkYC/pkePwnECT5MpHxfCzoAPMQo1EC/lJA549KzPtY9fB+xNi11fiiCME7iR8QG1SbKXvoVyFAJJBqgc4dC8RPNIUeLZUavuHI3XtlBP3ae1APJ2MfyDoYK7f4ePbzQlYy1ZBpQ1hRYHwih9M6dSTyoWeVmYIpYRxrydoulX1yrqTf6Iv76L38ibLizzqUysbjXkd3HH/8Afzz66fLLIDUtEehUHj3yn6FFOUQPJvjk5WyrEbaBYOt7g3xNyzVYAPGXEenKySbPmQ7gPxK3cZ40qMo4ntL3WzSutbX0tyXe2dCknCxKbTzEglozRsWvY0RY9jRI/U5FHRKbcIdNdKL8v0QqUHb7pVSPbavsMtNNqVcWP1HqD7HPNZq1iRna6X2BJNmgABySTQAHcnPXhShJXi3b9z9zBtrcqoegBCSsMAJIY0G7jt+2RdZ4QSSvs4kNrZW7IQABeQdoIABIo8d8vND1GOZd0bbhwD34JVWog8g0w4+uSc07Jc34si5WaHp7QgrGkSgm6BeufYH5R9Bxlil0Lq/Wu2fWMvGNiLjGMZYgYxjAGctRqVQWxoduxP8AQZ1xkPoDLdT6Xp5pJHCOTIqo2yKmNeYGtyOdyvXP4VPoMk9O6AQu3b5URO4oDy1cC64UAACh6KBzWaDGZunm/U79CD5RAAABQHAz6xjNSRjGVfWuufw7RDy2fzCR8N2AtE0ADfBJ5oUp57YBaZm/E2vZ3GljZCXFyAMRIBYKhRuUMGAbcu9W2BivpnLWeLJHpIIXV3jEqGQdwWPCot7iUUkc0LXdV1nHpXT5FZgWEk792Nny1LM9O24hnXcQtcL8W2txBpKSigWHR9D8aru3iG7egN8jfO31rtZs8cknnL/OOj0ixoEXsP5+5ztkU45Vru9WQhjGM0JGMYwBjGMAYxjAGZbxPqlllghDPTEk7FWSNiwXy1kWuRR3imUgLYPFiH/7QHdpEj053LuVfmblXkA4VSSGjETiv95zQUnJHRujrFTBT/FSoBIeAF5YltoAEd7vlH0u2smk5qCv8ZKVy70EYMhI+VAI17nt3Nkkn8z7551USKd8Vb2Vo13fLvIJj3fTdWTtNAEQKPT+fucaqDehX37H2PocwdJqn/snf7/nbuLZtTOeHNSdQXYSsaEZDFVV7cFiGCARstbSPvcm/S7XW6VpE2TRrKlhiAavaQRuU8EWAa7ZQa2RtPqP4naxAVlkUF6svGKCjcNzkgoAqgkG2JPF9pvE+ldd3nKtFAyuQrKZK2KynkE2K98uoRl/fB2vy/lbeRF2tGUWp8MI0l75Y1uyvltdFmJVGRhsUqQlAdkTnjJ3QtN5DyF5mk3LGotJLHlqVPzEgX3oetn1oaJXB7G/Tj3HfPcvln/l5EaHyjggEdjn1jGaEDGMYAxjGAMYxgDGMYAxjGAMgPBMxBPkgi6O1mIsUa5HcZPxlXG4K9elsQA8p2gVtQBFoenHNZL0+mVBSKAPp/8AvOdcYUEtUBjGMsBjGMAYxjAGMYwBnKcPxsKj3sE/tRzrjIaurAgJ05u28KPZEC/z5+uStPpVQUor3PqfzPrnXGVUIp3RNxjGMuQRdZoBID2sjabAZWB7qyn5hlNH4aVQdyM5ZxIzBw1lX8wAI/Cruo7VFfCPbNHjM+zV7rQm5V+HemLp4fKUNQJa2VVvcb+7xwKH5AZaYxl0QMYxkgYxjAGMYwD/2Q=="/>
          <p:cNvSpPr>
            <a:spLocks noChangeAspect="1" noChangeArrowheads="1"/>
          </p:cNvSpPr>
          <p:nvPr/>
        </p:nvSpPr>
        <p:spPr bwMode="auto">
          <a:xfrm>
            <a:off x="77788" y="79288"/>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GB" sz="1400"/>
          </a:p>
        </p:txBody>
      </p:sp>
      <p:pic>
        <p:nvPicPr>
          <p:cNvPr id="12" name="Picture 11" descr="http://t2.gstatic.com/images?q=tbn:ANd9GcSZD-jaw91ngKZp7AjZhmmY8TKs4MLt6PpjOMalwCrn449C8Wfe"/>
          <p:cNvPicPr>
            <a:picLocks noChangeAspect="1" noChangeArrowheads="1"/>
          </p:cNvPicPr>
          <p:nvPr/>
        </p:nvPicPr>
        <p:blipFill>
          <a:blip r:embed="rId2" cstate="print"/>
          <a:srcRect/>
          <a:stretch>
            <a:fillRect/>
          </a:stretch>
        </p:blipFill>
        <p:spPr bwMode="auto">
          <a:xfrm>
            <a:off x="5951361" y="223751"/>
            <a:ext cx="3114852" cy="1916832"/>
          </a:xfrm>
          <a:prstGeom prst="rect">
            <a:avLst/>
          </a:prstGeom>
          <a:noFill/>
        </p:spPr>
      </p:pic>
    </p:spTree>
    <p:extLst>
      <p:ext uri="{BB962C8B-B14F-4D97-AF65-F5344CB8AC3E}">
        <p14:creationId xmlns:p14="http://schemas.microsoft.com/office/powerpoint/2010/main" val="402481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2348E4C1-9D9B-47D2-A793-964875A428CD}" type="slidenum">
              <a:rPr lang="en-US" sz="1100"/>
              <a:pPr/>
              <a:t>27</a:t>
            </a:fld>
            <a:endParaRPr lang="en-US" sz="1100" dirty="0"/>
          </a:p>
        </p:txBody>
      </p:sp>
      <p:sp>
        <p:nvSpPr>
          <p:cNvPr id="3" name="Rectangle 2"/>
          <p:cNvSpPr>
            <a:spLocks noChangeArrowheads="1"/>
          </p:cNvSpPr>
          <p:nvPr/>
        </p:nvSpPr>
        <p:spPr bwMode="auto">
          <a:xfrm>
            <a:off x="457200" y="152400"/>
            <a:ext cx="8229600" cy="596900"/>
          </a:xfrm>
          <a:prstGeom prst="rect">
            <a:avLst/>
          </a:prstGeom>
          <a:noFill/>
          <a:ln w="12700" cap="sq">
            <a:noFill/>
            <a:miter lim="800000"/>
            <a:headEnd type="none" w="sm" len="sm"/>
            <a:tailEnd type="none" w="sm" len="sm"/>
          </a:ln>
          <a:effectLst/>
        </p:spPr>
        <p:txBody>
          <a:bodyPr anchor="ctr"/>
          <a:lstStyle/>
          <a:p>
            <a:pPr eaLnBrk="1" hangingPunct="1"/>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What is a mind map?</a:t>
            </a:r>
          </a:p>
        </p:txBody>
      </p:sp>
      <p:sp>
        <p:nvSpPr>
          <p:cNvPr id="4" name="Rectangle 3"/>
          <p:cNvSpPr>
            <a:spLocks noChangeArrowheads="1"/>
          </p:cNvSpPr>
          <p:nvPr/>
        </p:nvSpPr>
        <p:spPr bwMode="auto">
          <a:xfrm>
            <a:off x="457200" y="1295400"/>
            <a:ext cx="8382000" cy="4495800"/>
          </a:xfrm>
          <a:prstGeom prst="rect">
            <a:avLst/>
          </a:prstGeom>
          <a:noFill/>
          <a:ln w="12700" cap="sq">
            <a:noFill/>
            <a:miter lim="800000"/>
            <a:headEnd type="none" w="sm" len="sm"/>
            <a:tailEnd type="none" w="sm" len="sm"/>
          </a:ln>
          <a:effectLst/>
        </p:spPr>
        <p:txBody>
          <a:bodyPr/>
          <a:lstStyle/>
          <a:p>
            <a:pPr marL="342900" indent="-342900" eaLnBrk="1" hangingPunct="1">
              <a:spcBef>
                <a:spcPct val="20000"/>
              </a:spcBef>
              <a:buClr>
                <a:schemeClr val="tx2"/>
              </a:buClr>
              <a:buSzPct val="90000"/>
              <a:buFont typeface="Symbol" pitchFamily="18" charset="2"/>
              <a:buChar char="¨"/>
            </a:pPr>
            <a:r>
              <a:rPr lang="en-US" sz="2000" dirty="0">
                <a:cs typeface="Arial" charset="0"/>
              </a:rPr>
              <a:t>Mind mapping is a whole-brain method for generating and organizing ideas</a:t>
            </a:r>
            <a:r>
              <a:rPr lang="en-US" sz="2000" dirty="0" smtClean="0">
                <a:cs typeface="Arial" charset="0"/>
              </a:rPr>
              <a:t>.</a:t>
            </a:r>
          </a:p>
          <a:p>
            <a:pPr marL="342900" indent="-342900" eaLnBrk="1" hangingPunct="1">
              <a:spcBef>
                <a:spcPct val="20000"/>
              </a:spcBef>
              <a:buClr>
                <a:schemeClr val="tx2"/>
              </a:buClr>
              <a:buSzPct val="90000"/>
              <a:buFont typeface="Symbol" pitchFamily="18" charset="2"/>
              <a:buChar char="¨"/>
            </a:pPr>
            <a:r>
              <a:rPr lang="en-US" sz="2000" dirty="0" smtClean="0"/>
              <a:t>Illustration of the relationship between concepts and facts developed by moving from a general idea to specific instances</a:t>
            </a:r>
          </a:p>
          <a:p>
            <a:pPr marL="342900" indent="-342900" eaLnBrk="1" hangingPunct="1">
              <a:spcBef>
                <a:spcPct val="20000"/>
              </a:spcBef>
              <a:buClr>
                <a:schemeClr val="tx2"/>
              </a:buClr>
              <a:buSzPct val="90000"/>
              <a:buFont typeface="Symbol" pitchFamily="18" charset="2"/>
              <a:buChar char="¨"/>
            </a:pPr>
            <a:endParaRPr lang="en-US" sz="2000" dirty="0">
              <a:cs typeface="Arial" charset="0"/>
            </a:endParaRPr>
          </a:p>
        </p:txBody>
      </p:sp>
      <p:pic>
        <p:nvPicPr>
          <p:cNvPr id="6" name="Picture 4" descr="temp(99)"/>
          <p:cNvPicPr>
            <a:picLocks noChangeAspect="1" noChangeArrowheads="1"/>
          </p:cNvPicPr>
          <p:nvPr/>
        </p:nvPicPr>
        <p:blipFill>
          <a:blip r:embed="rId2" cstate="print"/>
          <a:srcRect/>
          <a:stretch>
            <a:fillRect/>
          </a:stretch>
        </p:blipFill>
        <p:spPr bwMode="auto">
          <a:xfrm>
            <a:off x="2133600" y="3962400"/>
            <a:ext cx="1702980" cy="1615323"/>
          </a:xfrm>
          <a:prstGeom prst="rect">
            <a:avLst/>
          </a:prstGeom>
          <a:noFill/>
          <a:ln w="9525">
            <a:noFill/>
            <a:miter lim="800000"/>
            <a:headEnd/>
            <a:tailEnd/>
          </a:ln>
          <a:effectLst/>
        </p:spPr>
      </p:pic>
      <p:pic>
        <p:nvPicPr>
          <p:cNvPr id="7" name="Picture 4" descr="Daily 1"/>
          <p:cNvPicPr>
            <a:picLocks noChangeAspect="1" noChangeArrowheads="1"/>
          </p:cNvPicPr>
          <p:nvPr/>
        </p:nvPicPr>
        <p:blipFill>
          <a:blip r:embed="rId3" cstate="print"/>
          <a:srcRect/>
          <a:stretch>
            <a:fillRect/>
          </a:stretch>
        </p:blipFill>
        <p:spPr bwMode="auto">
          <a:xfrm rot="21455641">
            <a:off x="4615179" y="2971265"/>
            <a:ext cx="3657574" cy="2896246"/>
          </a:xfrm>
          <a:prstGeom prst="rect">
            <a:avLst/>
          </a:prstGeom>
          <a:noFill/>
        </p:spPr>
      </p:pic>
    </p:spTree>
    <p:extLst>
      <p:ext uri="{BB962C8B-B14F-4D97-AF65-F5344CB8AC3E}">
        <p14:creationId xmlns:p14="http://schemas.microsoft.com/office/powerpoint/2010/main" val="262323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mph" presetSubtype="0" fill="hold" nodeType="withEffect">
                                  <p:stCondLst>
                                    <p:cond delay="0"/>
                                  </p:stCondLst>
                                  <p:childTnLst>
                                    <p:animClr clrSpc="rgb" dir="cw">
                                      <p:cBhvr override="childStyle">
                                        <p:cTn id="6" dur="1900" fill="hold">
                                          <p:stCondLst>
                                            <p:cond delay="100"/>
                                          </p:stCondLst>
                                        </p:cTn>
                                        <p:tgtEl>
                                          <p:spTgt spid="6"/>
                                        </p:tgtEl>
                                        <p:attrNameLst>
                                          <p:attrName>style.color</p:attrName>
                                        </p:attrNameLst>
                                      </p:cBhvr>
                                      <p:to>
                                        <a:schemeClr val="accent2"/>
                                      </p:to>
                                    </p:animClr>
                                    <p:animClr clrSpc="rgb" dir="cw">
                                      <p:cBhvr>
                                        <p:cTn id="7" dur="1900" fill="hold">
                                          <p:stCondLst>
                                            <p:cond delay="100"/>
                                          </p:stCondLst>
                                        </p:cTn>
                                        <p:tgtEl>
                                          <p:spTgt spid="6"/>
                                        </p:tgtEl>
                                        <p:attrNameLst>
                                          <p:attrName>fillColor</p:attrName>
                                        </p:attrNameLst>
                                      </p:cBhvr>
                                      <p:to>
                                        <a:schemeClr val="accent2"/>
                                      </p:to>
                                    </p:animClr>
                                    <p:set>
                                      <p:cBhvr>
                                        <p:cTn id="8" dur="1900" fill="hold">
                                          <p:stCondLst>
                                            <p:cond delay="100"/>
                                          </p:stCondLst>
                                        </p:cTn>
                                        <p:tgtEl>
                                          <p:spTgt spid="6"/>
                                        </p:tgtEl>
                                        <p:attrNameLst>
                                          <p:attrName>fill.type</p:attrName>
                                        </p:attrNameLst>
                                      </p:cBhvr>
                                      <p:to>
                                        <p:strVal val="solid"/>
                                      </p:to>
                                    </p:set>
                                    <p:set>
                                      <p:cBhvr>
                                        <p:cTn id="9" dur="1900" fill="hold">
                                          <p:stCondLst>
                                            <p:cond delay="100"/>
                                          </p:stCondLst>
                                        </p:cTn>
                                        <p:tgtEl>
                                          <p:spTgt spid="6"/>
                                        </p:tgtEl>
                                        <p:attrNameLst>
                                          <p:attrName>fill.on</p:attrName>
                                        </p:attrNameLst>
                                      </p:cBhvr>
                                      <p:to>
                                        <p:strVal val="true"/>
                                      </p:to>
                                    </p:set>
                                    <p:animScale>
                                      <p:cBhvr>
                                        <p:cTn id="10" dur="200" fill="hold">
                                          <p:stCondLst>
                                            <p:cond delay="0"/>
                                          </p:stCondLst>
                                        </p:cTn>
                                        <p:tgtEl>
                                          <p:spTgt spid="6"/>
                                        </p:tgtEl>
                                      </p:cBhvr>
                                      <p:from x="100000" y="100000"/>
                                      <p:to x="100000" y="5000"/>
                                    </p:animScale>
                                    <p:animScale>
                                      <p:cBhvr>
                                        <p:cTn id="11" dur="200" fill="hold">
                                          <p:stCondLst>
                                            <p:cond delay="200"/>
                                          </p:stCondLst>
                                        </p:cTn>
                                        <p:tgtEl>
                                          <p:spTgt spid="6"/>
                                        </p:tgtEl>
                                      </p:cBhvr>
                                      <p:from x="100000" y="5000"/>
                                      <p:to x="120000" y="150000"/>
                                    </p:animScale>
                                    <p:animScale>
                                      <p:cBhvr>
                                        <p:cTn id="12" dur="600" fill="hold">
                                          <p:stCondLst>
                                            <p:cond delay="1400"/>
                                          </p:stCondLst>
                                        </p:cTn>
                                        <p:tgtEl>
                                          <p:spTgt spid="6"/>
                                        </p:tgtEl>
                                      </p:cBhvr>
                                      <p:to x="12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pPr>
              <a:defRPr/>
            </a:pPr>
            <a:fld id="{91FDC309-8874-4113-8D87-E461B476ADA4}" type="slidenum">
              <a:rPr lang="en-US"/>
              <a:pPr>
                <a:defRPr/>
              </a:pPr>
              <a:t>28</a:t>
            </a:fld>
            <a:endParaRPr lang="en-US" dirty="0"/>
          </a:p>
        </p:txBody>
      </p:sp>
      <p:grpSp>
        <p:nvGrpSpPr>
          <p:cNvPr id="3" name="Group 4"/>
          <p:cNvGrpSpPr>
            <a:grpSpLocks noChangeAspect="1"/>
          </p:cNvGrpSpPr>
          <p:nvPr/>
        </p:nvGrpSpPr>
        <p:grpSpPr bwMode="auto">
          <a:xfrm>
            <a:off x="1524000" y="0"/>
            <a:ext cx="6456363" cy="6858000"/>
            <a:chOff x="2520" y="11145"/>
            <a:chExt cx="7200" cy="7869"/>
          </a:xfrm>
        </p:grpSpPr>
        <p:sp>
          <p:nvSpPr>
            <p:cNvPr id="4" name="AutoShape 5"/>
            <p:cNvSpPr>
              <a:spLocks noChangeAspect="1" noChangeArrowheads="1"/>
            </p:cNvSpPr>
            <p:nvPr/>
          </p:nvSpPr>
          <p:spPr bwMode="auto">
            <a:xfrm>
              <a:off x="2520" y="11145"/>
              <a:ext cx="7200" cy="7869"/>
            </a:xfrm>
            <a:prstGeom prst="rect">
              <a:avLst/>
            </a:prstGeom>
            <a:noFill/>
            <a:ln w="9525">
              <a:noFill/>
              <a:miter lim="800000"/>
              <a:headEnd/>
              <a:tailEnd/>
            </a:ln>
          </p:spPr>
          <p:txBody>
            <a:bodyPr/>
            <a:lstStyle/>
            <a:p>
              <a:endParaRPr lang="en-US"/>
            </a:p>
          </p:txBody>
        </p:sp>
        <p:sp>
          <p:nvSpPr>
            <p:cNvPr id="6" name="AutoShape 7"/>
            <p:cNvSpPr>
              <a:spLocks noChangeArrowheads="1"/>
            </p:cNvSpPr>
            <p:nvPr/>
          </p:nvSpPr>
          <p:spPr bwMode="auto">
            <a:xfrm>
              <a:off x="3870" y="15928"/>
              <a:ext cx="1950" cy="771"/>
            </a:xfrm>
            <a:prstGeom prst="curvedUpArrow">
              <a:avLst>
                <a:gd name="adj1" fmla="val 50584"/>
                <a:gd name="adj2" fmla="val 101167"/>
                <a:gd name="adj3" fmla="val 33333"/>
              </a:avLst>
            </a:prstGeom>
            <a:solidFill>
              <a:srgbClr val="FFFFFF"/>
            </a:solidFill>
            <a:ln w="9525">
              <a:solidFill>
                <a:srgbClr val="000000"/>
              </a:solidFill>
              <a:miter lim="800000"/>
              <a:headEnd/>
              <a:tailEnd/>
            </a:ln>
          </p:spPr>
          <p:txBody>
            <a:bodyPr/>
            <a:lstStyle/>
            <a:p>
              <a:endParaRPr lang="en-US"/>
            </a:p>
          </p:txBody>
        </p:sp>
        <p:sp>
          <p:nvSpPr>
            <p:cNvPr id="7" name="AutoShape 8"/>
            <p:cNvSpPr>
              <a:spLocks noChangeArrowheads="1"/>
            </p:cNvSpPr>
            <p:nvPr/>
          </p:nvSpPr>
          <p:spPr bwMode="auto">
            <a:xfrm>
              <a:off x="5820" y="16081"/>
              <a:ext cx="600" cy="1236"/>
            </a:xfrm>
            <a:prstGeom prst="upArrow">
              <a:avLst>
                <a:gd name="adj1" fmla="val 50000"/>
                <a:gd name="adj2" fmla="val 51500"/>
              </a:avLst>
            </a:prstGeom>
            <a:solidFill>
              <a:srgbClr val="FFFFFF"/>
            </a:solidFill>
            <a:ln w="9525">
              <a:solidFill>
                <a:srgbClr val="000000"/>
              </a:solidFill>
              <a:miter lim="800000"/>
              <a:headEnd/>
              <a:tailEnd/>
            </a:ln>
          </p:spPr>
          <p:txBody>
            <a:bodyPr/>
            <a:lstStyle/>
            <a:p>
              <a:endParaRPr lang="en-US"/>
            </a:p>
          </p:txBody>
        </p:sp>
        <p:sp>
          <p:nvSpPr>
            <p:cNvPr id="8" name="Text Box 9"/>
            <p:cNvSpPr txBox="1">
              <a:spLocks noChangeArrowheads="1"/>
            </p:cNvSpPr>
            <p:nvPr/>
          </p:nvSpPr>
          <p:spPr bwMode="auto">
            <a:xfrm>
              <a:off x="2820" y="15465"/>
              <a:ext cx="1950" cy="309"/>
            </a:xfrm>
            <a:prstGeom prst="rect">
              <a:avLst/>
            </a:prstGeom>
            <a:solidFill>
              <a:srgbClr val="FFFFFF"/>
            </a:solidFill>
            <a:ln w="9525">
              <a:noFill/>
              <a:miter lim="800000"/>
              <a:headEnd/>
              <a:tailEnd/>
            </a:ln>
          </p:spPr>
          <p:txBody>
            <a:bodyPr lIns="12700" tIns="12700" rIns="12700" bIns="12700"/>
            <a:lstStyle/>
            <a:p>
              <a:pPr algn="ctr"/>
              <a:r>
                <a:rPr lang="en-US" sz="1100">
                  <a:solidFill>
                    <a:srgbClr val="000000"/>
                  </a:solidFill>
                </a:rPr>
                <a:t>Reading information</a:t>
              </a:r>
              <a:endParaRPr lang="en-US">
                <a:solidFill>
                  <a:srgbClr val="000000"/>
                </a:solidFill>
              </a:endParaRPr>
            </a:p>
          </p:txBody>
        </p:sp>
        <p:sp>
          <p:nvSpPr>
            <p:cNvPr id="9" name="AutoShape 10"/>
            <p:cNvSpPr>
              <a:spLocks noChangeArrowheads="1"/>
            </p:cNvSpPr>
            <p:nvPr/>
          </p:nvSpPr>
          <p:spPr bwMode="auto">
            <a:xfrm rot="5400000">
              <a:off x="7009" y="15339"/>
              <a:ext cx="771" cy="1950"/>
            </a:xfrm>
            <a:prstGeom prst="curvedLeftArrow">
              <a:avLst>
                <a:gd name="adj1" fmla="val 50584"/>
                <a:gd name="adj2" fmla="val 101167"/>
                <a:gd name="adj3" fmla="val 33333"/>
              </a:avLst>
            </a:prstGeom>
            <a:solidFill>
              <a:srgbClr val="FFFFFF"/>
            </a:solidFill>
            <a:ln w="9525">
              <a:solidFill>
                <a:srgbClr val="000000"/>
              </a:solidFill>
              <a:miter lim="800000"/>
              <a:headEnd/>
              <a:tailEnd/>
            </a:ln>
          </p:spPr>
          <p:txBody>
            <a:bodyPr/>
            <a:lstStyle/>
            <a:p>
              <a:endParaRPr lang="en-US"/>
            </a:p>
          </p:txBody>
        </p:sp>
        <p:sp>
          <p:nvSpPr>
            <p:cNvPr id="10" name="Text Box 11"/>
            <p:cNvSpPr txBox="1">
              <a:spLocks noChangeArrowheads="1"/>
            </p:cNvSpPr>
            <p:nvPr/>
          </p:nvSpPr>
          <p:spPr bwMode="auto">
            <a:xfrm>
              <a:off x="7470" y="15465"/>
              <a:ext cx="1950" cy="309"/>
            </a:xfrm>
            <a:prstGeom prst="rect">
              <a:avLst/>
            </a:prstGeom>
            <a:solidFill>
              <a:srgbClr val="FFFFFF"/>
            </a:solidFill>
            <a:ln w="9525">
              <a:noFill/>
              <a:miter lim="800000"/>
              <a:headEnd/>
              <a:tailEnd/>
            </a:ln>
          </p:spPr>
          <p:txBody>
            <a:bodyPr lIns="12700" tIns="12700" rIns="12700" bIns="12700"/>
            <a:lstStyle/>
            <a:p>
              <a:pPr algn="ctr"/>
              <a:r>
                <a:rPr lang="en-US" sz="1100">
                  <a:solidFill>
                    <a:srgbClr val="000000"/>
                  </a:solidFill>
                </a:rPr>
                <a:t>Hearing information</a:t>
              </a:r>
              <a:endParaRPr lang="en-US">
                <a:solidFill>
                  <a:srgbClr val="000000"/>
                </a:solidFill>
              </a:endParaRPr>
            </a:p>
          </p:txBody>
        </p:sp>
        <p:sp>
          <p:nvSpPr>
            <p:cNvPr id="11" name="Text Box 12"/>
            <p:cNvSpPr txBox="1">
              <a:spLocks noChangeArrowheads="1"/>
            </p:cNvSpPr>
            <p:nvPr/>
          </p:nvSpPr>
          <p:spPr bwMode="auto">
            <a:xfrm>
              <a:off x="5220" y="17471"/>
              <a:ext cx="1950" cy="309"/>
            </a:xfrm>
            <a:prstGeom prst="rect">
              <a:avLst/>
            </a:prstGeom>
            <a:solidFill>
              <a:srgbClr val="FFFFFF"/>
            </a:solidFill>
            <a:ln w="9525">
              <a:noFill/>
              <a:miter lim="800000"/>
              <a:headEnd/>
              <a:tailEnd/>
            </a:ln>
          </p:spPr>
          <p:txBody>
            <a:bodyPr lIns="12700" tIns="12700" rIns="12700" bIns="12700"/>
            <a:lstStyle/>
            <a:p>
              <a:pPr algn="ctr"/>
              <a:r>
                <a:rPr lang="en-US" sz="1100">
                  <a:solidFill>
                    <a:srgbClr val="000000"/>
                  </a:solidFill>
                </a:rPr>
                <a:t>Visualizing information</a:t>
              </a:r>
              <a:endParaRPr lang="en-US">
                <a:solidFill>
                  <a:srgbClr val="000000"/>
                </a:solidFill>
              </a:endParaRPr>
            </a:p>
          </p:txBody>
        </p:sp>
        <p:sp>
          <p:nvSpPr>
            <p:cNvPr id="12" name="AutoShape 13"/>
            <p:cNvSpPr>
              <a:spLocks noChangeArrowheads="1"/>
            </p:cNvSpPr>
            <p:nvPr/>
          </p:nvSpPr>
          <p:spPr bwMode="auto">
            <a:xfrm>
              <a:off x="4920" y="12070"/>
              <a:ext cx="2550" cy="2313"/>
            </a:xfrm>
            <a:prstGeom prst="sun">
              <a:avLst>
                <a:gd name="adj" fmla="val 25000"/>
              </a:avLst>
            </a:prstGeom>
            <a:solidFill>
              <a:srgbClr val="FFFFFF"/>
            </a:solidFill>
            <a:ln w="9525">
              <a:solidFill>
                <a:srgbClr val="000000"/>
              </a:solidFill>
              <a:miter lim="800000"/>
              <a:headEnd/>
              <a:tailEnd/>
            </a:ln>
          </p:spPr>
          <p:txBody>
            <a:bodyPr/>
            <a:lstStyle/>
            <a:p>
              <a:endParaRPr lang="en-US"/>
            </a:p>
          </p:txBody>
        </p:sp>
        <p:sp>
          <p:nvSpPr>
            <p:cNvPr id="13" name="AutoShape 14"/>
            <p:cNvSpPr>
              <a:spLocks noChangeArrowheads="1"/>
            </p:cNvSpPr>
            <p:nvPr/>
          </p:nvSpPr>
          <p:spPr bwMode="auto">
            <a:xfrm>
              <a:off x="5370" y="14385"/>
              <a:ext cx="1650" cy="1389"/>
            </a:xfrm>
            <a:prstGeom prst="upArrowCallout">
              <a:avLst>
                <a:gd name="adj1" fmla="val 29698"/>
                <a:gd name="adj2" fmla="val 29698"/>
                <a:gd name="adj3" fmla="val 16667"/>
                <a:gd name="adj4" fmla="val 66667"/>
              </a:avLst>
            </a:prstGeom>
            <a:solidFill>
              <a:srgbClr val="FFFFFF"/>
            </a:solidFill>
            <a:ln w="9525">
              <a:solidFill>
                <a:srgbClr val="000000"/>
              </a:solidFill>
              <a:miter lim="800000"/>
              <a:headEnd/>
              <a:tailEnd/>
            </a:ln>
          </p:spPr>
          <p:txBody>
            <a:bodyPr/>
            <a:lstStyle/>
            <a:p>
              <a:endParaRPr lang="en-US"/>
            </a:p>
          </p:txBody>
        </p:sp>
        <p:sp>
          <p:nvSpPr>
            <p:cNvPr id="14" name="Text Box 15"/>
            <p:cNvSpPr txBox="1">
              <a:spLocks noChangeArrowheads="1"/>
            </p:cNvSpPr>
            <p:nvPr/>
          </p:nvSpPr>
          <p:spPr bwMode="auto">
            <a:xfrm>
              <a:off x="5520" y="15156"/>
              <a:ext cx="1350" cy="310"/>
            </a:xfrm>
            <a:prstGeom prst="rect">
              <a:avLst/>
            </a:prstGeom>
            <a:solidFill>
              <a:srgbClr val="FFFFFF"/>
            </a:solidFill>
            <a:ln w="9525">
              <a:noFill/>
              <a:miter lim="800000"/>
              <a:headEnd/>
              <a:tailEnd/>
            </a:ln>
          </p:spPr>
          <p:txBody>
            <a:bodyPr lIns="12700" tIns="12700" rIns="12700" bIns="12700"/>
            <a:lstStyle/>
            <a:p>
              <a:pPr algn="ctr"/>
              <a:r>
                <a:rPr lang="en-US" sz="1100">
                  <a:solidFill>
                    <a:srgbClr val="000000"/>
                  </a:solidFill>
                </a:rPr>
                <a:t>Learner’s mind</a:t>
              </a:r>
              <a:endParaRPr lang="en-US">
                <a:solidFill>
                  <a:srgbClr val="000000"/>
                </a:solidFill>
              </a:endParaRPr>
            </a:p>
          </p:txBody>
        </p:sp>
        <p:sp>
          <p:nvSpPr>
            <p:cNvPr id="15" name="Text Box 16"/>
            <p:cNvSpPr txBox="1">
              <a:spLocks noChangeArrowheads="1"/>
            </p:cNvSpPr>
            <p:nvPr/>
          </p:nvSpPr>
          <p:spPr bwMode="auto">
            <a:xfrm>
              <a:off x="5820" y="12996"/>
              <a:ext cx="750" cy="617"/>
            </a:xfrm>
            <a:prstGeom prst="rect">
              <a:avLst/>
            </a:prstGeom>
            <a:solidFill>
              <a:srgbClr val="FFFFFF"/>
            </a:solidFill>
            <a:ln w="9525">
              <a:noFill/>
              <a:miter lim="800000"/>
              <a:headEnd/>
              <a:tailEnd/>
            </a:ln>
          </p:spPr>
          <p:txBody>
            <a:bodyPr lIns="12700" tIns="12700" rIns="12700" bIns="12700"/>
            <a:lstStyle/>
            <a:p>
              <a:pPr algn="ctr"/>
              <a:r>
                <a:rPr lang="en-US" sz="800" b="1">
                  <a:solidFill>
                    <a:srgbClr val="000000"/>
                  </a:solidFill>
                </a:rPr>
                <a:t>Information</a:t>
              </a:r>
            </a:p>
            <a:p>
              <a:pPr algn="ctr"/>
              <a:r>
                <a:rPr lang="en-US" sz="800" b="1">
                  <a:solidFill>
                    <a:srgbClr val="000000"/>
                  </a:solidFill>
                </a:rPr>
                <a:t>reorganized</a:t>
              </a:r>
            </a:p>
            <a:p>
              <a:pPr algn="ctr"/>
              <a:r>
                <a:rPr lang="en-US" sz="800" b="1">
                  <a:solidFill>
                    <a:srgbClr val="000000"/>
                  </a:solidFill>
                </a:rPr>
                <a:t>actively</a:t>
              </a:r>
            </a:p>
            <a:p>
              <a:endParaRPr lang="en-US" sz="800" b="1">
                <a:solidFill>
                  <a:srgbClr val="000000"/>
                </a:solidFill>
              </a:endParaRPr>
            </a:p>
          </p:txBody>
        </p:sp>
        <p:sp>
          <p:nvSpPr>
            <p:cNvPr id="16" name="Text Box 17"/>
            <p:cNvSpPr txBox="1">
              <a:spLocks noChangeArrowheads="1"/>
            </p:cNvSpPr>
            <p:nvPr/>
          </p:nvSpPr>
          <p:spPr bwMode="auto">
            <a:xfrm>
              <a:off x="7018" y="14081"/>
              <a:ext cx="753" cy="310"/>
            </a:xfrm>
            <a:prstGeom prst="rect">
              <a:avLst/>
            </a:prstGeom>
            <a:solidFill>
              <a:srgbClr val="FFFFFF"/>
            </a:solidFill>
            <a:ln w="9525">
              <a:noFill/>
              <a:miter lim="800000"/>
              <a:headEnd/>
              <a:tailEnd/>
            </a:ln>
          </p:spPr>
          <p:txBody>
            <a:bodyPr lIns="12700" tIns="12700" rIns="12700" bIns="12700">
              <a:spAutoFit/>
            </a:bodyPr>
            <a:lstStyle/>
            <a:p>
              <a:r>
                <a:rPr lang="en-US" sz="800" b="1">
                  <a:solidFill>
                    <a:srgbClr val="000000"/>
                  </a:solidFill>
                </a:rPr>
                <a:t>Existing framework</a:t>
              </a:r>
              <a:endParaRPr lang="en-US" b="1">
                <a:solidFill>
                  <a:srgbClr val="000000"/>
                </a:solidFill>
              </a:endParaRPr>
            </a:p>
          </p:txBody>
        </p:sp>
        <p:sp>
          <p:nvSpPr>
            <p:cNvPr id="17" name="Text Box 18"/>
            <p:cNvSpPr txBox="1">
              <a:spLocks noChangeArrowheads="1"/>
            </p:cNvSpPr>
            <p:nvPr/>
          </p:nvSpPr>
          <p:spPr bwMode="auto">
            <a:xfrm>
              <a:off x="7619" y="12997"/>
              <a:ext cx="750" cy="170"/>
            </a:xfrm>
            <a:prstGeom prst="rect">
              <a:avLst/>
            </a:prstGeom>
            <a:solidFill>
              <a:srgbClr val="FFFFFF"/>
            </a:solidFill>
            <a:ln w="9525">
              <a:noFill/>
              <a:miter lim="800000"/>
              <a:headEnd/>
              <a:tailEnd/>
            </a:ln>
          </p:spPr>
          <p:txBody>
            <a:bodyPr lIns="12700" tIns="12700" rIns="12700" bIns="12700">
              <a:spAutoFit/>
            </a:bodyPr>
            <a:lstStyle/>
            <a:p>
              <a:r>
                <a:rPr lang="en-US" sz="800">
                  <a:solidFill>
                    <a:srgbClr val="000000"/>
                  </a:solidFill>
                </a:rPr>
                <a:t>Social context</a:t>
              </a:r>
              <a:endParaRPr lang="en-US">
                <a:solidFill>
                  <a:srgbClr val="000000"/>
                </a:solidFill>
              </a:endParaRPr>
            </a:p>
          </p:txBody>
        </p:sp>
        <p:sp>
          <p:nvSpPr>
            <p:cNvPr id="18" name="Text Box 19"/>
            <p:cNvSpPr txBox="1">
              <a:spLocks noChangeArrowheads="1"/>
            </p:cNvSpPr>
            <p:nvPr/>
          </p:nvSpPr>
          <p:spPr bwMode="auto">
            <a:xfrm>
              <a:off x="4774" y="14081"/>
              <a:ext cx="594" cy="170"/>
            </a:xfrm>
            <a:prstGeom prst="rect">
              <a:avLst/>
            </a:prstGeom>
            <a:solidFill>
              <a:srgbClr val="FFFFFF"/>
            </a:solidFill>
            <a:ln w="9525">
              <a:noFill/>
              <a:miter lim="800000"/>
              <a:headEnd/>
              <a:tailEnd/>
            </a:ln>
          </p:spPr>
          <p:txBody>
            <a:bodyPr lIns="12700" tIns="12700" rIns="12700" bIns="12700">
              <a:spAutoFit/>
            </a:bodyPr>
            <a:lstStyle/>
            <a:p>
              <a:pPr algn="r"/>
              <a:r>
                <a:rPr lang="en-US" sz="800">
                  <a:solidFill>
                    <a:srgbClr val="000000"/>
                  </a:solidFill>
                </a:rPr>
                <a:t>Memories</a:t>
              </a:r>
              <a:endParaRPr lang="en-US">
                <a:solidFill>
                  <a:srgbClr val="000000"/>
                </a:solidFill>
              </a:endParaRPr>
            </a:p>
          </p:txBody>
        </p:sp>
        <p:sp>
          <p:nvSpPr>
            <p:cNvPr id="19" name="Text Box 20"/>
            <p:cNvSpPr txBox="1">
              <a:spLocks noChangeArrowheads="1"/>
            </p:cNvSpPr>
            <p:nvPr/>
          </p:nvSpPr>
          <p:spPr bwMode="auto">
            <a:xfrm>
              <a:off x="4170" y="13151"/>
              <a:ext cx="749" cy="169"/>
            </a:xfrm>
            <a:prstGeom prst="rect">
              <a:avLst/>
            </a:prstGeom>
            <a:solidFill>
              <a:srgbClr val="FFFFFF"/>
            </a:solidFill>
            <a:ln w="9525">
              <a:noFill/>
              <a:miter lim="800000"/>
              <a:headEnd/>
              <a:tailEnd/>
            </a:ln>
          </p:spPr>
          <p:txBody>
            <a:bodyPr lIns="12700" tIns="12700" rIns="12700" bIns="12700">
              <a:spAutoFit/>
            </a:bodyPr>
            <a:lstStyle/>
            <a:p>
              <a:pPr algn="r"/>
              <a:r>
                <a:rPr lang="en-US" sz="800">
                  <a:solidFill>
                    <a:srgbClr val="000000"/>
                  </a:solidFill>
                </a:rPr>
                <a:t>Imagery</a:t>
              </a:r>
              <a:endParaRPr lang="en-US">
                <a:solidFill>
                  <a:srgbClr val="000000"/>
                </a:solidFill>
              </a:endParaRPr>
            </a:p>
          </p:txBody>
        </p:sp>
        <p:sp>
          <p:nvSpPr>
            <p:cNvPr id="20" name="AutoShape 21"/>
            <p:cNvSpPr>
              <a:spLocks noChangeArrowheads="1"/>
            </p:cNvSpPr>
            <p:nvPr/>
          </p:nvSpPr>
          <p:spPr bwMode="auto">
            <a:xfrm>
              <a:off x="5070" y="11299"/>
              <a:ext cx="2250" cy="92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21" name="Text Box 22"/>
            <p:cNvSpPr txBox="1">
              <a:spLocks noChangeArrowheads="1"/>
            </p:cNvSpPr>
            <p:nvPr/>
          </p:nvSpPr>
          <p:spPr bwMode="auto">
            <a:xfrm>
              <a:off x="5220" y="11607"/>
              <a:ext cx="1950" cy="310"/>
            </a:xfrm>
            <a:prstGeom prst="rect">
              <a:avLst/>
            </a:prstGeom>
            <a:solidFill>
              <a:srgbClr val="FFFFFF"/>
            </a:solidFill>
            <a:ln w="9525">
              <a:noFill/>
              <a:miter lim="800000"/>
              <a:headEnd/>
              <a:tailEnd/>
            </a:ln>
          </p:spPr>
          <p:txBody>
            <a:bodyPr lIns="12700" tIns="12700" rIns="12700" bIns="12700"/>
            <a:lstStyle/>
            <a:p>
              <a:pPr algn="ctr"/>
              <a:r>
                <a:rPr lang="en-US" sz="1100" b="1">
                  <a:solidFill>
                    <a:srgbClr val="000000"/>
                  </a:solidFill>
                </a:rPr>
                <a:t>Meaningful learning</a:t>
              </a:r>
              <a:endParaRPr lang="en-US" b="1">
                <a:solidFill>
                  <a:srgbClr val="000000"/>
                </a:solidFill>
              </a:endParaRPr>
            </a:p>
          </p:txBody>
        </p:sp>
      </p:grpSp>
      <p:sp>
        <p:nvSpPr>
          <p:cNvPr id="22" name="Rectangle 23"/>
          <p:cNvSpPr>
            <a:spLocks noChangeArrowheads="1"/>
          </p:cNvSpPr>
          <p:nvPr/>
        </p:nvSpPr>
        <p:spPr bwMode="auto">
          <a:xfrm>
            <a:off x="228600" y="152400"/>
            <a:ext cx="3124200" cy="2133600"/>
          </a:xfrm>
          <a:prstGeom prst="rect">
            <a:avLst/>
          </a:prstGeom>
          <a:noFill/>
          <a:ln w="12700" cap="sq">
            <a:noFill/>
            <a:miter lim="800000"/>
            <a:headEnd type="none" w="sm" len="sm"/>
            <a:tailEnd type="none" w="sm" len="sm"/>
          </a:ln>
          <a:effectLst/>
        </p:spPr>
        <p:txBody>
          <a:bodyPr anchor="ctr"/>
          <a:lstStyle/>
          <a:p>
            <a:pPr>
              <a:defRPr/>
            </a:pPr>
            <a:r>
              <a:rPr lang="en-US" sz="3600" dirty="0">
                <a:latin typeface="Times New Roman" pitchFamily="18" charset="0"/>
                <a:cs typeface="Times New Roman" pitchFamily="18" charset="0"/>
              </a:rPr>
              <a:t>Conceptual</a:t>
            </a:r>
            <a:r>
              <a:rPr lang="en-US" sz="3600" b="1" dirty="0">
                <a:effectLst>
                  <a:outerShdw blurRad="38100" dist="38100" dir="2700000" algn="tl">
                    <a:srgbClr val="C0C0C0"/>
                  </a:outerShdw>
                </a:effectLst>
                <a:cs typeface="+mn-cs"/>
              </a:rPr>
              <a:t> </a:t>
            </a:r>
            <a:r>
              <a:rPr lang="en-US" sz="3600" dirty="0">
                <a:latin typeface="Times New Roman" pitchFamily="18" charset="0"/>
                <a:cs typeface="Times New Roman" pitchFamily="18" charset="0"/>
              </a:rPr>
              <a:t>Framework </a:t>
            </a:r>
            <a:r>
              <a:rPr lang="en-US" sz="3600" dirty="0" smtClean="0">
                <a:latin typeface="Times New Roman" pitchFamily="18" charset="0"/>
                <a:cs typeface="Times New Roman" pitchFamily="18" charset="0"/>
              </a:rPr>
              <a:t>for </a:t>
            </a:r>
            <a:r>
              <a:rPr lang="en-US" sz="3600" dirty="0" smtClean="0">
                <a:latin typeface="Times New Roman" pitchFamily="18" charset="0"/>
                <a:cs typeface="Times New Roman" pitchFamily="18" charset="0"/>
              </a:rPr>
              <a:t>Mind Map</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894511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553200" y="6245225"/>
            <a:ext cx="2133600" cy="476250"/>
          </a:xfrm>
        </p:spPr>
        <p:txBody>
          <a:bodyPr/>
          <a:lstStyle/>
          <a:p>
            <a:fld id="{A2F9D79F-2CD5-4F96-8064-C7B680F07861}" type="slidenum">
              <a:rPr lang="en-US">
                <a:latin typeface="Times New Roman" pitchFamily="18" charset="0"/>
                <a:cs typeface="Times New Roman" pitchFamily="18" charset="0"/>
              </a:rPr>
              <a:pPr/>
              <a:t>29</a:t>
            </a:fld>
            <a:endParaRPr lang="en-US">
              <a:latin typeface="Times New Roman" pitchFamily="18" charset="0"/>
              <a:cs typeface="Times New Roman" pitchFamily="18" charset="0"/>
            </a:endParaRPr>
          </a:p>
        </p:txBody>
      </p:sp>
      <p:sp>
        <p:nvSpPr>
          <p:cNvPr id="3" name="Rectangle 4"/>
          <p:cNvSpPr txBox="1">
            <a:spLocks noChangeArrowheads="1"/>
          </p:cNvSpPr>
          <p:nvPr/>
        </p:nvSpPr>
        <p:spPr>
          <a:xfrm>
            <a:off x="457200" y="152400"/>
            <a:ext cx="7543800" cy="749300"/>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Times New Roman" pitchFamily="18" charset="0"/>
                <a:cs typeface="Times New Roman" pitchFamily="18" charset="0"/>
              </a:rPr>
              <a:t>What do we know?</a:t>
            </a:r>
            <a:endParaRPr lang="en-US" sz="3600" dirty="0">
              <a:latin typeface="Times New Roman" pitchFamily="18" charset="0"/>
              <a:cs typeface="Times New Roman" pitchFamily="18" charset="0"/>
            </a:endParaRPr>
          </a:p>
        </p:txBody>
      </p:sp>
      <p:sp>
        <p:nvSpPr>
          <p:cNvPr id="4" name="Rectangle 9"/>
          <p:cNvSpPr>
            <a:spLocks noChangeArrowheads="1"/>
          </p:cNvSpPr>
          <p:nvPr/>
        </p:nvSpPr>
        <p:spPr bwMode="auto">
          <a:xfrm>
            <a:off x="457200" y="1066800"/>
            <a:ext cx="6400800" cy="5410200"/>
          </a:xfrm>
          <a:prstGeom prst="rect">
            <a:avLst/>
          </a:prstGeom>
          <a:noFill/>
          <a:ln w="12700" cap="sq">
            <a:noFill/>
            <a:miter lim="800000"/>
            <a:headEnd type="none" w="sm" len="sm"/>
            <a:tailEnd type="none" w="sm" len="sm"/>
          </a:ln>
          <a:effectLst/>
        </p:spPr>
        <p:txBody>
          <a:bodyPr/>
          <a:lstStyle/>
          <a:p>
            <a:pPr marL="342900" indent="-342900" eaLnBrk="1" hangingPunct="1">
              <a:spcBef>
                <a:spcPct val="20000"/>
              </a:spcBef>
              <a:buClr>
                <a:schemeClr val="tx2"/>
              </a:buClr>
              <a:buSzPct val="90000"/>
              <a:buFont typeface="Symbol" pitchFamily="18" charset="2"/>
              <a:buChar char="¨"/>
            </a:pPr>
            <a:r>
              <a:rPr lang="en-US" b="1" i="1" dirty="0">
                <a:latin typeface="Times New Roman" pitchFamily="18" charset="0"/>
                <a:cs typeface="Times New Roman" pitchFamily="18" charset="0"/>
              </a:rPr>
              <a:t>Regular practice using a </a:t>
            </a:r>
            <a:r>
              <a:rPr lang="en-US" b="1" i="1" dirty="0" smtClean="0">
                <a:latin typeface="Times New Roman" pitchFamily="18" charset="0"/>
                <a:cs typeface="Times New Roman" pitchFamily="18" charset="0"/>
              </a:rPr>
              <a:t>MM </a:t>
            </a:r>
            <a:r>
              <a:rPr lang="en-US" b="1" i="1" dirty="0">
                <a:latin typeface="Times New Roman" pitchFamily="18" charset="0"/>
                <a:cs typeface="Times New Roman" pitchFamily="18" charset="0"/>
              </a:rPr>
              <a:t>will </a:t>
            </a:r>
            <a:r>
              <a:rPr lang="en-US" b="1" i="1" dirty="0">
                <a:solidFill>
                  <a:srgbClr val="FF0000"/>
                </a:solidFill>
                <a:latin typeface="Times New Roman" pitchFamily="18" charset="0"/>
                <a:cs typeface="Times New Roman" pitchFamily="18" charset="0"/>
              </a:rPr>
              <a:t>train </a:t>
            </a:r>
            <a:r>
              <a:rPr lang="en-US" b="1" i="1" dirty="0">
                <a:latin typeface="Times New Roman" pitchFamily="18" charset="0"/>
                <a:cs typeface="Times New Roman" pitchFamily="18" charset="0"/>
              </a:rPr>
              <a:t>you to be a more </a:t>
            </a:r>
            <a:r>
              <a:rPr lang="en-US" b="1" i="1" dirty="0">
                <a:solidFill>
                  <a:srgbClr val="FF0000"/>
                </a:solidFill>
                <a:latin typeface="Times New Roman" pitchFamily="18" charset="0"/>
                <a:cs typeface="Times New Roman" pitchFamily="18" charset="0"/>
              </a:rPr>
              <a:t>balanced thinker</a:t>
            </a:r>
            <a:r>
              <a:rPr lang="en-US" b="1" i="1" dirty="0">
                <a:latin typeface="Times New Roman" pitchFamily="18" charset="0"/>
                <a:cs typeface="Times New Roman" pitchFamily="18" charset="0"/>
              </a:rPr>
              <a:t>. You will be using both the left and right hemispheres of your brain. </a:t>
            </a:r>
          </a:p>
          <a:p>
            <a:pPr marL="342900" indent="-342900" eaLnBrk="1" hangingPunct="1">
              <a:spcBef>
                <a:spcPct val="20000"/>
              </a:spcBef>
              <a:buClr>
                <a:schemeClr val="tx2"/>
              </a:buClr>
              <a:buSzPct val="90000"/>
              <a:buFont typeface="Symbol" pitchFamily="18" charset="2"/>
              <a:buNone/>
            </a:pPr>
            <a:r>
              <a:rPr lang="en-US" b="1" i="1" dirty="0">
                <a:latin typeface="Times New Roman" pitchFamily="18" charset="0"/>
                <a:cs typeface="Times New Roman" pitchFamily="18" charset="0"/>
              </a:rPr>
              <a:t>		left hemisphere is logical, analytical thinking </a:t>
            </a:r>
          </a:p>
          <a:p>
            <a:pPr marL="342900" indent="-342900" eaLnBrk="1" hangingPunct="1">
              <a:spcBef>
                <a:spcPct val="20000"/>
              </a:spcBef>
              <a:buClr>
                <a:schemeClr val="tx2"/>
              </a:buClr>
              <a:buSzPct val="90000"/>
              <a:buFont typeface="Symbol" pitchFamily="18" charset="2"/>
              <a:buNone/>
            </a:pPr>
            <a:r>
              <a:rPr lang="en-US" b="1" i="1" dirty="0">
                <a:latin typeface="Times New Roman" pitchFamily="18" charset="0"/>
                <a:cs typeface="Times New Roman" pitchFamily="18" charset="0"/>
              </a:rPr>
              <a:t>		right  hemisphere is imaginative, big-picture </a:t>
            </a:r>
            <a:r>
              <a:rPr lang="en-US" b="1" i="1" dirty="0" smtClean="0">
                <a:latin typeface="Times New Roman" pitchFamily="18" charset="0"/>
                <a:cs typeface="Times New Roman" pitchFamily="18" charset="0"/>
              </a:rPr>
              <a:t>  		thinking</a:t>
            </a:r>
          </a:p>
          <a:p>
            <a:pPr marL="342900" indent="-342900" eaLnBrk="1" hangingPunct="1">
              <a:spcBef>
                <a:spcPct val="20000"/>
              </a:spcBef>
              <a:buClr>
                <a:schemeClr val="tx2"/>
              </a:buClr>
              <a:buSzPct val="90000"/>
              <a:buFont typeface="Symbol" pitchFamily="18" charset="2"/>
              <a:buNone/>
            </a:pPr>
            <a:endParaRPr lang="en-US" b="1" i="1" dirty="0">
              <a:latin typeface="Times New Roman" pitchFamily="18" charset="0"/>
              <a:cs typeface="Times New Roman" pitchFamily="18" charset="0"/>
            </a:endParaRPr>
          </a:p>
          <a:p>
            <a:pPr marL="342900" indent="-342900" eaLnBrk="1" hangingPunct="1">
              <a:spcBef>
                <a:spcPct val="20000"/>
              </a:spcBef>
              <a:buClr>
                <a:schemeClr val="tx2"/>
              </a:buClr>
              <a:buSzPct val="90000"/>
              <a:buFont typeface="Symbol" pitchFamily="18" charset="2"/>
              <a:buChar char="¨"/>
            </a:pPr>
            <a:r>
              <a:rPr lang="en-US" b="1" dirty="0">
                <a:latin typeface="Times New Roman" pitchFamily="18" charset="0"/>
                <a:cs typeface="Times New Roman" pitchFamily="18" charset="0"/>
              </a:rPr>
              <a:t>The more you </a:t>
            </a:r>
            <a:r>
              <a:rPr lang="en-US" b="1" dirty="0">
                <a:solidFill>
                  <a:srgbClr val="FF0000"/>
                </a:solidFill>
                <a:latin typeface="Times New Roman" pitchFamily="18" charset="0"/>
                <a:cs typeface="Times New Roman" pitchFamily="18" charset="0"/>
              </a:rPr>
              <a:t>practice</a:t>
            </a:r>
            <a:r>
              <a:rPr lang="en-US" b="1" dirty="0">
                <a:latin typeface="Times New Roman" pitchFamily="18" charset="0"/>
                <a:cs typeface="Times New Roman" pitchFamily="18" charset="0"/>
              </a:rPr>
              <a:t> this technique, the more </a:t>
            </a:r>
            <a:r>
              <a:rPr lang="en-US" b="1" dirty="0">
                <a:solidFill>
                  <a:srgbClr val="FF0000"/>
                </a:solidFill>
                <a:latin typeface="Times New Roman" pitchFamily="18" charset="0"/>
                <a:cs typeface="Times New Roman" pitchFamily="18" charset="0"/>
              </a:rPr>
              <a:t>powerful a thinker </a:t>
            </a:r>
            <a:r>
              <a:rPr lang="en-US" b="1" dirty="0">
                <a:latin typeface="Times New Roman" pitchFamily="18" charset="0"/>
                <a:cs typeface="Times New Roman" pitchFamily="18" charset="0"/>
              </a:rPr>
              <a:t>you will be.</a:t>
            </a:r>
          </a:p>
          <a:p>
            <a:pPr marL="342900" indent="-342900" eaLnBrk="1" hangingPunct="1">
              <a:spcBef>
                <a:spcPct val="20000"/>
              </a:spcBef>
              <a:buClr>
                <a:schemeClr val="tx2"/>
              </a:buClr>
              <a:buSzPct val="90000"/>
              <a:buFont typeface="Symbol" pitchFamily="18" charset="2"/>
              <a:buChar char="¨"/>
            </a:pPr>
            <a:endParaRPr lang="en-US" b="1" i="1" dirty="0">
              <a:latin typeface="Times New Roman" pitchFamily="18" charset="0"/>
              <a:cs typeface="Times New Roman" pitchFamily="18" charset="0"/>
            </a:endParaRPr>
          </a:p>
          <a:p>
            <a:pPr marL="342900" indent="-342900" eaLnBrk="1" hangingPunct="1">
              <a:spcBef>
                <a:spcPct val="20000"/>
              </a:spcBef>
              <a:buClr>
                <a:schemeClr val="tx2"/>
              </a:buClr>
              <a:buSzPct val="90000"/>
              <a:buFont typeface="Symbol" pitchFamily="18" charset="2"/>
              <a:buChar char="¨"/>
            </a:pPr>
            <a:r>
              <a:rPr lang="en-US" b="1" i="1" dirty="0">
                <a:latin typeface="Times New Roman" pitchFamily="18" charset="0"/>
                <a:cs typeface="Times New Roman" pitchFamily="18" charset="0"/>
              </a:rPr>
              <a:t>The mind map learning technique is an </a:t>
            </a:r>
            <a:r>
              <a:rPr lang="en-US" b="1" i="1" dirty="0">
                <a:solidFill>
                  <a:srgbClr val="FF0000"/>
                </a:solidFill>
                <a:latin typeface="Times New Roman" pitchFamily="18" charset="0"/>
                <a:cs typeface="Times New Roman" pitchFamily="18" charset="0"/>
              </a:rPr>
              <a:t>active </a:t>
            </a:r>
            <a:r>
              <a:rPr lang="en-US" b="1" i="1" dirty="0">
                <a:latin typeface="Times New Roman" pitchFamily="18" charset="0"/>
                <a:cs typeface="Times New Roman" pitchFamily="18" charset="0"/>
              </a:rPr>
              <a:t>learning strategy that has been proposed to </a:t>
            </a:r>
            <a:r>
              <a:rPr lang="en-US" b="1" i="1" dirty="0">
                <a:solidFill>
                  <a:srgbClr val="FF0000"/>
                </a:solidFill>
                <a:latin typeface="Times New Roman" pitchFamily="18" charset="0"/>
                <a:cs typeface="Times New Roman" pitchFamily="18" charset="0"/>
              </a:rPr>
              <a:t>force </a:t>
            </a:r>
            <a:r>
              <a:rPr lang="en-US" b="1" i="1" dirty="0">
                <a:latin typeface="Times New Roman" pitchFamily="18" charset="0"/>
                <a:cs typeface="Times New Roman" pitchFamily="18" charset="0"/>
              </a:rPr>
              <a:t>learners to </a:t>
            </a:r>
            <a:r>
              <a:rPr lang="en-US" b="1" i="1" dirty="0">
                <a:solidFill>
                  <a:srgbClr val="FF0000"/>
                </a:solidFill>
                <a:latin typeface="Times New Roman" pitchFamily="18" charset="0"/>
                <a:cs typeface="Times New Roman" pitchFamily="18" charset="0"/>
              </a:rPr>
              <a:t>integrate </a:t>
            </a:r>
            <a:r>
              <a:rPr lang="en-US" b="1" i="1" dirty="0">
                <a:latin typeface="Times New Roman" pitchFamily="18" charset="0"/>
                <a:cs typeface="Times New Roman" pitchFamily="18" charset="0"/>
              </a:rPr>
              <a:t>information using </a:t>
            </a:r>
            <a:r>
              <a:rPr lang="en-US" b="1" i="1" dirty="0" err="1">
                <a:latin typeface="Times New Roman" pitchFamily="18" charset="0"/>
                <a:cs typeface="Times New Roman" pitchFamily="18" charset="0"/>
              </a:rPr>
              <a:t>visuospatial</a:t>
            </a:r>
            <a:r>
              <a:rPr lang="en-US" b="1" i="1" dirty="0">
                <a:latin typeface="Times New Roman" pitchFamily="18" charset="0"/>
                <a:cs typeface="Times New Roman" pitchFamily="18" charset="0"/>
              </a:rPr>
              <a:t> orientation and thus enhance </a:t>
            </a:r>
            <a:r>
              <a:rPr lang="en-US" b="1" i="1" dirty="0">
                <a:solidFill>
                  <a:srgbClr val="FF0000"/>
                </a:solidFill>
                <a:latin typeface="Times New Roman" pitchFamily="18" charset="0"/>
                <a:cs typeface="Times New Roman" pitchFamily="18" charset="0"/>
              </a:rPr>
              <a:t>learning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Farrand</a:t>
            </a:r>
            <a:r>
              <a:rPr lang="en-US" b="1" i="1" dirty="0">
                <a:latin typeface="Times New Roman" pitchFamily="18" charset="0"/>
                <a:cs typeface="Times New Roman" pitchFamily="18" charset="0"/>
              </a:rPr>
              <a:t> et al., 2002). </a:t>
            </a:r>
          </a:p>
          <a:p>
            <a:pPr marL="342900" indent="-342900"/>
            <a:endParaRPr lang="en-US" b="1" i="1" dirty="0">
              <a:latin typeface="Times New Roman" pitchFamily="18" charset="0"/>
              <a:cs typeface="Times New Roman" pitchFamily="18" charset="0"/>
            </a:endParaRPr>
          </a:p>
        </p:txBody>
      </p:sp>
      <p:pic>
        <p:nvPicPr>
          <p:cNvPr id="6" name="Picture 6" descr="Left and Right Brain"/>
          <p:cNvPicPr>
            <a:picLocks noChangeAspect="1" noChangeArrowheads="1"/>
          </p:cNvPicPr>
          <p:nvPr/>
        </p:nvPicPr>
        <p:blipFill>
          <a:blip r:embed="rId2" cstate="print"/>
          <a:srcRect/>
          <a:stretch>
            <a:fillRect/>
          </a:stretch>
        </p:blipFill>
        <p:spPr bwMode="auto">
          <a:xfrm>
            <a:off x="6934200" y="1219200"/>
            <a:ext cx="1871870" cy="4343400"/>
          </a:xfrm>
          <a:prstGeom prst="rect">
            <a:avLst/>
          </a:prstGeom>
          <a:noFill/>
        </p:spPr>
      </p:pic>
    </p:spTree>
    <p:extLst>
      <p:ext uri="{BB962C8B-B14F-4D97-AF65-F5344CB8AC3E}">
        <p14:creationId xmlns:p14="http://schemas.microsoft.com/office/powerpoint/2010/main" val="24684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1172369" y="919162"/>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fontAlgn="base">
              <a:spcBef>
                <a:spcPct val="0"/>
              </a:spcBef>
              <a:spcAft>
                <a:spcPct val="0"/>
              </a:spcAft>
              <a:defRPr sz="4000" kern="1200">
                <a:ln w="3175" cmpd="sng">
                  <a:noFill/>
                </a:ln>
                <a:solidFill>
                  <a:srgbClr val="262626"/>
                </a:solidFill>
                <a:latin typeface="+mj-lt"/>
                <a:ea typeface="+mj-ea"/>
                <a:cs typeface="+mj-cs"/>
              </a:defRPr>
            </a:lvl1pPr>
            <a:lvl2pPr algn="ctr" defTabSz="457200" rtl="0" fontAlgn="base">
              <a:spcBef>
                <a:spcPct val="0"/>
              </a:spcBef>
              <a:spcAft>
                <a:spcPct val="0"/>
              </a:spcAft>
              <a:defRPr sz="4000">
                <a:solidFill>
                  <a:srgbClr val="262626"/>
                </a:solidFill>
                <a:latin typeface="Garamond" pitchFamily="18" charset="0"/>
              </a:defRPr>
            </a:lvl2pPr>
            <a:lvl3pPr algn="ctr" defTabSz="457200" rtl="0" fontAlgn="base">
              <a:spcBef>
                <a:spcPct val="0"/>
              </a:spcBef>
              <a:spcAft>
                <a:spcPct val="0"/>
              </a:spcAft>
              <a:defRPr sz="4000">
                <a:solidFill>
                  <a:srgbClr val="262626"/>
                </a:solidFill>
                <a:latin typeface="Garamond" pitchFamily="18" charset="0"/>
              </a:defRPr>
            </a:lvl3pPr>
            <a:lvl4pPr algn="ctr" defTabSz="457200" rtl="0" fontAlgn="base">
              <a:spcBef>
                <a:spcPct val="0"/>
              </a:spcBef>
              <a:spcAft>
                <a:spcPct val="0"/>
              </a:spcAft>
              <a:defRPr sz="4000">
                <a:solidFill>
                  <a:srgbClr val="262626"/>
                </a:solidFill>
                <a:latin typeface="Garamond" pitchFamily="18" charset="0"/>
              </a:defRPr>
            </a:lvl4pPr>
            <a:lvl5pPr algn="ctr" defTabSz="457200" rtl="0" fontAlgn="base">
              <a:spcBef>
                <a:spcPct val="0"/>
              </a:spcBef>
              <a:spcAft>
                <a:spcPct val="0"/>
              </a:spcAft>
              <a:defRPr sz="40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ln>
                  <a:noFill/>
                </a:ln>
              </a:rPr>
              <a:t>Problem Solving Steps</a:t>
            </a:r>
          </a:p>
        </p:txBody>
      </p:sp>
      <p:sp>
        <p:nvSpPr>
          <p:cNvPr id="3" name="Content Placeholder 2"/>
          <p:cNvSpPr>
            <a:spLocks noGrp="1"/>
          </p:cNvSpPr>
          <p:nvPr/>
        </p:nvSpPr>
        <p:spPr bwMode="auto">
          <a:xfrm>
            <a:off x="1172369" y="2493962"/>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5750" indent="-285750" algn="l" defTabSz="457200" rtl="0" fontAlgn="base">
              <a:spcBef>
                <a:spcPct val="20000"/>
              </a:spcBef>
              <a:spcAft>
                <a:spcPts val="600"/>
              </a:spcAft>
              <a:buClr>
                <a:schemeClr val="accent1"/>
              </a:buClr>
              <a:buSzPct val="115000"/>
              <a:buFont typeface="Arial" pitchFamily="34" charset="0"/>
              <a:buChar char="•"/>
              <a:defRPr sz="2400" kern="1200">
                <a:solidFill>
                  <a:srgbClr val="262626"/>
                </a:solidFill>
                <a:latin typeface="+mn-lt"/>
                <a:ea typeface="+mn-ea"/>
                <a:cs typeface="+mn-cs"/>
              </a:defRPr>
            </a:lvl1pPr>
            <a:lvl2pPr marL="742950" indent="-285750" algn="l" defTabSz="457200" rtl="0" fontAlgn="base">
              <a:spcBef>
                <a:spcPct val="20000"/>
              </a:spcBef>
              <a:spcAft>
                <a:spcPts val="600"/>
              </a:spcAft>
              <a:buClr>
                <a:schemeClr val="accent1"/>
              </a:buClr>
              <a:buSzPct val="115000"/>
              <a:buFont typeface="Arial" pitchFamily="34" charset="0"/>
              <a:buChar char="•"/>
              <a:defRPr sz="2000" kern="1200">
                <a:solidFill>
                  <a:srgbClr val="262626"/>
                </a:solidFill>
                <a:latin typeface="+mn-lt"/>
                <a:ea typeface="+mn-ea"/>
                <a:cs typeface="+mn-cs"/>
              </a:defRPr>
            </a:lvl2pPr>
            <a:lvl3pPr marL="1200150" indent="-285750" algn="l" defTabSz="457200" rtl="0" fontAlgn="base">
              <a:spcBef>
                <a:spcPct val="20000"/>
              </a:spcBef>
              <a:spcAft>
                <a:spcPts val="600"/>
              </a:spcAft>
              <a:buClr>
                <a:schemeClr val="accent1"/>
              </a:buClr>
              <a:buSzPct val="115000"/>
              <a:buFont typeface="Arial" pitchFamily="34" charset="0"/>
              <a:buChar char="•"/>
              <a:defRPr kern="1200">
                <a:solidFill>
                  <a:srgbClr val="262626"/>
                </a:solidFill>
                <a:latin typeface="+mn-lt"/>
                <a:ea typeface="+mn-ea"/>
                <a:cs typeface="+mn-cs"/>
              </a:defRPr>
            </a:lvl3pPr>
            <a:lvl4pPr marL="1543050" indent="-171450" algn="l" defTabSz="457200" rtl="0" fontAlgn="base">
              <a:spcBef>
                <a:spcPct val="20000"/>
              </a:spcBef>
              <a:spcAft>
                <a:spcPts val="600"/>
              </a:spcAft>
              <a:buClr>
                <a:schemeClr val="accent1"/>
              </a:buClr>
              <a:buSzPct val="115000"/>
              <a:buFont typeface="Arial" pitchFamily="34" charset="0"/>
              <a:buChar char="•"/>
              <a:defRPr sz="1600" kern="1200">
                <a:solidFill>
                  <a:srgbClr val="262626"/>
                </a:solidFill>
                <a:latin typeface="+mn-lt"/>
                <a:ea typeface="+mn-ea"/>
                <a:cs typeface="+mn-cs"/>
              </a:defRPr>
            </a:lvl4pPr>
            <a:lvl5pPr marL="2000250" indent="-171450" algn="l" defTabSz="457200" rtl="0" fontAlgn="base">
              <a:spcBef>
                <a:spcPct val="20000"/>
              </a:spcBef>
              <a:spcAft>
                <a:spcPts val="600"/>
              </a:spcAft>
              <a:buClr>
                <a:schemeClr val="accent1"/>
              </a:buClr>
              <a:buSzPct val="115000"/>
              <a:buFont typeface="Arial"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mtClean="0"/>
              <a:t>Step #1: Identify the problem</a:t>
            </a:r>
          </a:p>
          <a:p>
            <a:r>
              <a:rPr lang="en-US" smtClean="0"/>
              <a:t>Step #2: Think about it</a:t>
            </a:r>
          </a:p>
          <a:p>
            <a:r>
              <a:rPr lang="en-US" smtClean="0"/>
              <a:t>Step #3: Brainstorm solutions</a:t>
            </a:r>
          </a:p>
          <a:p>
            <a:r>
              <a:rPr lang="en-US" smtClean="0"/>
              <a:t>Step #4: Select the best solution</a:t>
            </a:r>
          </a:p>
          <a:p>
            <a:r>
              <a:rPr lang="en-US" smtClean="0"/>
              <a:t>Step #5: Implement the solution</a:t>
            </a:r>
          </a:p>
          <a:p>
            <a:r>
              <a:rPr lang="en-US" smtClean="0"/>
              <a:t>Step #6:  Evaluate the solution</a:t>
            </a:r>
          </a:p>
        </p:txBody>
      </p:sp>
    </p:spTree>
    <p:extLst>
      <p:ext uri="{BB962C8B-B14F-4D97-AF65-F5344CB8AC3E}">
        <p14:creationId xmlns:p14="http://schemas.microsoft.com/office/powerpoint/2010/main" val="4095498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8FCE7852-541E-4FC2-B3CA-EF666008E2F4}" type="slidenum">
              <a:rPr lang="en-US">
                <a:latin typeface="Times New Roman" pitchFamily="18" charset="0"/>
                <a:cs typeface="Times New Roman" pitchFamily="18" charset="0"/>
              </a:rPr>
              <a:pPr/>
              <a:t>30</a:t>
            </a:fld>
            <a:endParaRPr lang="en-US">
              <a:latin typeface="Times New Roman" pitchFamily="18" charset="0"/>
              <a:cs typeface="Times New Roman" pitchFamily="18" charset="0"/>
            </a:endParaRPr>
          </a:p>
        </p:txBody>
      </p:sp>
      <p:sp>
        <p:nvSpPr>
          <p:cNvPr id="3" name="Rectangle 1026"/>
          <p:cNvSpPr>
            <a:spLocks noChangeArrowheads="1"/>
          </p:cNvSpPr>
          <p:nvPr/>
        </p:nvSpPr>
        <p:spPr bwMode="auto">
          <a:xfrm>
            <a:off x="304800" y="762000"/>
            <a:ext cx="8839200" cy="5715000"/>
          </a:xfrm>
          <a:prstGeom prst="rect">
            <a:avLst/>
          </a:prstGeom>
          <a:noFill/>
          <a:ln w="12700" cap="sq">
            <a:noFill/>
            <a:miter lim="800000"/>
            <a:headEnd type="none" w="sm" len="sm"/>
            <a:tailEnd type="none" w="sm" len="sm"/>
          </a:ln>
          <a:effectLst/>
        </p:spPr>
        <p:txBody>
          <a:bodyPr/>
          <a:lstStyle/>
          <a:p>
            <a:r>
              <a:rPr lang="en-US" sz="2000" dirty="0">
                <a:latin typeface="Times New Roman" pitchFamily="18" charset="0"/>
                <a:cs typeface="Times New Roman" pitchFamily="18" charset="0"/>
              </a:rPr>
              <a:t>Start with a topic, a few colored pens, </a:t>
            </a:r>
            <a:r>
              <a:rPr lang="en-US" sz="2000" dirty="0" smtClean="0">
                <a:latin typeface="Times New Roman" pitchFamily="18" charset="0"/>
                <a:cs typeface="Times New Roman" pitchFamily="18" charset="0"/>
              </a:rPr>
              <a:t>and</a:t>
            </a:r>
            <a:r>
              <a:rPr lang="en-IE" dirty="0" smtClean="0">
                <a:latin typeface="Times New Roman" pitchFamily="18" charset="0"/>
                <a:cs typeface="Times New Roman" pitchFamily="18" charset="0"/>
              </a:rPr>
              <a:t> a large, blank sheet  of landscape </a:t>
            </a:r>
            <a:r>
              <a:rPr lang="en-IE" dirty="0" smtClean="0">
                <a:latin typeface="Times New Roman" pitchFamily="18" charset="0"/>
                <a:cs typeface="Times New Roman" pitchFamily="18" charset="0"/>
              </a:rPr>
              <a:t>paper Encourages  skills </a:t>
            </a:r>
            <a:r>
              <a:rPr lang="en-IE" dirty="0" smtClean="0">
                <a:latin typeface="Times New Roman" pitchFamily="18" charset="0"/>
                <a:cs typeface="Times New Roman" pitchFamily="18" charset="0"/>
              </a:rPr>
              <a:t>More space in the writing direction </a:t>
            </a:r>
            <a:endParaRPr lang="en-GB" dirty="0" smtClean="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1.</a:t>
            </a:r>
            <a:r>
              <a:rPr lang="en-US" sz="2000" dirty="0">
                <a:latin typeface="Times New Roman" pitchFamily="18" charset="0"/>
                <a:cs typeface="Times New Roman" pitchFamily="18" charset="0"/>
              </a:rPr>
              <a:t>	Begin your mind map with a symbol or picture that represents your topic. Draw the symbol in the center of the page. Starting at the center opens your mind to a full 360 degrees of association.</a:t>
            </a: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2.</a:t>
            </a:r>
            <a:r>
              <a:rPr lang="en-US" sz="2000" dirty="0">
                <a:latin typeface="Times New Roman" pitchFamily="18" charset="0"/>
                <a:cs typeface="Times New Roman" pitchFamily="18" charset="0"/>
              </a:rPr>
              <a:t>	Write down key words, the information-rich “nuggets” of recall and creative association.</a:t>
            </a: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3.	</a:t>
            </a:r>
            <a:r>
              <a:rPr lang="en-US" sz="2000" dirty="0">
                <a:latin typeface="Times New Roman" pitchFamily="18" charset="0"/>
                <a:cs typeface="Times New Roman" pitchFamily="18" charset="0"/>
              </a:rPr>
              <a:t>Connect the key words with lines radiating from your central image. By linking words with lines (branches), you’ll show clearly how one key word relates to another.</a:t>
            </a: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4.</a:t>
            </a:r>
            <a:r>
              <a:rPr lang="en-US" sz="2000" dirty="0">
                <a:latin typeface="Times New Roman" pitchFamily="18" charset="0"/>
                <a:cs typeface="Times New Roman" pitchFamily="18" charset="0"/>
              </a:rPr>
              <a:t>	Print your key words. Printing is easier to read and remember than writing.</a:t>
            </a:r>
          </a:p>
        </p:txBody>
      </p:sp>
      <p:sp>
        <p:nvSpPr>
          <p:cNvPr id="4" name="Rectangle 1035"/>
          <p:cNvSpPr>
            <a:spLocks noChangeArrowheads="1"/>
          </p:cNvSpPr>
          <p:nvPr/>
        </p:nvSpPr>
        <p:spPr bwMode="auto">
          <a:xfrm>
            <a:off x="381000" y="152400"/>
            <a:ext cx="6629400" cy="533400"/>
          </a:xfrm>
          <a:prstGeom prst="rect">
            <a:avLst/>
          </a:prstGeom>
          <a:noFill/>
          <a:ln w="12700" cap="sq">
            <a:noFill/>
            <a:miter lim="800000"/>
            <a:headEnd type="none" w="sm" len="sm"/>
            <a:tailEnd type="none" w="sm" len="sm"/>
          </a:ln>
          <a:effectLst/>
        </p:spPr>
        <p:txBody>
          <a:bodyPr anchor="ctr"/>
          <a:lstStyle/>
          <a:p>
            <a:pPr eaLnBrk="1" hangingPunct="1"/>
            <a:r>
              <a:rPr lang="en-US" sz="3600" dirty="0" smtClean="0">
                <a:latin typeface="Times New Roman" pitchFamily="18" charset="0"/>
                <a:cs typeface="Times New Roman" pitchFamily="18" charset="0"/>
              </a:rPr>
              <a:t>Rules </a:t>
            </a:r>
            <a:r>
              <a:rPr lang="en-US" sz="3600" dirty="0">
                <a:latin typeface="Times New Roman" pitchFamily="18" charset="0"/>
                <a:cs typeface="Times New Roman" pitchFamily="18" charset="0"/>
              </a:rPr>
              <a:t>of mind mapping</a:t>
            </a:r>
          </a:p>
        </p:txBody>
      </p:sp>
    </p:spTree>
    <p:extLst>
      <p:ext uri="{BB962C8B-B14F-4D97-AF65-F5344CB8AC3E}">
        <p14:creationId xmlns:p14="http://schemas.microsoft.com/office/powerpoint/2010/main" val="220076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425DDB6-9371-47EA-AC2B-A83AC1983622}" type="slidenum">
              <a:rPr lang="en-US">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sp>
        <p:nvSpPr>
          <p:cNvPr id="3" name="Rectangle 11"/>
          <p:cNvSpPr>
            <a:spLocks noChangeArrowheads="1"/>
          </p:cNvSpPr>
          <p:nvPr/>
        </p:nvSpPr>
        <p:spPr bwMode="auto">
          <a:xfrm>
            <a:off x="228600" y="228600"/>
            <a:ext cx="8763000" cy="6172200"/>
          </a:xfrm>
          <a:prstGeom prst="rect">
            <a:avLst/>
          </a:prstGeom>
          <a:noFill/>
          <a:ln w="12700" cap="sq">
            <a:noFill/>
            <a:miter lim="800000"/>
            <a:headEnd type="none" w="sm" len="sm"/>
            <a:tailEnd type="none" w="sm" len="sm"/>
          </a:ln>
          <a:effectLst/>
        </p:spPr>
        <p:txBody>
          <a:bodyPr/>
          <a:lstStyle/>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5.</a:t>
            </a:r>
            <a:r>
              <a:rPr lang="en-US" sz="2000" dirty="0">
                <a:latin typeface="Times New Roman" pitchFamily="18" charset="0"/>
                <a:cs typeface="Times New Roman" pitchFamily="18" charset="0"/>
              </a:rPr>
              <a:t> 	Print one key word per </a:t>
            </a:r>
            <a:r>
              <a:rPr lang="en-US" sz="2000" dirty="0" smtClean="0">
                <a:latin typeface="Times New Roman" pitchFamily="18" charset="0"/>
                <a:cs typeface="Times New Roman" pitchFamily="18" charset="0"/>
              </a:rPr>
              <a:t>line </a:t>
            </a:r>
            <a:r>
              <a:rPr lang="en-US" sz="2000" dirty="0">
                <a:latin typeface="Times New Roman" pitchFamily="18" charset="0"/>
                <a:cs typeface="Times New Roman" pitchFamily="18" charset="0"/>
              </a:rPr>
              <a:t>This will allow you to discover the maximum number of creative associations for each key word.</a:t>
            </a: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6.</a:t>
            </a:r>
            <a:r>
              <a:rPr lang="en-US" sz="2000" dirty="0">
                <a:latin typeface="Times New Roman" pitchFamily="18" charset="0"/>
                <a:cs typeface="Times New Roman" pitchFamily="18" charset="0"/>
              </a:rPr>
              <a:t>	Print your key words on the lines and make the length of the word the same as the line it is on.</a:t>
            </a:r>
          </a:p>
          <a:p>
            <a:pPr marL="455613" indent="-455613" eaLnBrk="1" hangingPunct="1">
              <a:spcBef>
                <a:spcPct val="20000"/>
              </a:spcBef>
              <a:buClr>
                <a:schemeClr val="tx2"/>
              </a:buClr>
              <a:buSzPct val="90000"/>
              <a:buFont typeface="Symbol" pitchFamily="18" charset="2"/>
              <a:buNone/>
            </a:pPr>
            <a:endParaRPr lang="en-US" sz="2000"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r>
              <a:rPr lang="en-US" sz="2000" b="1" dirty="0">
                <a:latin typeface="Times New Roman" pitchFamily="18" charset="0"/>
                <a:cs typeface="Times New Roman" pitchFamily="18" charset="0"/>
              </a:rPr>
              <a:t>7.	</a:t>
            </a:r>
            <a:r>
              <a:rPr lang="en-US" sz="2000" dirty="0">
                <a:latin typeface="Times New Roman" pitchFamily="18" charset="0"/>
                <a:cs typeface="Times New Roman" pitchFamily="18" charset="0"/>
              </a:rPr>
              <a:t>Use colors, pictures, dimension, and codes for greater association and emphasis. Highlight important points and illustrate relationships between different branches of your mind map. Pictures and images, preferably in vivid color, should be used whenever possible; they stimulate your creative association and greatly enhance your memory.</a:t>
            </a:r>
            <a:endParaRPr lang="en-US" sz="2000" b="1" dirty="0">
              <a:latin typeface="Times New Roman" pitchFamily="18" charset="0"/>
              <a:cs typeface="Times New Roman" pitchFamily="18" charset="0"/>
            </a:endParaRPr>
          </a:p>
          <a:p>
            <a:pPr marL="455613" indent="-455613" eaLnBrk="1" hangingPunct="1">
              <a:spcBef>
                <a:spcPct val="20000"/>
              </a:spcBef>
              <a:buClr>
                <a:schemeClr val="tx2"/>
              </a:buClr>
              <a:buSzPct val="90000"/>
              <a:buFont typeface="Symbol" pitchFamily="18" charset="2"/>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475109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92100"/>
            <a:ext cx="8229600" cy="13843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dirty="0" smtClean="0">
                <a:latin typeface="Times New Roman" pitchFamily="18" charset="0"/>
                <a:cs typeface="Times New Roman" pitchFamily="18" charset="0"/>
              </a:rPr>
              <a:t>In summary a mind map</a:t>
            </a:r>
            <a:r>
              <a:rPr lang="en-US" sz="3600" dirty="0" smtClean="0">
                <a:solidFill>
                  <a:srgbClr val="FFC000"/>
                </a:solidFill>
                <a:latin typeface="Times New Roman" pitchFamily="18" charset="0"/>
                <a:cs typeface="Times New Roman" pitchFamily="18" charset="0"/>
              </a:rPr>
              <a:t>  </a:t>
            </a:r>
            <a:endParaRPr lang="en-US" sz="3600" dirty="0">
              <a:solidFill>
                <a:srgbClr val="FFC000"/>
              </a:solidFill>
              <a:latin typeface="Times New Roman" pitchFamily="18" charset="0"/>
              <a:cs typeface="Times New Roman" pitchFamily="18" charset="0"/>
            </a:endParaRPr>
          </a:p>
        </p:txBody>
      </p:sp>
      <p:sp>
        <p:nvSpPr>
          <p:cNvPr id="3" name="Content Placeholder 2"/>
          <p:cNvSpPr txBox="1">
            <a:spLocks/>
          </p:cNvSpPr>
          <p:nvPr/>
        </p:nvSpPr>
        <p:spPr>
          <a:xfrm>
            <a:off x="457200" y="1905000"/>
            <a:ext cx="8229600" cy="4114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smtClean="0">
                <a:latin typeface="Times New Roman" pitchFamily="18" charset="0"/>
                <a:cs typeface="Times New Roman" pitchFamily="18" charset="0"/>
              </a:rPr>
              <a:t>Diagrammatically uses key words/images exploded from a central idea in a format that aids cognitive processing Central to peripheral</a:t>
            </a:r>
          </a:p>
          <a:p>
            <a:pPr>
              <a:defRPr/>
            </a:pPr>
            <a:r>
              <a:rPr lang="en-US" sz="2400" dirty="0" smtClean="0">
                <a:latin typeface="Times New Roman" pitchFamily="18" charset="0"/>
                <a:cs typeface="Times New Roman" pitchFamily="18" charset="0"/>
              </a:rPr>
              <a:t>Multicolor</a:t>
            </a:r>
          </a:p>
          <a:p>
            <a:pPr>
              <a:defRPr/>
            </a:pPr>
            <a:r>
              <a:rPr lang="en-US" sz="2400" dirty="0" smtClean="0">
                <a:latin typeface="Times New Roman" pitchFamily="18" charset="0"/>
                <a:cs typeface="Times New Roman" pitchFamily="18" charset="0"/>
              </a:rPr>
              <a:t>Multi pictures</a:t>
            </a:r>
          </a:p>
          <a:p>
            <a:pPr>
              <a:defRPr/>
            </a:pPr>
            <a:r>
              <a:rPr lang="en-US" sz="2400" dirty="0" smtClean="0">
                <a:latin typeface="Times New Roman" pitchFamily="18" charset="0"/>
                <a:cs typeface="Times New Roman" pitchFamily="18" charset="0"/>
              </a:rPr>
              <a:t>Few or no propositions</a:t>
            </a:r>
          </a:p>
          <a:p>
            <a:pPr>
              <a:defRPr/>
            </a:pPr>
            <a:r>
              <a:rPr lang="en-US" sz="2400" dirty="0" smtClean="0">
                <a:latin typeface="Times New Roman" pitchFamily="18" charset="0"/>
                <a:cs typeface="Times New Roman" pitchFamily="18" charset="0"/>
              </a:rPr>
              <a:t>Purpose: promote critical thinking, establish nonlinear relationship between concepts, enhances recall of information using dynamic colors &amp; pictures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98836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4C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233709" cy="406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981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21st century skills infused in the Curriculum – Kendra W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6858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8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57200" y="14890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nSpc>
                <a:spcPct val="106000"/>
              </a:lnSpc>
            </a:pPr>
            <a:r>
              <a:rPr lang="en-US" dirty="0" smtClean="0">
                <a:latin typeface="Times New Roman" pitchFamily="18" charset="0"/>
                <a:cs typeface="Times New Roman" pitchFamily="18" charset="0"/>
              </a:rPr>
              <a:t>Problem </a:t>
            </a:r>
            <a:r>
              <a:rPr lang="en-US" dirty="0">
                <a:latin typeface="Times New Roman" pitchFamily="18" charset="0"/>
                <a:cs typeface="Times New Roman" pitchFamily="18" charset="0"/>
              </a:rPr>
              <a:t>solving involves making a series of decisions: </a:t>
            </a:r>
          </a:p>
          <a:p>
            <a:pPr lvl="1">
              <a:lnSpc>
                <a:spcPct val="106000"/>
              </a:lnSpc>
            </a:pPr>
            <a:r>
              <a:rPr lang="en-US" dirty="0">
                <a:latin typeface="Times New Roman" pitchFamily="18" charset="0"/>
                <a:cs typeface="Times New Roman" pitchFamily="18" charset="0"/>
              </a:rPr>
              <a:t>deciding that something is wrong, </a:t>
            </a:r>
          </a:p>
          <a:p>
            <a:pPr lvl="1">
              <a:lnSpc>
                <a:spcPct val="106000"/>
              </a:lnSpc>
            </a:pPr>
            <a:r>
              <a:rPr lang="en-US" dirty="0">
                <a:latin typeface="Times New Roman" pitchFamily="18" charset="0"/>
                <a:cs typeface="Times New Roman" pitchFamily="18" charset="0"/>
              </a:rPr>
              <a:t>deciding what the problem is, and </a:t>
            </a:r>
          </a:p>
          <a:p>
            <a:pPr lvl="1">
              <a:lnSpc>
                <a:spcPct val="106000"/>
              </a:lnSpc>
            </a:pPr>
            <a:r>
              <a:rPr lang="en-US" dirty="0">
                <a:latin typeface="Times New Roman" pitchFamily="18" charset="0"/>
                <a:cs typeface="Times New Roman" pitchFamily="18" charset="0"/>
              </a:rPr>
              <a:t>deciding how to solve it. </a:t>
            </a:r>
          </a:p>
        </p:txBody>
      </p:sp>
      <p:sp>
        <p:nvSpPr>
          <p:cNvPr id="3" name="Rectangle 2"/>
          <p:cNvSpPr/>
          <p:nvPr/>
        </p:nvSpPr>
        <p:spPr>
          <a:xfrm>
            <a:off x="533400" y="533400"/>
            <a:ext cx="3456395" cy="638765"/>
          </a:xfrm>
          <a:prstGeom prst="rect">
            <a:avLst/>
          </a:prstGeom>
        </p:spPr>
        <p:txBody>
          <a:bodyPr wrap="none">
            <a:spAutoFit/>
          </a:bodyPr>
          <a:lstStyle/>
          <a:p>
            <a:pPr>
              <a:lnSpc>
                <a:spcPct val="106000"/>
              </a:lnSpc>
            </a:pPr>
            <a:r>
              <a:rPr lang="en-US" sz="3600" dirty="0">
                <a:latin typeface="Times New Roman" pitchFamily="18" charset="0"/>
                <a:cs typeface="Times New Roman" pitchFamily="18" charset="0"/>
              </a:rPr>
              <a:t>Decision Making</a:t>
            </a:r>
          </a:p>
        </p:txBody>
      </p:sp>
    </p:spTree>
    <p:extLst>
      <p:ext uri="{BB962C8B-B14F-4D97-AF65-F5344CB8AC3E}">
        <p14:creationId xmlns:p14="http://schemas.microsoft.com/office/powerpoint/2010/main" val="17215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304800" y="1565275"/>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nSpc>
                <a:spcPct val="106000"/>
              </a:lnSpc>
            </a:pPr>
            <a:r>
              <a:rPr lang="en-US" sz="2400" dirty="0"/>
              <a:t>Successful problem solving depends on good decisions.</a:t>
            </a:r>
          </a:p>
          <a:p>
            <a:pPr lvl="1"/>
            <a:r>
              <a:rPr lang="en-US" sz="2000" dirty="0"/>
              <a:t>Decision:</a:t>
            </a:r>
            <a:r>
              <a:rPr lang="en-US" sz="2000" b="1" dirty="0"/>
              <a:t> A </a:t>
            </a:r>
            <a:r>
              <a:rPr lang="en-US" sz="2000" dirty="0"/>
              <a:t>choice from among available alternatives.</a:t>
            </a:r>
          </a:p>
        </p:txBody>
      </p:sp>
      <p:sp>
        <p:nvSpPr>
          <p:cNvPr id="3" name="Rectangle 2"/>
          <p:cNvSpPr/>
          <p:nvPr/>
        </p:nvSpPr>
        <p:spPr>
          <a:xfrm>
            <a:off x="533400" y="533400"/>
            <a:ext cx="3456395" cy="638765"/>
          </a:xfrm>
          <a:prstGeom prst="rect">
            <a:avLst/>
          </a:prstGeom>
        </p:spPr>
        <p:txBody>
          <a:bodyPr wrap="none">
            <a:spAutoFit/>
          </a:bodyPr>
          <a:lstStyle/>
          <a:p>
            <a:pPr>
              <a:lnSpc>
                <a:spcPct val="106000"/>
              </a:lnSpc>
            </a:pPr>
            <a:r>
              <a:rPr lang="en-US" sz="3600" dirty="0">
                <a:latin typeface="Times New Roman" pitchFamily="18" charset="0"/>
                <a:cs typeface="Times New Roman" pitchFamily="18" charset="0"/>
              </a:rPr>
              <a:t>Decision Making</a:t>
            </a:r>
          </a:p>
        </p:txBody>
      </p:sp>
    </p:spTree>
    <p:extLst>
      <p:ext uri="{BB962C8B-B14F-4D97-AF65-F5344CB8AC3E}">
        <p14:creationId xmlns:p14="http://schemas.microsoft.com/office/powerpoint/2010/main" val="4229044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57200" y="1163638"/>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gn="just">
              <a:lnSpc>
                <a:spcPct val="106000"/>
              </a:lnSpc>
            </a:pPr>
            <a:r>
              <a:rPr lang="en-US"/>
              <a:t>The rational model of decision making includes:</a:t>
            </a:r>
          </a:p>
          <a:p>
            <a:pPr lvl="1" algn="just"/>
            <a:r>
              <a:rPr lang="en-US"/>
              <a:t>a.  identify the problem</a:t>
            </a:r>
          </a:p>
          <a:p>
            <a:pPr lvl="1" algn="just"/>
            <a:r>
              <a:rPr lang="en-US"/>
              <a:t>b.  identify the alternative solutions</a:t>
            </a:r>
          </a:p>
          <a:p>
            <a:pPr lvl="1" algn="just"/>
            <a:r>
              <a:rPr lang="en-US"/>
              <a:t>c.  gather and organize the facts</a:t>
            </a:r>
          </a:p>
          <a:p>
            <a:pPr lvl="1" algn="just"/>
            <a:r>
              <a:rPr lang="en-US"/>
              <a:t>d.  evaluate the alternatives</a:t>
            </a:r>
          </a:p>
          <a:p>
            <a:pPr lvl="1" algn="just"/>
            <a:r>
              <a:rPr lang="en-US"/>
              <a:t>e.  select and implement the best alternative</a:t>
            </a:r>
          </a:p>
          <a:p>
            <a:pPr lvl="1" algn="just"/>
            <a:r>
              <a:rPr lang="en-US"/>
              <a:t>f.  get feedback and take corrective action.</a:t>
            </a:r>
          </a:p>
          <a:p>
            <a:endParaRPr lang="en-US"/>
          </a:p>
        </p:txBody>
      </p:sp>
      <p:sp>
        <p:nvSpPr>
          <p:cNvPr id="3" name="Rectangle 2"/>
          <p:cNvSpPr/>
          <p:nvPr/>
        </p:nvSpPr>
        <p:spPr>
          <a:xfrm>
            <a:off x="533400" y="533400"/>
            <a:ext cx="3456395" cy="638765"/>
          </a:xfrm>
          <a:prstGeom prst="rect">
            <a:avLst/>
          </a:prstGeom>
        </p:spPr>
        <p:txBody>
          <a:bodyPr wrap="none">
            <a:spAutoFit/>
          </a:bodyPr>
          <a:lstStyle/>
          <a:p>
            <a:pPr>
              <a:lnSpc>
                <a:spcPct val="106000"/>
              </a:lnSpc>
            </a:pPr>
            <a:r>
              <a:rPr lang="en-US" sz="3600" dirty="0">
                <a:latin typeface="Times New Roman" pitchFamily="18" charset="0"/>
                <a:cs typeface="Times New Roman" pitchFamily="18" charset="0"/>
              </a:rPr>
              <a:t>Decision Making</a:t>
            </a:r>
          </a:p>
        </p:txBody>
      </p:sp>
    </p:spTree>
    <p:extLst>
      <p:ext uri="{BB962C8B-B14F-4D97-AF65-F5344CB8AC3E}">
        <p14:creationId xmlns:p14="http://schemas.microsoft.com/office/powerpoint/2010/main" val="3988908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905000"/>
            <a:ext cx="7086600" cy="4647426"/>
          </a:xfrm>
          <a:prstGeom prst="rect">
            <a:avLst/>
          </a:prstGeom>
        </p:spPr>
        <p:txBody>
          <a:bodyPr wrap="square">
            <a:spAutoFit/>
          </a:bodyPr>
          <a:lstStyle/>
          <a:p>
            <a:r>
              <a:rPr lang="en-US" sz="2400" b="1" dirty="0">
                <a:latin typeface="Times New Roman" pitchFamily="18" charset="0"/>
                <a:cs typeface="Times New Roman" pitchFamily="18" charset="0"/>
              </a:rPr>
              <a:t>Force</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field analysis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a development in social science. It provides a framework for looking at the factors (</a:t>
            </a:r>
            <a:r>
              <a:rPr lang="en-US" b="1" dirty="0">
                <a:latin typeface="Times New Roman" pitchFamily="18" charset="0"/>
                <a:cs typeface="Times New Roman" pitchFamily="18" charset="0"/>
              </a:rPr>
              <a:t>forces</a:t>
            </a:r>
            <a:r>
              <a:rPr lang="en-US" dirty="0">
                <a:latin typeface="Times New Roman" pitchFamily="18" charset="0"/>
                <a:cs typeface="Times New Roman" pitchFamily="18" charset="0"/>
              </a:rPr>
              <a:t>) that influence a situation, originally social situations. It looks at </a:t>
            </a:r>
            <a:r>
              <a:rPr lang="en-US" b="1" dirty="0">
                <a:latin typeface="Times New Roman" pitchFamily="18" charset="0"/>
                <a:cs typeface="Times New Roman" pitchFamily="18" charset="0"/>
              </a:rPr>
              <a:t>forces</a:t>
            </a:r>
            <a:r>
              <a:rPr lang="en-US" dirty="0">
                <a:latin typeface="Times New Roman" pitchFamily="18" charset="0"/>
                <a:cs typeface="Times New Roman" pitchFamily="18" charset="0"/>
              </a:rPr>
              <a:t> that are either driving movement toward a goal (helping </a:t>
            </a:r>
            <a:r>
              <a:rPr lang="en-US" b="1" dirty="0">
                <a:latin typeface="Times New Roman" pitchFamily="18" charset="0"/>
                <a:cs typeface="Times New Roman" pitchFamily="18" charset="0"/>
              </a:rPr>
              <a:t>forces</a:t>
            </a:r>
            <a:r>
              <a:rPr lang="en-US" dirty="0">
                <a:latin typeface="Times New Roman" pitchFamily="18" charset="0"/>
                <a:cs typeface="Times New Roman" pitchFamily="18" charset="0"/>
              </a:rPr>
              <a:t>) or blocking movement toward a goal (hindering </a:t>
            </a:r>
            <a:r>
              <a:rPr lang="en-US" b="1" dirty="0">
                <a:latin typeface="Times New Roman" pitchFamily="18" charset="0"/>
                <a:cs typeface="Times New Roman" pitchFamily="18" charset="0"/>
              </a:rPr>
              <a:t>forces</a:t>
            </a:r>
            <a:r>
              <a:rPr lang="en-US"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Feasibility and capability analysis:</a:t>
            </a:r>
          </a:p>
          <a:p>
            <a:r>
              <a:rPr lang="en-US" sz="2000" dirty="0">
                <a:latin typeface="Times New Roman" pitchFamily="18" charset="0"/>
                <a:cs typeface="Times New Roman" pitchFamily="18" charset="0"/>
              </a:rPr>
              <a:t>Feasibility means looking at the design of the project or activity and asking, essentially, whether it is likely to work.</a:t>
            </a:r>
            <a:endParaRPr lang="en-US" sz="2000" b="1"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e </a:t>
            </a:r>
            <a:r>
              <a:rPr lang="en-US" sz="2000" dirty="0">
                <a:latin typeface="Times New Roman" pitchFamily="18" charset="0"/>
                <a:cs typeface="Times New Roman" pitchFamily="18" charset="0"/>
              </a:rPr>
              <a:t>need to consider things like the resources that the </a:t>
            </a:r>
            <a:r>
              <a:rPr lang="en-US" sz="2000" dirty="0" err="1">
                <a:latin typeface="Times New Roman" pitchFamily="18" charset="0"/>
                <a:cs typeface="Times New Roman" pitchFamily="18" charset="0"/>
              </a:rPr>
              <a:t>organisation</a:t>
            </a:r>
            <a:r>
              <a:rPr lang="en-US" sz="2000" dirty="0">
                <a:latin typeface="Times New Roman" pitchFamily="18" charset="0"/>
                <a:cs typeface="Times New Roman" pitchFamily="18" charset="0"/>
              </a:rPr>
              <a:t> will have available, the people who will be involved, the level of commitment that is demonstrated and, where possible, the </a:t>
            </a:r>
            <a:r>
              <a:rPr lang="en-US" sz="2000" dirty="0" err="1">
                <a:latin typeface="Times New Roman" pitchFamily="18" charset="0"/>
                <a:cs typeface="Times New Roman" pitchFamily="18" charset="0"/>
              </a:rPr>
              <a:t>organisation’s</a:t>
            </a:r>
            <a:r>
              <a:rPr lang="en-US" sz="2000" dirty="0">
                <a:latin typeface="Times New Roman" pitchFamily="18" charset="0"/>
                <a:cs typeface="Times New Roman" pitchFamily="18" charset="0"/>
              </a:rPr>
              <a:t> track record in its previous </a:t>
            </a:r>
            <a:r>
              <a:rPr lang="en-US" sz="2000" dirty="0" err="1" smtClean="0">
                <a:latin typeface="Times New Roman" pitchFamily="18" charset="0"/>
                <a:cs typeface="Times New Roman" pitchFamily="18" charset="0"/>
              </a:rPr>
              <a:t>endeavours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describes capability of the selection</a:t>
            </a:r>
            <a:endParaRPr lang="en-US" sz="2000" b="1" dirty="0">
              <a:latin typeface="Times New Roman" pitchFamily="18" charset="0"/>
              <a:cs typeface="Times New Roman" pitchFamily="18" charset="0"/>
            </a:endParaRPr>
          </a:p>
          <a:p>
            <a:r>
              <a:rPr lang="en-US" dirty="0"/>
              <a:t/>
            </a:r>
            <a:br>
              <a:rPr lang="en-US" dirty="0"/>
            </a:br>
            <a:endParaRPr lang="en-US" dirty="0"/>
          </a:p>
        </p:txBody>
      </p:sp>
      <p:sp>
        <p:nvSpPr>
          <p:cNvPr id="3" name="Rectangle 2"/>
          <p:cNvSpPr/>
          <p:nvPr/>
        </p:nvSpPr>
        <p:spPr>
          <a:xfrm>
            <a:off x="810690" y="914400"/>
            <a:ext cx="4594528" cy="523220"/>
          </a:xfrm>
          <a:prstGeom prst="rect">
            <a:avLst/>
          </a:prstGeom>
        </p:spPr>
        <p:txBody>
          <a:bodyPr wrap="none">
            <a:spAutoFit/>
          </a:bodyPr>
          <a:lstStyle/>
          <a:p>
            <a:r>
              <a:rPr lang="en-US" sz="2800" b="1" dirty="0">
                <a:latin typeface="Times New Roman" pitchFamily="18" charset="0"/>
                <a:cs typeface="Times New Roman" pitchFamily="18" charset="0"/>
              </a:rPr>
              <a:t>Evaluate and Select solution</a:t>
            </a:r>
            <a:r>
              <a:rPr lang="en-US"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34325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52600"/>
            <a:ext cx="7391400" cy="1477328"/>
          </a:xfrm>
          <a:prstGeom prst="rect">
            <a:avLst/>
          </a:prstGeom>
        </p:spPr>
        <p:txBody>
          <a:bodyPr wrap="square">
            <a:spAutoFit/>
          </a:bodyPr>
          <a:lstStyle/>
          <a:p>
            <a:r>
              <a:rPr lang="en-US" b="1" dirty="0">
                <a:latin typeface="Times New Roman" pitchFamily="18" charset="0"/>
                <a:cs typeface="Times New Roman" pitchFamily="18" charset="0"/>
              </a:rPr>
              <a:t>Decision </a:t>
            </a:r>
            <a:r>
              <a:rPr lang="en-US" b="1" dirty="0" smtClean="0">
                <a:latin typeface="Times New Roman" pitchFamily="18" charset="0"/>
                <a:cs typeface="Times New Roman" pitchFamily="18" charset="0"/>
              </a:rPr>
              <a:t>analysis:</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 systematic, quantitative, and visual approach to addressing and evaluating the important choices that businesses sometimes face.</a:t>
            </a: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46168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92282"/>
            <a:ext cx="6096000" cy="3970318"/>
          </a:xfrm>
          <a:prstGeom prst="rect">
            <a:avLst/>
          </a:prstGeom>
        </p:spPr>
        <p:txBody>
          <a:bodyPr wrap="square">
            <a:spAutoFit/>
          </a:bodyPr>
          <a:lstStyle/>
          <a:p>
            <a:pPr marL="457200" indent="-457200" fontAlgn="base">
              <a:buFont typeface="Arial" pitchFamily="34" charset="0"/>
              <a:buChar char="•"/>
            </a:pPr>
            <a:r>
              <a:rPr lang="en-US" sz="2800" dirty="0" smtClean="0"/>
              <a:t>Brainstorming</a:t>
            </a:r>
            <a:endParaRPr lang="en-US" sz="2800" dirty="0"/>
          </a:p>
          <a:p>
            <a:pPr marL="457200" indent="-457200" fontAlgn="base">
              <a:buFont typeface="Arial" pitchFamily="34" charset="0"/>
              <a:buChar char="•"/>
            </a:pPr>
            <a:r>
              <a:rPr lang="en-US" sz="2800" dirty="0"/>
              <a:t>Flow chart</a:t>
            </a:r>
          </a:p>
          <a:p>
            <a:pPr marL="457200" indent="-457200" fontAlgn="base">
              <a:buFont typeface="Arial" pitchFamily="34" charset="0"/>
              <a:buChar char="•"/>
            </a:pPr>
            <a:r>
              <a:rPr lang="en-US" sz="2800" dirty="0"/>
              <a:t>Check sheet</a:t>
            </a:r>
          </a:p>
          <a:p>
            <a:pPr marL="457200" indent="-457200" fontAlgn="base">
              <a:buFont typeface="Arial" pitchFamily="34" charset="0"/>
              <a:buChar char="•"/>
            </a:pPr>
            <a:r>
              <a:rPr lang="en-US" sz="2800" dirty="0"/>
              <a:t>Run chart</a:t>
            </a:r>
          </a:p>
          <a:p>
            <a:pPr marL="457200" indent="-457200" fontAlgn="base">
              <a:buFont typeface="Arial" pitchFamily="34" charset="0"/>
              <a:buChar char="•"/>
            </a:pPr>
            <a:r>
              <a:rPr lang="en-US" sz="2800" dirty="0"/>
              <a:t>Pareto chart</a:t>
            </a:r>
          </a:p>
          <a:p>
            <a:pPr marL="457200" indent="-457200" fontAlgn="base">
              <a:buFont typeface="Arial" pitchFamily="34" charset="0"/>
              <a:buChar char="•"/>
            </a:pPr>
            <a:r>
              <a:rPr lang="en-US" sz="2800" dirty="0"/>
              <a:t>Cause and effect diagram</a:t>
            </a:r>
          </a:p>
          <a:p>
            <a:pPr marL="457200" indent="-457200" fontAlgn="base">
              <a:buFont typeface="Arial" pitchFamily="34" charset="0"/>
              <a:buChar char="•"/>
            </a:pPr>
            <a:r>
              <a:rPr lang="en-US" sz="2800" dirty="0"/>
              <a:t>Five whys</a:t>
            </a:r>
          </a:p>
          <a:p>
            <a:r>
              <a:rPr lang="en-US" sz="2800" dirty="0" smtClean="0"/>
              <a:t/>
            </a:r>
            <a:br>
              <a:rPr lang="en-US" sz="2800" dirty="0" smtClean="0"/>
            </a:br>
            <a:endParaRPr lang="en-US" sz="2800" dirty="0"/>
          </a:p>
        </p:txBody>
      </p:sp>
      <p:sp>
        <p:nvSpPr>
          <p:cNvPr id="3" name="Rectangle 2"/>
          <p:cNvSpPr/>
          <p:nvPr/>
        </p:nvSpPr>
        <p:spPr>
          <a:xfrm>
            <a:off x="1121867" y="762000"/>
            <a:ext cx="5659933" cy="646331"/>
          </a:xfrm>
          <a:prstGeom prst="rect">
            <a:avLst/>
          </a:prstGeom>
        </p:spPr>
        <p:txBody>
          <a:bodyPr wrap="square">
            <a:spAutoFit/>
          </a:bodyPr>
          <a:lstStyle/>
          <a:p>
            <a:pPr fontAlgn="base"/>
            <a:r>
              <a:rPr lang="en-US" sz="3600" dirty="0"/>
              <a:t>Problem solving tools</a:t>
            </a:r>
            <a:endParaRPr lang="en-US" sz="3600" dirty="0"/>
          </a:p>
        </p:txBody>
      </p:sp>
    </p:spTree>
    <p:extLst>
      <p:ext uri="{BB962C8B-B14F-4D97-AF65-F5344CB8AC3E}">
        <p14:creationId xmlns:p14="http://schemas.microsoft.com/office/powerpoint/2010/main" val="2694074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447801"/>
            <a:ext cx="5943600" cy="3139321"/>
          </a:xfrm>
          <a:prstGeom prst="rect">
            <a:avLst/>
          </a:prstGeom>
        </p:spPr>
        <p:txBody>
          <a:bodyPr wrap="square">
            <a:spAutoFit/>
          </a:bodyPr>
          <a:lstStyle/>
          <a:p>
            <a:r>
              <a:rPr lang="en-US" b="1" dirty="0">
                <a:latin typeface="Times New Roman" pitchFamily="18" charset="0"/>
                <a:cs typeface="Times New Roman" pitchFamily="18" charset="0"/>
              </a:rPr>
              <a:t>Here are seven-steps for an effective problem-solving process.</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Identify the </a:t>
            </a:r>
            <a:r>
              <a:rPr lang="en-US" b="1" dirty="0">
                <a:latin typeface="Times New Roman" pitchFamily="18" charset="0"/>
                <a:cs typeface="Times New Roman" pitchFamily="18" charset="0"/>
              </a:rPr>
              <a:t>issues</a:t>
            </a:r>
            <a:r>
              <a:rPr lang="en-US" dirty="0">
                <a:latin typeface="Times New Roman" pitchFamily="18" charset="0"/>
                <a:cs typeface="Times New Roman" pitchFamily="18" charset="0"/>
              </a:rPr>
              <a:t>. Be clear about what the </a:t>
            </a:r>
            <a:r>
              <a:rPr lang="en-US" b="1" dirty="0">
                <a:latin typeface="Times New Roman" pitchFamily="18" charset="0"/>
                <a:cs typeface="Times New Roman" pitchFamily="18" charset="0"/>
              </a:rPr>
              <a:t>problem</a:t>
            </a:r>
            <a:r>
              <a:rPr lang="en-US" dirty="0">
                <a:latin typeface="Times New Roman" pitchFamily="18" charset="0"/>
                <a:cs typeface="Times New Roman" pitchFamily="18" charset="0"/>
              </a:rPr>
              <a:t> is. ...</a:t>
            </a:r>
          </a:p>
          <a:p>
            <a:pPr marL="285750" indent="-285750">
              <a:buFont typeface="Arial" pitchFamily="34" charset="0"/>
              <a:buChar char="•"/>
            </a:pPr>
            <a:r>
              <a:rPr lang="en-US" dirty="0">
                <a:latin typeface="Times New Roman" pitchFamily="18" charset="0"/>
                <a:cs typeface="Times New Roman" pitchFamily="18" charset="0"/>
              </a:rPr>
              <a:t>Understand everyone's interests. ...</a:t>
            </a:r>
          </a:p>
          <a:p>
            <a:pPr marL="285750" indent="-285750">
              <a:buFont typeface="Arial" pitchFamily="34" charset="0"/>
              <a:buChar char="•"/>
            </a:pPr>
            <a:r>
              <a:rPr lang="en-US" dirty="0">
                <a:latin typeface="Times New Roman" pitchFamily="18" charset="0"/>
                <a:cs typeface="Times New Roman" pitchFamily="18" charset="0"/>
              </a:rPr>
              <a:t>List the possible solutions (options) ...</a:t>
            </a:r>
          </a:p>
          <a:p>
            <a:pPr marL="285750" indent="-285750">
              <a:buFont typeface="Arial" pitchFamily="34" charset="0"/>
              <a:buChar char="•"/>
            </a:pPr>
            <a:r>
              <a:rPr lang="en-US" dirty="0">
                <a:latin typeface="Times New Roman" pitchFamily="18" charset="0"/>
                <a:cs typeface="Times New Roman" pitchFamily="18" charset="0"/>
              </a:rPr>
              <a:t>Evaluate the options. ...</a:t>
            </a:r>
          </a:p>
          <a:p>
            <a:pPr marL="285750" indent="-285750">
              <a:buFont typeface="Arial" pitchFamily="34" charset="0"/>
              <a:buChar char="•"/>
            </a:pPr>
            <a:r>
              <a:rPr lang="en-US" dirty="0">
                <a:latin typeface="Times New Roman" pitchFamily="18" charset="0"/>
                <a:cs typeface="Times New Roman" pitchFamily="18" charset="0"/>
              </a:rPr>
              <a:t>Select an option or options. ...</a:t>
            </a:r>
          </a:p>
          <a:p>
            <a:pPr marL="285750" indent="-285750">
              <a:buFont typeface="Arial" pitchFamily="34" charset="0"/>
              <a:buChar char="•"/>
            </a:pPr>
            <a:r>
              <a:rPr lang="en-US" dirty="0">
                <a:latin typeface="Times New Roman" pitchFamily="18" charset="0"/>
                <a:cs typeface="Times New Roman" pitchFamily="18" charset="0"/>
              </a:rPr>
              <a:t>Document the agreement(s). ...</a:t>
            </a:r>
          </a:p>
          <a:p>
            <a:pPr marL="285750" indent="-285750">
              <a:buFont typeface="Arial" pitchFamily="34" charset="0"/>
              <a:buChar char="•"/>
            </a:pPr>
            <a:r>
              <a:rPr lang="en-US" dirty="0">
                <a:latin typeface="Times New Roman" pitchFamily="18" charset="0"/>
                <a:cs typeface="Times New Roman" pitchFamily="18" charset="0"/>
              </a:rPr>
              <a:t>Agree on contingencies, monitoring, and </a:t>
            </a:r>
            <a:r>
              <a:rPr lang="en-US" b="1" dirty="0">
                <a:latin typeface="Times New Roman" pitchFamily="18" charset="0"/>
                <a:cs typeface="Times New Roman" pitchFamily="18" charset="0"/>
              </a:rPr>
              <a:t>evaluation</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Rectangle 2"/>
          <p:cNvSpPr/>
          <p:nvPr/>
        </p:nvSpPr>
        <p:spPr>
          <a:xfrm>
            <a:off x="762000" y="695980"/>
            <a:ext cx="3501215" cy="523220"/>
          </a:xfrm>
          <a:prstGeom prst="rect">
            <a:avLst/>
          </a:prstGeom>
        </p:spPr>
        <p:txBody>
          <a:bodyPr wrap="none">
            <a:spAutoFit/>
          </a:bodyPr>
          <a:lstStyle/>
          <a:p>
            <a:r>
              <a:rPr lang="en-US" sz="2800" b="1" dirty="0">
                <a:latin typeface="Times New Roman" pitchFamily="18" charset="0"/>
                <a:cs typeface="Times New Roman" pitchFamily="18" charset="0"/>
              </a:rPr>
              <a:t>Evaluating problems:</a:t>
            </a:r>
          </a:p>
        </p:txBody>
      </p:sp>
    </p:spTree>
    <p:extLst>
      <p:ext uri="{BB962C8B-B14F-4D97-AF65-F5344CB8AC3E}">
        <p14:creationId xmlns:p14="http://schemas.microsoft.com/office/powerpoint/2010/main" val="115092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377" y="1000780"/>
            <a:ext cx="4634602" cy="523220"/>
          </a:xfrm>
          <a:prstGeom prst="rect">
            <a:avLst/>
          </a:prstGeom>
        </p:spPr>
        <p:txBody>
          <a:bodyPr wrap="none">
            <a:spAutoFit/>
          </a:bodyPr>
          <a:lstStyle/>
          <a:p>
            <a:r>
              <a:rPr lang="en-US" sz="2800" b="1" dirty="0">
                <a:latin typeface="Times New Roman" pitchFamily="18" charset="0"/>
                <a:cs typeface="Times New Roman" pitchFamily="18" charset="0"/>
              </a:rPr>
              <a:t>Choosing among alternatives</a:t>
            </a:r>
            <a:endParaRPr lang="en-US" sz="2800" b="1" dirty="0">
              <a:latin typeface="Times New Roman" pitchFamily="18" charset="0"/>
              <a:cs typeface="Times New Roman" pitchFamily="18" charset="0"/>
            </a:endParaRPr>
          </a:p>
        </p:txBody>
      </p:sp>
      <p:sp>
        <p:nvSpPr>
          <p:cNvPr id="3" name="Rectangle 2"/>
          <p:cNvSpPr/>
          <p:nvPr/>
        </p:nvSpPr>
        <p:spPr>
          <a:xfrm>
            <a:off x="689377" y="1828800"/>
            <a:ext cx="7311623" cy="2031325"/>
          </a:xfrm>
          <a:prstGeom prst="rect">
            <a:avLst/>
          </a:prstGeom>
        </p:spPr>
        <p:txBody>
          <a:bodyPr wrap="square">
            <a:spAutoFit/>
          </a:bodyPr>
          <a:lstStyle/>
          <a:p>
            <a:r>
              <a:rPr lang="en-US" b="1" dirty="0"/>
              <a:t>The essential steps in the process are:</a:t>
            </a:r>
            <a:endParaRPr lang="en-US" dirty="0"/>
          </a:p>
          <a:p>
            <a:r>
              <a:rPr lang="en-US" dirty="0"/>
              <a:t>Organize the </a:t>
            </a:r>
            <a:r>
              <a:rPr lang="en-US" b="1" dirty="0"/>
              <a:t>alternatives</a:t>
            </a:r>
            <a:r>
              <a:rPr lang="en-US" dirty="0"/>
              <a:t> to be considered. Identify dependencies. </a:t>
            </a:r>
          </a:p>
          <a:p>
            <a:r>
              <a:rPr lang="en-US" dirty="0"/>
              <a:t>Assign values to choices and groups of choices. ...</a:t>
            </a:r>
          </a:p>
          <a:p>
            <a:r>
              <a:rPr lang="en-US" dirty="0"/>
              <a:t>Decide on your objectives. ...</a:t>
            </a:r>
          </a:p>
          <a:p>
            <a:r>
              <a:rPr lang="en-US" dirty="0"/>
              <a:t>Apply a strategy to decide </a:t>
            </a:r>
            <a:r>
              <a:rPr lang="en-US" b="1" dirty="0"/>
              <a:t>among</a:t>
            </a:r>
            <a:r>
              <a:rPr lang="en-US" dirty="0"/>
              <a:t> </a:t>
            </a:r>
            <a:r>
              <a:rPr lang="en-US" dirty="0" err="1"/>
              <a:t>alteratives</a:t>
            </a:r>
            <a:r>
              <a:rPr lang="en-US" dirty="0"/>
              <a:t> in light of the assigned values and objectives. ...</a:t>
            </a:r>
          </a:p>
          <a:p>
            <a:r>
              <a:rPr lang="en-US" dirty="0"/>
              <a:t>Dependent </a:t>
            </a:r>
            <a:r>
              <a:rPr lang="en-US" b="1" dirty="0"/>
              <a:t>decisions</a:t>
            </a:r>
            <a:r>
              <a:rPr lang="en-US" dirty="0"/>
              <a:t> -- </a:t>
            </a:r>
            <a:r>
              <a:rPr lang="en-US" b="1" dirty="0"/>
              <a:t>decision</a:t>
            </a:r>
            <a:r>
              <a:rPr lang="en-US" dirty="0"/>
              <a:t> trees, fault trees.</a:t>
            </a:r>
          </a:p>
        </p:txBody>
      </p:sp>
    </p:spTree>
    <p:extLst>
      <p:ext uri="{BB962C8B-B14F-4D97-AF65-F5344CB8AC3E}">
        <p14:creationId xmlns:p14="http://schemas.microsoft.com/office/powerpoint/2010/main" val="41805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90600"/>
            <a:ext cx="3206327" cy="523220"/>
          </a:xfrm>
          <a:prstGeom prst="rect">
            <a:avLst/>
          </a:prstGeom>
        </p:spPr>
        <p:txBody>
          <a:bodyPr wrap="none">
            <a:spAutoFit/>
          </a:bodyPr>
          <a:lstStyle/>
          <a:p>
            <a:r>
              <a:rPr lang="en-US" sz="2800" b="1" dirty="0">
                <a:latin typeface="Times New Roman" pitchFamily="18" charset="0"/>
                <a:cs typeface="Times New Roman" pitchFamily="18" charset="0"/>
              </a:rPr>
              <a:t>Qualitative analysis</a:t>
            </a:r>
            <a:endParaRPr lang="en-US" sz="2800" b="1" dirty="0">
              <a:latin typeface="Times New Roman" pitchFamily="18" charset="0"/>
              <a:cs typeface="Times New Roman" pitchFamily="18" charset="0"/>
            </a:endParaRPr>
          </a:p>
        </p:txBody>
      </p:sp>
      <p:sp>
        <p:nvSpPr>
          <p:cNvPr id="3" name="Rectangle 2"/>
          <p:cNvSpPr/>
          <p:nvPr/>
        </p:nvSpPr>
        <p:spPr>
          <a:xfrm>
            <a:off x="762000" y="1828800"/>
            <a:ext cx="5943600" cy="2308324"/>
          </a:xfrm>
          <a:prstGeom prst="rect">
            <a:avLst/>
          </a:prstGeom>
        </p:spPr>
        <p:txBody>
          <a:bodyPr wrap="square">
            <a:spAutoFit/>
          </a:bodyPr>
          <a:lstStyle/>
          <a:p>
            <a:r>
              <a:rPr lang="en-US" dirty="0"/>
              <a:t>What is Qualitative Analysis?</a:t>
            </a:r>
          </a:p>
          <a:p>
            <a:r>
              <a:rPr lang="en-US" dirty="0"/>
              <a:t>Qualitative analysis uses subjective judgment to analyze a company's value or prospects based on non-quantifiable information, such as management expertise, industry cycles, strength of research and development, and labor relations.</a:t>
            </a:r>
          </a:p>
          <a:p>
            <a:r>
              <a:rPr lang="en-US" dirty="0"/>
              <a:t/>
            </a:r>
            <a:br>
              <a:rPr lang="en-US" dirty="0"/>
            </a:br>
            <a:endParaRPr lang="en-US" dirty="0"/>
          </a:p>
        </p:txBody>
      </p:sp>
    </p:spTree>
    <p:extLst>
      <p:ext uri="{BB962C8B-B14F-4D97-AF65-F5344CB8AC3E}">
        <p14:creationId xmlns:p14="http://schemas.microsoft.com/office/powerpoint/2010/main" val="1840643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43" y="926068"/>
            <a:ext cx="6559809" cy="523220"/>
          </a:xfrm>
          <a:prstGeom prst="rect">
            <a:avLst/>
          </a:prstGeom>
        </p:spPr>
        <p:txBody>
          <a:bodyPr wrap="none">
            <a:spAutoFit/>
          </a:bodyPr>
          <a:lstStyle/>
          <a:p>
            <a:r>
              <a:rPr lang="en-US" sz="2800" b="1" dirty="0">
                <a:latin typeface="Times New Roman" pitchFamily="18" charset="0"/>
                <a:cs typeface="Times New Roman" pitchFamily="18" charset="0"/>
              </a:rPr>
              <a:t>Discussing qualitative analysis techniques</a:t>
            </a:r>
            <a:endParaRPr lang="en-US" sz="2800" b="1" dirty="0">
              <a:latin typeface="Times New Roman" pitchFamily="18" charset="0"/>
              <a:cs typeface="Times New Roman" pitchFamily="18" charset="0"/>
            </a:endParaRPr>
          </a:p>
        </p:txBody>
      </p:sp>
      <p:sp>
        <p:nvSpPr>
          <p:cNvPr id="5" name="Rectangle 3"/>
          <p:cNvSpPr>
            <a:spLocks noChangeArrowheads="1"/>
          </p:cNvSpPr>
          <p:nvPr/>
        </p:nvSpPr>
        <p:spPr bwMode="auto">
          <a:xfrm>
            <a:off x="457200" y="1981200"/>
            <a:ext cx="8382000" cy="313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Qualitative analysis uses subjective judgment based on "soft" or non-quantifiable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Qualitative analysis deals with intangible and inexact information that can be difficult to collect and measure.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Machines struggle to conduct qualitative analysis as intangibles can’t be defined by numeric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Understanding people and company cultures are central to qualitative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Looking at a company through the eyes of a customer and understanding its competitive advantage assists with qualitative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152400" y="152400"/>
            <a:ext cx="4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 tIns="-6348" rIns="-4761" bIns="-634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Volume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Cabin-semi-bold"/>
                <a:cs typeface="Arial" pitchFamily="34" charset="0"/>
              </a:rPr>
              <a:t/>
            </a:r>
            <a:br>
              <a:rPr kumimoji="0" lang="en-US" sz="1800" b="0" i="0" u="none" strike="noStrike" cap="none" normalizeH="0" baseline="0" smtClean="0">
                <a:ln>
                  <a:noFill/>
                </a:ln>
                <a:solidFill>
                  <a:srgbClr val="FFFFFF"/>
                </a:solidFill>
                <a:effectLst/>
                <a:latin typeface="Cabin-semi-bold"/>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88146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3685624" cy="523220"/>
          </a:xfrm>
          <a:prstGeom prst="rect">
            <a:avLst/>
          </a:prstGeom>
        </p:spPr>
        <p:txBody>
          <a:bodyPr wrap="none">
            <a:spAutoFit/>
          </a:bodyPr>
          <a:lstStyle/>
          <a:p>
            <a:r>
              <a:rPr lang="en-US" sz="2800" b="1" dirty="0" smtClean="0">
                <a:latin typeface="Times New Roman" pitchFamily="18" charset="0"/>
                <a:cs typeface="Times New Roman" pitchFamily="18" charset="0"/>
              </a:rPr>
              <a:t>Establishing objectives</a:t>
            </a:r>
            <a:endParaRPr lang="en-US" sz="2800" b="1" dirty="0">
              <a:latin typeface="Times New Roman" pitchFamily="18" charset="0"/>
              <a:cs typeface="Times New Roman" pitchFamily="18" charset="0"/>
            </a:endParaRPr>
          </a:p>
        </p:txBody>
      </p:sp>
      <p:sp>
        <p:nvSpPr>
          <p:cNvPr id="3" name="Rectangle 2"/>
          <p:cNvSpPr/>
          <p:nvPr/>
        </p:nvSpPr>
        <p:spPr>
          <a:xfrm>
            <a:off x="533400" y="1828801"/>
            <a:ext cx="6324600" cy="2031325"/>
          </a:xfrm>
          <a:prstGeom prst="rect">
            <a:avLst/>
          </a:prstGeom>
        </p:spPr>
        <p:txBody>
          <a:bodyPr wrap="square">
            <a:spAutoFit/>
          </a:bodyPr>
          <a:lstStyle/>
          <a:p>
            <a:r>
              <a:rPr lang="en-US" dirty="0">
                <a:latin typeface="Times New Roman" pitchFamily="18" charset="0"/>
                <a:cs typeface="Times New Roman" pitchFamily="18" charset="0"/>
              </a:rPr>
              <a:t>When those involved contribute to the creation of </a:t>
            </a:r>
            <a:r>
              <a:rPr lang="en-US" b="1" dirty="0">
                <a:latin typeface="Times New Roman" pitchFamily="18" charset="0"/>
                <a:cs typeface="Times New Roman" pitchFamily="18" charset="0"/>
              </a:rPr>
              <a:t>objectives</a:t>
            </a:r>
            <a:r>
              <a:rPr lang="en-US" dirty="0">
                <a:latin typeface="Times New Roman" pitchFamily="18" charset="0"/>
                <a:cs typeface="Times New Roman" pitchFamily="18" charset="0"/>
              </a:rPr>
              <a:t>, they are more likely to feel ownership with the work plan. Using the mnemonic specific, measurable, attainable, realistic, time based, or SMART method, gives an effective process to </a:t>
            </a:r>
            <a:r>
              <a:rPr lang="en-US" b="1" dirty="0">
                <a:latin typeface="Times New Roman" pitchFamily="18" charset="0"/>
                <a:cs typeface="Times New Roman" pitchFamily="18" charset="0"/>
              </a:rPr>
              <a:t>establish objectives</a:t>
            </a:r>
            <a:r>
              <a:rPr lang="en-US" dirty="0">
                <a:latin typeface="Times New Roman" pitchFamily="18" charset="0"/>
                <a:cs typeface="Times New Roman" pitchFamily="18" charset="0"/>
              </a:rPr>
              <a:t>.</a:t>
            </a:r>
          </a:p>
          <a:p>
            <a:r>
              <a:rPr lang="en-US" dirty="0"/>
              <a:t/>
            </a:r>
            <a:br>
              <a:rPr lang="en-US" dirty="0"/>
            </a:br>
            <a:endParaRPr lang="en-US" dirty="0"/>
          </a:p>
        </p:txBody>
      </p:sp>
    </p:spTree>
    <p:extLst>
      <p:ext uri="{BB962C8B-B14F-4D97-AF65-F5344CB8AC3E}">
        <p14:creationId xmlns:p14="http://schemas.microsoft.com/office/powerpoint/2010/main" val="2748803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58876"/>
            <a:ext cx="7315200" cy="2585323"/>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Weighted </a:t>
            </a:r>
            <a:r>
              <a:rPr lang="en-US" b="1" dirty="0">
                <a:latin typeface="Times New Roman" pitchFamily="18" charset="0"/>
                <a:cs typeface="Times New Roman" pitchFamily="18" charset="0"/>
              </a:rPr>
              <a:t>Objectives</a:t>
            </a:r>
            <a:r>
              <a:rPr lang="en-US" dirty="0">
                <a:latin typeface="Times New Roman" pitchFamily="18" charset="0"/>
                <a:cs typeface="Times New Roman" pitchFamily="18" charset="0"/>
              </a:rPr>
              <a:t> Method is an evaluation method for comparing design concepts based on an overall value per design concept. ...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Weighted </a:t>
            </a:r>
            <a:r>
              <a:rPr lang="en-US" b="1" dirty="0">
                <a:latin typeface="Times New Roman" pitchFamily="18" charset="0"/>
                <a:cs typeface="Times New Roman" pitchFamily="18" charset="0"/>
              </a:rPr>
              <a:t>Objectives</a:t>
            </a:r>
            <a:r>
              <a:rPr lang="en-US" dirty="0">
                <a:latin typeface="Times New Roman" pitchFamily="18" charset="0"/>
                <a:cs typeface="Times New Roman" pitchFamily="18" charset="0"/>
              </a:rPr>
              <a:t> Method involves assigning </a:t>
            </a:r>
            <a:r>
              <a:rPr lang="en-US" b="1" dirty="0">
                <a:latin typeface="Times New Roman" pitchFamily="18" charset="0"/>
                <a:cs typeface="Times New Roman" pitchFamily="18" charset="0"/>
              </a:rPr>
              <a:t>weights</a:t>
            </a:r>
            <a:r>
              <a:rPr lang="en-US" dirty="0">
                <a:latin typeface="Times New Roman" pitchFamily="18" charset="0"/>
                <a:cs typeface="Times New Roman" pitchFamily="18" charset="0"/>
              </a:rPr>
              <a:t> to the different criteria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allows the decision-maker to take into account the difference in importance between criteria.</a:t>
            </a:r>
          </a:p>
          <a:p>
            <a:r>
              <a:rPr lang="en-US" dirty="0"/>
              <a:t/>
            </a:r>
            <a:br>
              <a:rPr lang="en-US" dirty="0"/>
            </a:br>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
        <p:nvSpPr>
          <p:cNvPr id="4" name="Rectangle 3"/>
          <p:cNvSpPr/>
          <p:nvPr/>
        </p:nvSpPr>
        <p:spPr>
          <a:xfrm>
            <a:off x="533400" y="914400"/>
            <a:ext cx="7086600" cy="954107"/>
          </a:xfrm>
          <a:prstGeom prst="rect">
            <a:avLst/>
          </a:prstGeom>
        </p:spPr>
        <p:txBody>
          <a:bodyPr wrap="square">
            <a:spAutoFit/>
          </a:bodyPr>
          <a:lstStyle/>
          <a:p>
            <a:r>
              <a:rPr lang="en-US" sz="2800" b="1" dirty="0">
                <a:latin typeface="Times New Roman" pitchFamily="18" charset="0"/>
                <a:cs typeface="Times New Roman" pitchFamily="18" charset="0"/>
              </a:rPr>
              <a:t>Assigning weight to objectives in order to make the best decision</a:t>
            </a:r>
          </a:p>
        </p:txBody>
      </p:sp>
    </p:spTree>
    <p:extLst>
      <p:ext uri="{BB962C8B-B14F-4D97-AF65-F5344CB8AC3E}">
        <p14:creationId xmlns:p14="http://schemas.microsoft.com/office/powerpoint/2010/main" val="1980636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2000"/>
            <a:ext cx="6553200" cy="954107"/>
          </a:xfrm>
          <a:prstGeom prst="rect">
            <a:avLst/>
          </a:prstGeom>
        </p:spPr>
        <p:txBody>
          <a:bodyPr wrap="square">
            <a:spAutoFit/>
          </a:bodyPr>
          <a:lstStyle/>
          <a:p>
            <a:r>
              <a:rPr lang="en-US" sz="2800" b="1" dirty="0">
                <a:latin typeface="Times New Roman" pitchFamily="18" charset="0"/>
                <a:cs typeface="Times New Roman" pitchFamily="18" charset="0"/>
              </a:rPr>
              <a:t>Creating a satisfaction scale to choose between alternatives </a:t>
            </a:r>
          </a:p>
        </p:txBody>
      </p:sp>
      <p:sp>
        <p:nvSpPr>
          <p:cNvPr id="3" name="Rectangle 2"/>
          <p:cNvSpPr/>
          <p:nvPr/>
        </p:nvSpPr>
        <p:spPr>
          <a:xfrm>
            <a:off x="762000" y="1828800"/>
            <a:ext cx="6400800" cy="1015663"/>
          </a:xfrm>
          <a:prstGeom prst="rect">
            <a:avLst/>
          </a:prstGeom>
        </p:spPr>
        <p:txBody>
          <a:bodyPr wrap="square">
            <a:spAutoFit/>
          </a:bodyPr>
          <a:lstStyle/>
          <a:p>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a question that uses a 5 or 7-point </a:t>
            </a:r>
            <a:r>
              <a:rPr lang="en-US" sz="2000" b="1" dirty="0">
                <a:latin typeface="Times New Roman" pitchFamily="18" charset="0"/>
                <a:cs typeface="Times New Roman" pitchFamily="18" charset="0"/>
              </a:rPr>
              <a:t>scale</a:t>
            </a:r>
            <a:r>
              <a:rPr lang="en-US" sz="2000" dirty="0">
                <a:latin typeface="Times New Roman" pitchFamily="18" charset="0"/>
                <a:cs typeface="Times New Roman" pitchFamily="18" charset="0"/>
              </a:rPr>
              <a:t>, sometimes referred to as a </a:t>
            </a:r>
            <a:r>
              <a:rPr lang="en-US" sz="2000" b="1" dirty="0">
                <a:latin typeface="Times New Roman" pitchFamily="18" charset="0"/>
                <a:cs typeface="Times New Roman" pitchFamily="18" charset="0"/>
              </a:rPr>
              <a:t>satisfaction scale</a:t>
            </a:r>
            <a:r>
              <a:rPr lang="en-US" sz="2000" dirty="0">
                <a:latin typeface="Times New Roman" pitchFamily="18" charset="0"/>
                <a:cs typeface="Times New Roman" pitchFamily="18" charset="0"/>
              </a:rPr>
              <a:t>, that ranges from one extreme attitude to another.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48714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990600" y="685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a:t>Innovation/Creativity</a:t>
            </a:r>
          </a:p>
        </p:txBody>
      </p:sp>
      <p:sp>
        <p:nvSpPr>
          <p:cNvPr id="3" name="Rectangle 2"/>
          <p:cNvSpPr>
            <a:spLocks noGrp="1" noChangeArrowheads="1"/>
          </p:cNvSpPr>
          <p:nvPr/>
        </p:nvSpPr>
        <p:spPr bwMode="auto">
          <a:xfrm>
            <a:off x="990600" y="2057400"/>
            <a:ext cx="716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a:lstStyle>
          <a:p>
            <a:pPr>
              <a:buFontTx/>
              <a:buNone/>
            </a:pPr>
            <a:endParaRPr lang="en-GB"/>
          </a:p>
          <a:p>
            <a:r>
              <a:rPr lang="en-GB"/>
              <a:t>Sources of new product ideas</a:t>
            </a:r>
          </a:p>
          <a:p>
            <a:r>
              <a:rPr lang="en-GB"/>
              <a:t>Creativity: can it be learned?</a:t>
            </a:r>
          </a:p>
          <a:p>
            <a:r>
              <a:rPr lang="en-GB"/>
              <a:t>Techniques for fostering group creativity</a:t>
            </a:r>
          </a:p>
          <a:p>
            <a:r>
              <a:rPr lang="en-GB"/>
              <a:t>Increasing personal creativity</a:t>
            </a:r>
          </a:p>
        </p:txBody>
      </p:sp>
    </p:spTree>
    <p:extLst>
      <p:ext uri="{BB962C8B-B14F-4D97-AF65-F5344CB8AC3E}">
        <p14:creationId xmlns:p14="http://schemas.microsoft.com/office/powerpoint/2010/main" val="154742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1135062" y="6477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sz="2800"/>
              <a:t>Left and Right Brain in Creativity</a:t>
            </a:r>
          </a:p>
        </p:txBody>
      </p:sp>
      <p:sp>
        <p:nvSpPr>
          <p:cNvPr id="3" name="Rectangle 2"/>
          <p:cNvSpPr>
            <a:spLocks noChangeArrowheads="1"/>
          </p:cNvSpPr>
          <p:nvPr/>
        </p:nvSpPr>
        <p:spPr bwMode="auto">
          <a:xfrm>
            <a:off x="455612" y="2101850"/>
            <a:ext cx="2501900" cy="410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4" name="Rectangle 3"/>
          <p:cNvSpPr>
            <a:spLocks noChangeArrowheads="1"/>
          </p:cNvSpPr>
          <p:nvPr/>
        </p:nvSpPr>
        <p:spPr bwMode="auto">
          <a:xfrm>
            <a:off x="6170612" y="2101850"/>
            <a:ext cx="2501900" cy="410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5" name="Rectangle 4"/>
          <p:cNvSpPr>
            <a:spLocks noChangeArrowheads="1"/>
          </p:cNvSpPr>
          <p:nvPr/>
        </p:nvSpPr>
        <p:spPr bwMode="auto">
          <a:xfrm>
            <a:off x="3503612" y="2101850"/>
            <a:ext cx="2044700" cy="901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6" name="Line 6"/>
          <p:cNvSpPr>
            <a:spLocks noChangeShapeType="1"/>
          </p:cNvSpPr>
          <p:nvPr/>
        </p:nvSpPr>
        <p:spPr bwMode="auto">
          <a:xfrm flipV="1">
            <a:off x="4564062" y="3009900"/>
            <a:ext cx="9906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7" name="Line 7"/>
          <p:cNvSpPr>
            <a:spLocks noChangeShapeType="1"/>
          </p:cNvSpPr>
          <p:nvPr/>
        </p:nvSpPr>
        <p:spPr bwMode="auto">
          <a:xfrm flipH="1" flipV="1">
            <a:off x="3497262" y="3009900"/>
            <a:ext cx="1066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grpSp>
        <p:nvGrpSpPr>
          <p:cNvPr id="8" name="Group 7"/>
          <p:cNvGrpSpPr>
            <a:grpSpLocks/>
          </p:cNvGrpSpPr>
          <p:nvPr/>
        </p:nvGrpSpPr>
        <p:grpSpPr bwMode="auto">
          <a:xfrm>
            <a:off x="2963862" y="2095500"/>
            <a:ext cx="762000" cy="4114800"/>
            <a:chOff x="1776" y="912"/>
            <a:chExt cx="480" cy="2592"/>
          </a:xfrm>
        </p:grpSpPr>
        <p:sp>
          <p:nvSpPr>
            <p:cNvPr id="15" name="Line 8"/>
            <p:cNvSpPr>
              <a:spLocks noChangeShapeType="1"/>
            </p:cNvSpPr>
            <p:nvPr/>
          </p:nvSpPr>
          <p:spPr bwMode="auto">
            <a:xfrm>
              <a:off x="1776" y="912"/>
              <a:ext cx="48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16" name="Line 9"/>
            <p:cNvSpPr>
              <a:spLocks noChangeShapeType="1"/>
            </p:cNvSpPr>
            <p:nvPr/>
          </p:nvSpPr>
          <p:spPr bwMode="auto">
            <a:xfrm flipH="1">
              <a:off x="1776" y="2112"/>
              <a:ext cx="480" cy="1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grpSp>
      <p:grpSp>
        <p:nvGrpSpPr>
          <p:cNvPr id="9" name="Group 8"/>
          <p:cNvGrpSpPr>
            <a:grpSpLocks/>
          </p:cNvGrpSpPr>
          <p:nvPr/>
        </p:nvGrpSpPr>
        <p:grpSpPr bwMode="auto">
          <a:xfrm>
            <a:off x="5402262" y="2095500"/>
            <a:ext cx="762000" cy="4114800"/>
            <a:chOff x="3312" y="912"/>
            <a:chExt cx="480" cy="2592"/>
          </a:xfrm>
        </p:grpSpPr>
        <p:sp>
          <p:nvSpPr>
            <p:cNvPr id="13" name="Line 11"/>
            <p:cNvSpPr>
              <a:spLocks noChangeShapeType="1"/>
            </p:cNvSpPr>
            <p:nvPr/>
          </p:nvSpPr>
          <p:spPr bwMode="auto">
            <a:xfrm flipH="1">
              <a:off x="3312" y="912"/>
              <a:ext cx="48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sp>
          <p:nvSpPr>
            <p:cNvPr id="14" name="Line 12"/>
            <p:cNvSpPr>
              <a:spLocks noChangeShapeType="1"/>
            </p:cNvSpPr>
            <p:nvPr/>
          </p:nvSpPr>
          <p:spPr bwMode="auto">
            <a:xfrm>
              <a:off x="3312" y="2112"/>
              <a:ext cx="480" cy="13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grpSp>
      <p:sp>
        <p:nvSpPr>
          <p:cNvPr id="10" name="Rectangle 9"/>
          <p:cNvSpPr>
            <a:spLocks noChangeArrowheads="1"/>
          </p:cNvSpPr>
          <p:nvPr/>
        </p:nvSpPr>
        <p:spPr bwMode="auto">
          <a:xfrm>
            <a:off x="525462" y="2247900"/>
            <a:ext cx="2371725" cy="28432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sz="1800" u="sng"/>
              <a:t>Left Brain</a:t>
            </a:r>
            <a:endParaRPr lang="en-GB" sz="1800"/>
          </a:p>
          <a:p>
            <a:pPr>
              <a:spcBef>
                <a:spcPct val="50000"/>
              </a:spcBef>
            </a:pPr>
            <a:r>
              <a:rPr lang="en-GB" sz="1800"/>
              <a:t>Symbols</a:t>
            </a:r>
          </a:p>
          <a:p>
            <a:pPr>
              <a:spcBef>
                <a:spcPct val="50000"/>
              </a:spcBef>
            </a:pPr>
            <a:r>
              <a:rPr lang="en-GB" sz="1800"/>
              <a:t>Words</a:t>
            </a:r>
          </a:p>
          <a:p>
            <a:pPr>
              <a:spcBef>
                <a:spcPct val="50000"/>
              </a:spcBef>
            </a:pPr>
            <a:r>
              <a:rPr lang="en-GB" sz="1800"/>
              <a:t>Logic</a:t>
            </a:r>
          </a:p>
          <a:p>
            <a:pPr>
              <a:spcBef>
                <a:spcPct val="50000"/>
              </a:spcBef>
            </a:pPr>
            <a:r>
              <a:rPr lang="en-GB" sz="1800"/>
              <a:t>Judgement</a:t>
            </a:r>
          </a:p>
          <a:p>
            <a:pPr>
              <a:spcBef>
                <a:spcPct val="50000"/>
              </a:spcBef>
            </a:pPr>
            <a:r>
              <a:rPr lang="en-GB" sz="1800"/>
              <a:t>Mathematics</a:t>
            </a:r>
          </a:p>
          <a:p>
            <a:pPr>
              <a:spcBef>
                <a:spcPct val="50000"/>
              </a:spcBef>
            </a:pPr>
            <a:r>
              <a:rPr lang="en-GB" sz="1800"/>
              <a:t>Speaking</a:t>
            </a:r>
          </a:p>
        </p:txBody>
      </p:sp>
      <p:sp>
        <p:nvSpPr>
          <p:cNvPr id="11" name="Rectangle 10"/>
          <p:cNvSpPr>
            <a:spLocks noChangeArrowheads="1"/>
          </p:cNvSpPr>
          <p:nvPr/>
        </p:nvSpPr>
        <p:spPr bwMode="auto">
          <a:xfrm>
            <a:off x="6316662" y="2247900"/>
            <a:ext cx="2371725" cy="24304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sz="1800" u="sng"/>
              <a:t>Right Brain</a:t>
            </a:r>
            <a:endParaRPr lang="en-GB" sz="1800"/>
          </a:p>
          <a:p>
            <a:pPr>
              <a:spcBef>
                <a:spcPct val="50000"/>
              </a:spcBef>
            </a:pPr>
            <a:r>
              <a:rPr lang="en-GB" sz="1800"/>
              <a:t>Sensory Images</a:t>
            </a:r>
          </a:p>
          <a:p>
            <a:pPr>
              <a:spcBef>
                <a:spcPct val="50000"/>
              </a:spcBef>
            </a:pPr>
            <a:r>
              <a:rPr lang="en-GB" sz="1800"/>
              <a:t>Dreaming</a:t>
            </a:r>
          </a:p>
          <a:p>
            <a:pPr>
              <a:spcBef>
                <a:spcPct val="50000"/>
              </a:spcBef>
            </a:pPr>
            <a:r>
              <a:rPr lang="en-GB" sz="1800"/>
              <a:t>Feeling</a:t>
            </a:r>
          </a:p>
          <a:p>
            <a:pPr>
              <a:spcBef>
                <a:spcPct val="50000"/>
              </a:spcBef>
            </a:pPr>
            <a:r>
              <a:rPr lang="en-GB" sz="1800"/>
              <a:t>Intuition</a:t>
            </a:r>
          </a:p>
          <a:p>
            <a:pPr>
              <a:spcBef>
                <a:spcPct val="50000"/>
              </a:spcBef>
            </a:pPr>
            <a:r>
              <a:rPr lang="en-GB" sz="1800"/>
              <a:t>Visualisation</a:t>
            </a:r>
          </a:p>
        </p:txBody>
      </p:sp>
      <p:sp>
        <p:nvSpPr>
          <p:cNvPr id="12" name="Rectangle 11"/>
          <p:cNvSpPr>
            <a:spLocks noChangeArrowheads="1"/>
          </p:cNvSpPr>
          <p:nvPr/>
        </p:nvSpPr>
        <p:spPr bwMode="auto">
          <a:xfrm>
            <a:off x="3497262" y="2171700"/>
            <a:ext cx="2447925"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sz="1800"/>
              <a:t>Creative Thinking</a:t>
            </a:r>
          </a:p>
        </p:txBody>
      </p:sp>
    </p:spTree>
    <p:extLst>
      <p:ext uri="{BB962C8B-B14F-4D97-AF65-F5344CB8AC3E}">
        <p14:creationId xmlns:p14="http://schemas.microsoft.com/office/powerpoint/2010/main" val="310722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800100" y="647700"/>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dirty="0" smtClean="0"/>
              <a:t>Innovation/creativity</a:t>
            </a:r>
            <a:endParaRPr lang="en-GB" dirty="0"/>
          </a:p>
        </p:txBody>
      </p:sp>
      <p:sp>
        <p:nvSpPr>
          <p:cNvPr id="3" name="Rectangle 2"/>
          <p:cNvSpPr>
            <a:spLocks noGrp="1" noChangeArrowheads="1"/>
          </p:cNvSpPr>
          <p:nvPr/>
        </p:nvSpPr>
        <p:spPr bwMode="auto">
          <a:xfrm>
            <a:off x="1028700" y="2095500"/>
            <a:ext cx="716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a:lstStyle>
          <a:p>
            <a:pPr>
              <a:buFontTx/>
              <a:buNone/>
            </a:pPr>
            <a:r>
              <a:rPr lang="en-GB"/>
              <a:t> </a:t>
            </a:r>
          </a:p>
          <a:p>
            <a:r>
              <a:rPr lang="en-GB"/>
              <a:t>Creativity CAN be learned . If your organisation/group doesn’t make use of specific creative techniques, why not introduce them?</a:t>
            </a:r>
          </a:p>
          <a:p>
            <a:r>
              <a:rPr lang="en-GB"/>
              <a:t>Be willing to think ‘whacky’ thoughts - collectively these can spark excellent ideas. </a:t>
            </a:r>
          </a:p>
          <a:p>
            <a:r>
              <a:rPr lang="en-GB"/>
              <a:t>Be constantly receptive – creativity comes from the most unlikely sources!</a:t>
            </a:r>
          </a:p>
        </p:txBody>
      </p:sp>
    </p:spTree>
    <p:extLst>
      <p:ext uri="{BB962C8B-B14F-4D97-AF65-F5344CB8AC3E}">
        <p14:creationId xmlns:p14="http://schemas.microsoft.com/office/powerpoint/2010/main" val="335309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536575" y="782637"/>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latin typeface="+mj-lt"/>
                <a:ea typeface="+mj-ea"/>
                <a:cs typeface="+mj-cs"/>
              </a:defRPr>
            </a:lvl1pPr>
            <a:lvl2pPr algn="ctr" rtl="0" eaLnBrk="0" fontAlgn="base" hangingPunct="0">
              <a:lnSpc>
                <a:spcPct val="90000"/>
              </a:lnSpc>
              <a:spcBef>
                <a:spcPct val="0"/>
              </a:spcBef>
              <a:spcAft>
                <a:spcPct val="0"/>
              </a:spcAft>
              <a:defRPr sz="3600" b="1">
                <a:solidFill>
                  <a:schemeClr val="tx2"/>
                </a:solidFill>
                <a:latin typeface="Arial" charset="0"/>
              </a:defRPr>
            </a:lvl2pPr>
            <a:lvl3pPr algn="ctr" rtl="0" eaLnBrk="0" fontAlgn="base" hangingPunct="0">
              <a:lnSpc>
                <a:spcPct val="90000"/>
              </a:lnSpc>
              <a:spcBef>
                <a:spcPct val="0"/>
              </a:spcBef>
              <a:spcAft>
                <a:spcPct val="0"/>
              </a:spcAft>
              <a:defRPr sz="3600" b="1">
                <a:solidFill>
                  <a:schemeClr val="tx2"/>
                </a:solidFill>
                <a:latin typeface="Arial" charset="0"/>
              </a:defRPr>
            </a:lvl3pPr>
            <a:lvl4pPr algn="ctr" rtl="0" eaLnBrk="0" fontAlgn="base" hangingPunct="0">
              <a:lnSpc>
                <a:spcPct val="90000"/>
              </a:lnSpc>
              <a:spcBef>
                <a:spcPct val="0"/>
              </a:spcBef>
              <a:spcAft>
                <a:spcPct val="0"/>
              </a:spcAft>
              <a:defRPr sz="3600" b="1">
                <a:solidFill>
                  <a:schemeClr val="tx2"/>
                </a:solidFill>
                <a:latin typeface="Arial" charset="0"/>
              </a:defRPr>
            </a:lvl4pPr>
            <a:lvl5pPr algn="ctr" rtl="0" eaLnBrk="0" fontAlgn="base" hangingPunct="0">
              <a:lnSpc>
                <a:spcPct val="90000"/>
              </a:lnSpc>
              <a:spcBef>
                <a:spcPct val="0"/>
              </a:spcBef>
              <a:spcAft>
                <a:spcPct val="0"/>
              </a:spcAft>
              <a:defRPr sz="3600" b="1">
                <a:solidFill>
                  <a:schemeClr val="tx2"/>
                </a:solidFill>
                <a:latin typeface="Arial" charset="0"/>
              </a:defRPr>
            </a:lvl5pPr>
            <a:lvl6pPr marL="457200" algn="ctr" rtl="0" eaLnBrk="0" fontAlgn="base" hangingPunct="0">
              <a:lnSpc>
                <a:spcPct val="90000"/>
              </a:lnSpc>
              <a:spcBef>
                <a:spcPct val="0"/>
              </a:spcBef>
              <a:spcAft>
                <a:spcPct val="0"/>
              </a:spcAft>
              <a:defRPr sz="3600" b="1">
                <a:solidFill>
                  <a:schemeClr val="tx2"/>
                </a:solidFill>
                <a:latin typeface="Arial" charset="0"/>
              </a:defRPr>
            </a:lvl6pPr>
            <a:lvl7pPr marL="914400" algn="ctr" rtl="0" eaLnBrk="0" fontAlgn="base" hangingPunct="0">
              <a:lnSpc>
                <a:spcPct val="90000"/>
              </a:lnSpc>
              <a:spcBef>
                <a:spcPct val="0"/>
              </a:spcBef>
              <a:spcAft>
                <a:spcPct val="0"/>
              </a:spcAft>
              <a:defRPr sz="3600" b="1">
                <a:solidFill>
                  <a:schemeClr val="tx2"/>
                </a:solidFill>
                <a:latin typeface="Arial" charset="0"/>
              </a:defRPr>
            </a:lvl7pPr>
            <a:lvl8pPr marL="1371600" algn="ctr" rtl="0" eaLnBrk="0" fontAlgn="base" hangingPunct="0">
              <a:lnSpc>
                <a:spcPct val="90000"/>
              </a:lnSpc>
              <a:spcBef>
                <a:spcPct val="0"/>
              </a:spcBef>
              <a:spcAft>
                <a:spcPct val="0"/>
              </a:spcAft>
              <a:defRPr sz="3600" b="1">
                <a:solidFill>
                  <a:schemeClr val="tx2"/>
                </a:solidFill>
                <a:latin typeface="Arial" charset="0"/>
              </a:defRPr>
            </a:lvl8pPr>
            <a:lvl9pPr marL="1828800" algn="ctr" rtl="0" eaLnBrk="0" fontAlgn="base" hangingPunct="0">
              <a:lnSpc>
                <a:spcPct val="90000"/>
              </a:lnSpc>
              <a:spcBef>
                <a:spcPct val="0"/>
              </a:spcBef>
              <a:spcAft>
                <a:spcPct val="0"/>
              </a:spcAft>
              <a:defRPr sz="3600" b="1">
                <a:solidFill>
                  <a:schemeClr val="tx2"/>
                </a:solidFill>
                <a:latin typeface="Arial" charset="0"/>
              </a:defRPr>
            </a:lvl9pPr>
          </a:lstStyle>
          <a:p>
            <a:r>
              <a:rPr lang="en-GB" sz="2800"/>
              <a:t>Techniques for Eliciting Group Creativity</a:t>
            </a:r>
          </a:p>
        </p:txBody>
      </p:sp>
      <p:sp>
        <p:nvSpPr>
          <p:cNvPr id="3" name="Rectangle 2"/>
          <p:cNvSpPr>
            <a:spLocks noChangeArrowheads="1"/>
          </p:cNvSpPr>
          <p:nvPr/>
        </p:nvSpPr>
        <p:spPr bwMode="auto">
          <a:xfrm>
            <a:off x="612775" y="1773237"/>
            <a:ext cx="7400925"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Technique				Description</a:t>
            </a:r>
          </a:p>
        </p:txBody>
      </p:sp>
      <p:sp>
        <p:nvSpPr>
          <p:cNvPr id="4" name="Line 4"/>
          <p:cNvSpPr>
            <a:spLocks noChangeShapeType="1"/>
          </p:cNvSpPr>
          <p:nvPr/>
        </p:nvSpPr>
        <p:spPr bwMode="auto">
          <a:xfrm>
            <a:off x="688975" y="2154237"/>
            <a:ext cx="7467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endParaRPr lang="en-US"/>
          </a:p>
        </p:txBody>
      </p:sp>
      <p:grpSp>
        <p:nvGrpSpPr>
          <p:cNvPr id="5" name="Group 4"/>
          <p:cNvGrpSpPr>
            <a:grpSpLocks/>
          </p:cNvGrpSpPr>
          <p:nvPr/>
        </p:nvGrpSpPr>
        <p:grpSpPr bwMode="auto">
          <a:xfrm>
            <a:off x="377825" y="3360737"/>
            <a:ext cx="7934325" cy="698500"/>
            <a:chOff x="576" y="997"/>
            <a:chExt cx="4998" cy="440"/>
          </a:xfrm>
        </p:grpSpPr>
        <p:sp>
          <p:nvSpPr>
            <p:cNvPr id="14" name="Rectangle 13"/>
            <p:cNvSpPr>
              <a:spLocks noChangeArrowheads="1"/>
            </p:cNvSpPr>
            <p:nvPr/>
          </p:nvSpPr>
          <p:spPr bwMode="auto">
            <a:xfrm>
              <a:off x="576" y="997"/>
              <a:ext cx="1446" cy="24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Attribute listing</a:t>
              </a:r>
            </a:p>
          </p:txBody>
        </p:sp>
        <p:sp>
          <p:nvSpPr>
            <p:cNvPr id="15" name="Rectangle 14"/>
            <p:cNvSpPr>
              <a:spLocks noChangeArrowheads="1"/>
            </p:cNvSpPr>
            <p:nvPr/>
          </p:nvSpPr>
          <p:spPr bwMode="auto">
            <a:xfrm>
              <a:off x="2352" y="997"/>
              <a:ext cx="3222" cy="44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 List major attributes and consider how to modify each one</a:t>
              </a:r>
            </a:p>
          </p:txBody>
        </p:sp>
      </p:grpSp>
      <p:grpSp>
        <p:nvGrpSpPr>
          <p:cNvPr id="6" name="Group 5"/>
          <p:cNvGrpSpPr>
            <a:grpSpLocks/>
          </p:cNvGrpSpPr>
          <p:nvPr/>
        </p:nvGrpSpPr>
        <p:grpSpPr bwMode="auto">
          <a:xfrm>
            <a:off x="449263" y="4440237"/>
            <a:ext cx="7781925" cy="698500"/>
            <a:chOff x="528" y="1477"/>
            <a:chExt cx="4902" cy="440"/>
          </a:xfrm>
        </p:grpSpPr>
        <p:sp>
          <p:nvSpPr>
            <p:cNvPr id="12" name="Rectangle 11"/>
            <p:cNvSpPr>
              <a:spLocks noChangeArrowheads="1"/>
            </p:cNvSpPr>
            <p:nvPr/>
          </p:nvSpPr>
          <p:spPr bwMode="auto">
            <a:xfrm>
              <a:off x="2352" y="1477"/>
              <a:ext cx="3078" cy="44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 Stimulate ideas in a group of 6 to 10 people in a non evaluative way</a:t>
              </a:r>
            </a:p>
          </p:txBody>
        </p:sp>
        <p:sp>
          <p:nvSpPr>
            <p:cNvPr id="13" name="Rectangle 12"/>
            <p:cNvSpPr>
              <a:spLocks noChangeArrowheads="1"/>
            </p:cNvSpPr>
            <p:nvPr/>
          </p:nvSpPr>
          <p:spPr bwMode="auto">
            <a:xfrm>
              <a:off x="528" y="1477"/>
              <a:ext cx="1638" cy="24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Brainstorming</a:t>
              </a:r>
            </a:p>
          </p:txBody>
        </p:sp>
      </p:grpSp>
      <p:grpSp>
        <p:nvGrpSpPr>
          <p:cNvPr id="7" name="Group 6"/>
          <p:cNvGrpSpPr>
            <a:grpSpLocks/>
          </p:cNvGrpSpPr>
          <p:nvPr/>
        </p:nvGrpSpPr>
        <p:grpSpPr bwMode="auto">
          <a:xfrm>
            <a:off x="522288" y="5376862"/>
            <a:ext cx="7781925" cy="698500"/>
            <a:chOff x="624" y="1957"/>
            <a:chExt cx="4902" cy="452"/>
          </a:xfrm>
        </p:grpSpPr>
        <p:sp>
          <p:nvSpPr>
            <p:cNvPr id="10" name="Rectangle 9"/>
            <p:cNvSpPr>
              <a:spLocks noChangeArrowheads="1"/>
            </p:cNvSpPr>
            <p:nvPr/>
          </p:nvSpPr>
          <p:spPr bwMode="auto">
            <a:xfrm>
              <a:off x="2400" y="1957"/>
              <a:ext cx="3126" cy="45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 Elicit ideas, using tools which by-pass “vertical,” rational logic</a:t>
              </a:r>
            </a:p>
          </p:txBody>
        </p:sp>
        <p:sp>
          <p:nvSpPr>
            <p:cNvPr id="11" name="Rectangle 10"/>
            <p:cNvSpPr>
              <a:spLocks noChangeArrowheads="1"/>
            </p:cNvSpPr>
            <p:nvPr/>
          </p:nvSpPr>
          <p:spPr bwMode="auto">
            <a:xfrm>
              <a:off x="624" y="1957"/>
              <a:ext cx="1590" cy="25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Lateral thinking</a:t>
              </a:r>
            </a:p>
          </p:txBody>
        </p:sp>
      </p:grpSp>
      <p:sp>
        <p:nvSpPr>
          <p:cNvPr id="8" name="Rectangle 7"/>
          <p:cNvSpPr>
            <a:spLocks noChangeArrowheads="1"/>
          </p:cNvSpPr>
          <p:nvPr/>
        </p:nvSpPr>
        <p:spPr bwMode="auto">
          <a:xfrm>
            <a:off x="3041650" y="2424112"/>
            <a:ext cx="5724525" cy="698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 Based on asking people about the needs &amp; problems they have with existing products </a:t>
            </a:r>
          </a:p>
        </p:txBody>
      </p:sp>
      <p:sp>
        <p:nvSpPr>
          <p:cNvPr id="9" name="Rectangle 8"/>
          <p:cNvSpPr>
            <a:spLocks noChangeArrowheads="1"/>
          </p:cNvSpPr>
          <p:nvPr/>
        </p:nvSpPr>
        <p:spPr bwMode="auto">
          <a:xfrm>
            <a:off x="593725" y="2352674"/>
            <a:ext cx="2520950" cy="6985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GB"/>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a:lstStyle>
          <a:p>
            <a:pPr>
              <a:spcBef>
                <a:spcPct val="50000"/>
              </a:spcBef>
            </a:pPr>
            <a:r>
              <a:rPr lang="en-GB"/>
              <a:t>Need/Problem identification</a:t>
            </a:r>
          </a:p>
        </p:txBody>
      </p:sp>
    </p:spTree>
    <p:extLst>
      <p:ext uri="{BB962C8B-B14F-4D97-AF65-F5344CB8AC3E}">
        <p14:creationId xmlns:p14="http://schemas.microsoft.com/office/powerpoint/2010/main" val="36332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bwMode="auto">
          <a:xfrm>
            <a:off x="457200" y="518319"/>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a:lstStyle>
          <a:p>
            <a:r>
              <a:rPr lang="en-US" sz="3200" dirty="0" smtClean="0">
                <a:effectLst/>
                <a:latin typeface="Times New Roman" pitchFamily="18" charset="0"/>
                <a:cs typeface="Times New Roman" pitchFamily="18" charset="0"/>
              </a:rPr>
              <a:t>Problem-Solving Techniques Continued…</a:t>
            </a:r>
          </a:p>
        </p:txBody>
      </p:sp>
      <p:sp>
        <p:nvSpPr>
          <p:cNvPr id="3" name="Content Placeholder 2"/>
          <p:cNvSpPr>
            <a:spLocks noGrp="1"/>
          </p:cNvSpPr>
          <p:nvPr/>
        </p:nvSpPr>
        <p:spPr bwMode="auto">
          <a:xfrm>
            <a:off x="457200" y="1843881"/>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8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a:lstStyle>
          <a:p>
            <a:pPr eaLnBrk="1" hangingPunct="1"/>
            <a:r>
              <a:rPr lang="en-US" sz="2800" dirty="0" smtClean="0">
                <a:effectLst/>
                <a:latin typeface="Times New Roman" pitchFamily="18" charset="0"/>
                <a:cs typeface="Times New Roman" pitchFamily="18" charset="0"/>
              </a:rPr>
              <a:t>Seven steps for problem-solving can</a:t>
            </a:r>
          </a:p>
          <a:p>
            <a:pPr eaLnBrk="1" hangingPunct="1">
              <a:buFont typeface="Wingdings" pitchFamily="2" charset="2"/>
              <a:buNone/>
            </a:pPr>
            <a:r>
              <a:rPr lang="en-US" sz="2800" dirty="0" smtClean="0">
                <a:effectLst/>
                <a:latin typeface="Times New Roman" pitchFamily="18" charset="0"/>
                <a:cs typeface="Times New Roman" pitchFamily="18" charset="0"/>
              </a:rPr>
              <a:t>be carried out.</a:t>
            </a:r>
            <a:endParaRPr lang="en-US" sz="2000" dirty="0" smtClean="0">
              <a:effectLst/>
              <a:latin typeface="Times New Roman" pitchFamily="18" charset="0"/>
              <a:cs typeface="Times New Roman" pitchFamily="18" charset="0"/>
            </a:endParaRPr>
          </a:p>
          <a:p>
            <a:pPr eaLnBrk="1" hangingPunct="1">
              <a:buFont typeface="Wingdings" pitchFamily="2" charset="2"/>
              <a:buNone/>
            </a:pPr>
            <a:endParaRPr lang="en-US" sz="2000" dirty="0" smtClean="0">
              <a:effectLst/>
              <a:latin typeface="Times New Roman" pitchFamily="18" charset="0"/>
              <a:cs typeface="Times New Roman" pitchFamily="18" charset="0"/>
            </a:endParaRPr>
          </a:p>
          <a:p>
            <a:pPr eaLnBrk="1" hangingPunct="1">
              <a:buFont typeface="Wingdings" pitchFamily="2" charset="2"/>
              <a:buNone/>
            </a:pPr>
            <a:r>
              <a:rPr lang="en-US" sz="2000" dirty="0" smtClean="0">
                <a:effectLst/>
                <a:latin typeface="Times New Roman" pitchFamily="18" charset="0"/>
                <a:cs typeface="Times New Roman" pitchFamily="18" charset="0"/>
              </a:rPr>
              <a:t>1.) Identify the issues</a:t>
            </a:r>
          </a:p>
          <a:p>
            <a:pPr eaLnBrk="1" hangingPunct="1">
              <a:buFont typeface="Wingdings" pitchFamily="2" charset="2"/>
              <a:buNone/>
            </a:pPr>
            <a:r>
              <a:rPr lang="en-US" sz="2400" dirty="0" smtClean="0">
                <a:effectLst/>
                <a:latin typeface="Times New Roman" pitchFamily="18" charset="0"/>
                <a:cs typeface="Times New Roman" pitchFamily="18" charset="0"/>
              </a:rPr>
              <a:t>		</a:t>
            </a:r>
            <a:r>
              <a:rPr lang="en-US" sz="1800" dirty="0" smtClean="0">
                <a:effectLst/>
                <a:latin typeface="Times New Roman" pitchFamily="18" charset="0"/>
                <a:cs typeface="Times New Roman" pitchFamily="18" charset="0"/>
              </a:rPr>
              <a:t>- </a:t>
            </a:r>
            <a:r>
              <a:rPr lang="en-US" sz="2400" dirty="0" smtClean="0">
                <a:effectLst/>
                <a:latin typeface="Times New Roman" pitchFamily="18" charset="0"/>
                <a:cs typeface="Times New Roman" pitchFamily="18" charset="0"/>
              </a:rPr>
              <a:t> </a:t>
            </a:r>
            <a:r>
              <a:rPr lang="en-US" sz="1800" dirty="0" smtClean="0">
                <a:effectLst/>
                <a:latin typeface="Times New Roman" pitchFamily="18" charset="0"/>
                <a:cs typeface="Times New Roman" pitchFamily="18" charset="0"/>
              </a:rPr>
              <a:t>Be clear about what the problem is</a:t>
            </a:r>
          </a:p>
          <a:p>
            <a:pPr eaLnBrk="1" hangingPunct="1">
              <a:buFont typeface="Wingdings" pitchFamily="2" charset="2"/>
              <a:buNone/>
            </a:pPr>
            <a:endParaRPr lang="en-US" sz="2400" dirty="0" smtClean="0">
              <a:effectLst/>
              <a:latin typeface="Times New Roman" pitchFamily="18" charset="0"/>
              <a:cs typeface="Times New Roman" pitchFamily="18" charset="0"/>
            </a:endParaRPr>
          </a:p>
          <a:p>
            <a:pPr eaLnBrk="1" hangingPunct="1">
              <a:buFont typeface="Wingdings" pitchFamily="2" charset="2"/>
              <a:buNone/>
            </a:pPr>
            <a:r>
              <a:rPr lang="en-US" sz="2000" dirty="0" smtClean="0">
                <a:effectLst/>
                <a:latin typeface="Times New Roman" pitchFamily="18" charset="0"/>
                <a:cs typeface="Times New Roman" pitchFamily="18" charset="0"/>
              </a:rPr>
              <a:t>2.) Understand everyone’s interests</a:t>
            </a:r>
          </a:p>
          <a:p>
            <a:pPr eaLnBrk="1" hangingPunct="1">
              <a:buFont typeface="Wingdings" pitchFamily="2" charset="2"/>
              <a:buNone/>
            </a:pPr>
            <a:r>
              <a:rPr lang="en-US" sz="2400" dirty="0" smtClean="0">
                <a:effectLst/>
                <a:latin typeface="Times New Roman" pitchFamily="18" charset="0"/>
                <a:cs typeface="Times New Roman" pitchFamily="18" charset="0"/>
              </a:rPr>
              <a:t> 		</a:t>
            </a:r>
            <a:r>
              <a:rPr lang="en-US" sz="1800" dirty="0" smtClean="0">
                <a:effectLst/>
                <a:latin typeface="Times New Roman" pitchFamily="18" charset="0"/>
                <a:cs typeface="Times New Roman" pitchFamily="18" charset="0"/>
              </a:rPr>
              <a:t>-It is important to take the perspective of all that are </a:t>
            </a:r>
            <a:r>
              <a:rPr lang="en-US" sz="1800" dirty="0" smtClean="0">
                <a:effectLst/>
                <a:latin typeface="Times New Roman" pitchFamily="18" charset="0"/>
                <a:cs typeface="Times New Roman" pitchFamily="18" charset="0"/>
              </a:rPr>
              <a:t>involved </a:t>
            </a:r>
            <a:r>
              <a:rPr lang="en-US" sz="1800" dirty="0" smtClean="0">
                <a:effectLst/>
                <a:latin typeface="Times New Roman" pitchFamily="18" charset="0"/>
                <a:cs typeface="Times New Roman" pitchFamily="18" charset="0"/>
              </a:rPr>
              <a:t>to generate the best solution</a:t>
            </a:r>
          </a:p>
          <a:p>
            <a:pPr>
              <a:buFont typeface="Wingdings" pitchFamily="2" charset="2"/>
              <a:buNone/>
            </a:pPr>
            <a:endParaRPr lang="en-US" sz="2400" dirty="0" smtClean="0">
              <a:effectLst/>
              <a:latin typeface="Times New Roman" pitchFamily="18" charset="0"/>
              <a:cs typeface="Times New Roman" pitchFamily="18" charset="0"/>
            </a:endParaRPr>
          </a:p>
        </p:txBody>
      </p:sp>
      <p:pic>
        <p:nvPicPr>
          <p:cNvPr id="4" name="Picture 3" descr="C:\Users\Katie\AppData\Local\Microsoft\Windows\Temporary Internet Files\Content.IE5\D0PS4XLC\MP90043927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529681"/>
            <a:ext cx="2438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6477643"/>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2747</TotalTime>
  <Words>1524</Words>
  <Application>Microsoft Office PowerPoint</Application>
  <PresentationFormat>On-screen Show (4:3)</PresentationFormat>
  <Paragraphs>285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 MOTUPALLY</dc:creator>
  <cp:lastModifiedBy>SWAPNA MOTUPALLY</cp:lastModifiedBy>
  <cp:revision>14</cp:revision>
  <dcterms:created xsi:type="dcterms:W3CDTF">2020-08-25T16:39:48Z</dcterms:created>
  <dcterms:modified xsi:type="dcterms:W3CDTF">2020-08-29T09:00:49Z</dcterms:modified>
</cp:coreProperties>
</file>