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1" r:id="rId7"/>
    <p:sldId id="262" r:id="rId8"/>
    <p:sldId id="271" r:id="rId9"/>
    <p:sldId id="265" r:id="rId10"/>
    <p:sldId id="263" r:id="rId11"/>
    <p:sldId id="273" r:id="rId12"/>
    <p:sldId id="274" r:id="rId13"/>
    <p:sldId id="275" r:id="rId14"/>
    <p:sldId id="272" r:id="rId15"/>
    <p:sldId id="279" r:id="rId16"/>
    <p:sldId id="276" r:id="rId17"/>
    <p:sldId id="277" r:id="rId18"/>
    <p:sldId id="266" r:id="rId19"/>
    <p:sldId id="268" r:id="rId20"/>
    <p:sldId id="269" r:id="rId21"/>
    <p:sldId id="270"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89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76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6578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098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315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0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30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79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80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61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51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172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86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44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94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30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257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3485F5-2C3D-41A2-A55C-8748C8060582}"/>
              </a:ext>
            </a:extLst>
          </p:cNvPr>
          <p:cNvSpPr>
            <a:spLocks noGrp="1"/>
          </p:cNvSpPr>
          <p:nvPr>
            <p:ph type="ctrTitle"/>
          </p:nvPr>
        </p:nvSpPr>
        <p:spPr>
          <a:xfrm>
            <a:off x="1066800" y="621686"/>
            <a:ext cx="10058400" cy="1780694"/>
          </a:xfrm>
        </p:spPr>
        <p:txBody>
          <a:bodyPr>
            <a:normAutofit/>
          </a:bodyPr>
          <a:lstStyle/>
          <a:p>
            <a:r>
              <a:rPr lang="en-US" sz="3200" dirty="0"/>
              <a:t>Traffic Management Using Vehicle Detection and Classification</a:t>
            </a:r>
            <a:endParaRPr lang="en-IN" sz="3200" dirty="0"/>
          </a:p>
        </p:txBody>
      </p:sp>
      <p:sp>
        <p:nvSpPr>
          <p:cNvPr id="3" name="Subtitle 2">
            <a:extLst>
              <a:ext uri="{FF2B5EF4-FFF2-40B4-BE49-F238E27FC236}">
                <a16:creationId xmlns:a16="http://schemas.microsoft.com/office/drawing/2014/main" id="{BF0BF344-C778-4AF5-80B9-BFFD1738C34D}"/>
              </a:ext>
            </a:extLst>
          </p:cNvPr>
          <p:cNvSpPr>
            <a:spLocks noGrp="1"/>
          </p:cNvSpPr>
          <p:nvPr>
            <p:ph type="subTitle" idx="1"/>
          </p:nvPr>
        </p:nvSpPr>
        <p:spPr>
          <a:xfrm>
            <a:off x="1833839" y="2517913"/>
            <a:ext cx="8915399" cy="3718402"/>
          </a:xfrm>
        </p:spPr>
        <p:txBody>
          <a:bodyPr/>
          <a:lstStyle/>
          <a:p>
            <a:pPr algn="ctr"/>
            <a:r>
              <a:rPr lang="en-IN" dirty="0"/>
              <a:t>Under the guidance of </a:t>
            </a:r>
          </a:p>
          <a:p>
            <a:pPr algn="ctr"/>
            <a:r>
              <a:rPr lang="en-IN" dirty="0"/>
              <a:t>Dr. Siddesh</a:t>
            </a:r>
          </a:p>
          <a:p>
            <a:pPr algn="ctr"/>
            <a:r>
              <a:rPr lang="en-IN" dirty="0"/>
              <a:t>Associate Professor</a:t>
            </a:r>
          </a:p>
          <a:p>
            <a:pPr algn="ctr"/>
            <a:r>
              <a:rPr lang="en-IN" dirty="0"/>
              <a:t>(Department Of ISE)</a:t>
            </a:r>
          </a:p>
          <a:p>
            <a:pPr algn="ctr"/>
            <a:endParaRPr lang="en-IN" dirty="0"/>
          </a:p>
          <a:p>
            <a:pPr algn="r"/>
            <a:r>
              <a:rPr lang="en-IN" dirty="0"/>
              <a:t>Phani Krishna S (1MS16IS053)</a:t>
            </a:r>
          </a:p>
          <a:p>
            <a:pPr algn="r"/>
            <a:r>
              <a:rPr lang="en-IN" dirty="0"/>
              <a:t>Rakesh M (1MS16IS066)</a:t>
            </a:r>
          </a:p>
          <a:p>
            <a:pPr algn="r"/>
            <a:r>
              <a:rPr lang="en-IN" dirty="0"/>
              <a:t>Nikhil V (1MS16IS047)</a:t>
            </a:r>
          </a:p>
          <a:p>
            <a:pPr algn="r"/>
            <a:r>
              <a:rPr lang="en-IN" dirty="0"/>
              <a:t>Nikhil Krishna M (1MS16IS046)</a:t>
            </a:r>
          </a:p>
          <a:p>
            <a:pPr algn="r"/>
            <a:endParaRPr lang="en-IN" dirty="0"/>
          </a:p>
          <a:p>
            <a:pPr algn="ctr"/>
            <a:endParaRPr lang="en-IN" dirty="0"/>
          </a:p>
          <a:p>
            <a:pPr algn="ctr"/>
            <a:endParaRPr lang="en-IN" dirty="0"/>
          </a:p>
          <a:p>
            <a:endParaRPr lang="en-IN" dirty="0"/>
          </a:p>
        </p:txBody>
      </p:sp>
    </p:spTree>
    <p:extLst>
      <p:ext uri="{BB962C8B-B14F-4D97-AF65-F5344CB8AC3E}">
        <p14:creationId xmlns:p14="http://schemas.microsoft.com/office/powerpoint/2010/main" val="175618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87E0-0B73-BF41-A09A-9CF1611EF3F4}"/>
              </a:ext>
            </a:extLst>
          </p:cNvPr>
          <p:cNvSpPr>
            <a:spLocks noGrp="1"/>
          </p:cNvSpPr>
          <p:nvPr>
            <p:ph type="title"/>
          </p:nvPr>
        </p:nvSpPr>
        <p:spPr/>
        <p:txBody>
          <a:bodyPr>
            <a:normAutofit fontScale="90000"/>
          </a:bodyPr>
          <a:lstStyle/>
          <a:p>
            <a:r>
              <a:rPr lang="en-IN" dirty="0"/>
              <a:t>Detection, Classification and Counting of Vehicles using YOLO</a:t>
            </a:r>
            <a:br>
              <a:rPr lang="en-IN" dirty="0"/>
            </a:br>
            <a:br>
              <a:rPr lang="en-US" dirty="0"/>
            </a:br>
            <a:br>
              <a:rPr lang="en-IN" sz="2000" dirty="0"/>
            </a:br>
            <a:br>
              <a:rPr lang="en-US" dirty="0"/>
            </a:br>
            <a:endParaRPr lang="en-US" dirty="0"/>
          </a:p>
        </p:txBody>
      </p:sp>
      <p:sp>
        <p:nvSpPr>
          <p:cNvPr id="3" name="Content Placeholder 2">
            <a:extLst>
              <a:ext uri="{FF2B5EF4-FFF2-40B4-BE49-F238E27FC236}">
                <a16:creationId xmlns:a16="http://schemas.microsoft.com/office/drawing/2014/main" id="{81E094C4-52A2-D94A-A04D-8B8065D20317}"/>
              </a:ext>
            </a:extLst>
          </p:cNvPr>
          <p:cNvSpPr>
            <a:spLocks noGrp="1"/>
          </p:cNvSpPr>
          <p:nvPr>
            <p:ph idx="1"/>
          </p:nvPr>
        </p:nvSpPr>
        <p:spPr>
          <a:xfrm>
            <a:off x="2589212" y="2120348"/>
            <a:ext cx="8915400" cy="3790874"/>
          </a:xfrm>
        </p:spPr>
        <p:txBody>
          <a:bodyPr>
            <a:normAutofit/>
          </a:bodyPr>
          <a:lstStyle/>
          <a:p>
            <a:pPr marL="0" indent="0">
              <a:buNone/>
            </a:pPr>
            <a:r>
              <a:rPr lang="en-US" dirty="0"/>
              <a:t>“YOLO” is a massive Convolutional Neural network for object detection and classification This network divides the image into regions and predicts bounding boxes and probabilities for each region. These bounding boxes are weighted by the predicted probabilities.</a:t>
            </a:r>
          </a:p>
          <a:p>
            <a:pPr marL="0" indent="0">
              <a:buNone/>
            </a:pPr>
            <a:endParaRPr lang="en-US" dirty="0"/>
          </a:p>
          <a:p>
            <a:pPr marL="0" indent="0">
              <a:buNone/>
            </a:pPr>
            <a:r>
              <a:rPr lang="en-US" dirty="0"/>
              <a:t>YOLO divides the image into S × S grids and predicts B bounding box and C class probability for each grid cell. Each bounding box consists of five predictions: w, h, x, y, and object confidence. The values of w and h represent the width and height of the box relative to the whole image. The values of (x, y) represent the center coordinates of the box relative to the bounds of the grid cell. The object confidence represents the reliability of existing object in the box.</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5403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D3AA581-0174-4E0F-9B2D-0BA03043A406}"/>
              </a:ext>
            </a:extLst>
          </p:cNvPr>
          <p:cNvSpPr>
            <a:spLocks noGrp="1"/>
          </p:cNvSpPr>
          <p:nvPr>
            <p:ph idx="1"/>
          </p:nvPr>
        </p:nvSpPr>
        <p:spPr>
          <a:xfrm>
            <a:off x="2015987" y="689113"/>
            <a:ext cx="8915400" cy="2597426"/>
          </a:xfrm>
        </p:spPr>
        <p:txBody>
          <a:bodyPr>
            <a:normAutofit/>
          </a:bodyPr>
          <a:lstStyle/>
          <a:p>
            <a:r>
              <a:rPr lang="en-US" dirty="0"/>
              <a:t>Score (c,i) = p(c) x c(i)</a:t>
            </a:r>
          </a:p>
          <a:p>
            <a:r>
              <a:rPr lang="en-US" dirty="0"/>
              <a:t>P(c) -&gt; Probability that there is an object in the bounding box</a:t>
            </a:r>
          </a:p>
          <a:p>
            <a:r>
              <a:rPr lang="en-US" dirty="0"/>
              <a:t>C(i) - &gt; Class of that object</a:t>
            </a:r>
          </a:p>
          <a:p>
            <a:r>
              <a:rPr lang="en-US" dirty="0"/>
              <a:t>Score is probability that there is an object of certain class </a:t>
            </a:r>
          </a:p>
        </p:txBody>
      </p:sp>
      <p:pic>
        <p:nvPicPr>
          <p:cNvPr id="9" name="Picture 8">
            <a:extLst>
              <a:ext uri="{FF2B5EF4-FFF2-40B4-BE49-F238E27FC236}">
                <a16:creationId xmlns:a16="http://schemas.microsoft.com/office/drawing/2014/main" id="{4852FEBC-22DE-47D8-963D-22EA5CFA3F0E}"/>
              </a:ext>
            </a:extLst>
          </p:cNvPr>
          <p:cNvPicPr>
            <a:picLocks noChangeAspect="1"/>
          </p:cNvPicPr>
          <p:nvPr/>
        </p:nvPicPr>
        <p:blipFill>
          <a:blip r:embed="rId2"/>
          <a:stretch>
            <a:fillRect/>
          </a:stretch>
        </p:blipFill>
        <p:spPr>
          <a:xfrm>
            <a:off x="2517913" y="3101009"/>
            <a:ext cx="6626087" cy="3067878"/>
          </a:xfrm>
          <a:prstGeom prst="rect">
            <a:avLst/>
          </a:prstGeom>
        </p:spPr>
      </p:pic>
    </p:spTree>
    <p:extLst>
      <p:ext uri="{BB962C8B-B14F-4D97-AF65-F5344CB8AC3E}">
        <p14:creationId xmlns:p14="http://schemas.microsoft.com/office/powerpoint/2010/main" val="388972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038327-3B6A-4A3D-91DF-F934BFE9F21C}"/>
              </a:ext>
            </a:extLst>
          </p:cNvPr>
          <p:cNvPicPr>
            <a:picLocks noChangeAspect="1"/>
          </p:cNvPicPr>
          <p:nvPr/>
        </p:nvPicPr>
        <p:blipFill>
          <a:blip r:embed="rId2"/>
          <a:stretch>
            <a:fillRect/>
          </a:stretch>
        </p:blipFill>
        <p:spPr>
          <a:xfrm>
            <a:off x="1981082" y="1383235"/>
            <a:ext cx="9323021" cy="5178208"/>
          </a:xfrm>
          <a:prstGeom prst="rect">
            <a:avLst/>
          </a:prstGeom>
        </p:spPr>
      </p:pic>
      <p:sp>
        <p:nvSpPr>
          <p:cNvPr id="5" name="Title 4">
            <a:extLst>
              <a:ext uri="{FF2B5EF4-FFF2-40B4-BE49-F238E27FC236}">
                <a16:creationId xmlns:a16="http://schemas.microsoft.com/office/drawing/2014/main" id="{D67ECDDC-C5C2-488B-BDEF-23EC3AE61F72}"/>
              </a:ext>
            </a:extLst>
          </p:cNvPr>
          <p:cNvSpPr>
            <a:spLocks noGrp="1"/>
          </p:cNvSpPr>
          <p:nvPr>
            <p:ph type="title"/>
          </p:nvPr>
        </p:nvSpPr>
        <p:spPr/>
        <p:txBody>
          <a:bodyPr/>
          <a:lstStyle/>
          <a:p>
            <a:r>
              <a:rPr lang="en-IN" dirty="0"/>
              <a:t>Yolo Output</a:t>
            </a:r>
          </a:p>
        </p:txBody>
      </p:sp>
    </p:spTree>
    <p:extLst>
      <p:ext uri="{BB962C8B-B14F-4D97-AF65-F5344CB8AC3E}">
        <p14:creationId xmlns:p14="http://schemas.microsoft.com/office/powerpoint/2010/main" val="324324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8972-FCB0-4A3D-9ADF-0460A2FACEC0}"/>
              </a:ext>
            </a:extLst>
          </p:cNvPr>
          <p:cNvSpPr>
            <a:spLocks noGrp="1"/>
          </p:cNvSpPr>
          <p:nvPr>
            <p:ph type="title"/>
          </p:nvPr>
        </p:nvSpPr>
        <p:spPr>
          <a:xfrm>
            <a:off x="2592924" y="624110"/>
            <a:ext cx="8911687" cy="740864"/>
          </a:xfrm>
        </p:spPr>
        <p:txBody>
          <a:bodyPr/>
          <a:lstStyle/>
          <a:p>
            <a:r>
              <a:rPr lang="en-IN" dirty="0"/>
              <a:t>Yolo Algorithm</a:t>
            </a:r>
          </a:p>
        </p:txBody>
      </p:sp>
      <p:pic>
        <p:nvPicPr>
          <p:cNvPr id="6" name="Picture 5" descr="A screenshot of a cell phone&#10;&#10;Description automatically generated">
            <a:extLst>
              <a:ext uri="{FF2B5EF4-FFF2-40B4-BE49-F238E27FC236}">
                <a16:creationId xmlns:a16="http://schemas.microsoft.com/office/drawing/2014/main" id="{047D79BA-E93C-4EE2-AD70-98CCB776CBD9}"/>
              </a:ext>
            </a:extLst>
          </p:cNvPr>
          <p:cNvPicPr>
            <a:picLocks noChangeAspect="1"/>
          </p:cNvPicPr>
          <p:nvPr/>
        </p:nvPicPr>
        <p:blipFill>
          <a:blip r:embed="rId2"/>
          <a:stretch>
            <a:fillRect/>
          </a:stretch>
        </p:blipFill>
        <p:spPr>
          <a:xfrm>
            <a:off x="3502855" y="1503383"/>
            <a:ext cx="5289453" cy="5038093"/>
          </a:xfrm>
          <a:prstGeom prst="rect">
            <a:avLst/>
          </a:prstGeom>
        </p:spPr>
      </p:pic>
    </p:spTree>
    <p:extLst>
      <p:ext uri="{BB962C8B-B14F-4D97-AF65-F5344CB8AC3E}">
        <p14:creationId xmlns:p14="http://schemas.microsoft.com/office/powerpoint/2010/main" val="46614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F7CD-BAFE-406B-B4EB-73FDF5CA5AC9}"/>
              </a:ext>
            </a:extLst>
          </p:cNvPr>
          <p:cNvSpPr>
            <a:spLocks noGrp="1"/>
          </p:cNvSpPr>
          <p:nvPr>
            <p:ph type="title"/>
          </p:nvPr>
        </p:nvSpPr>
        <p:spPr/>
        <p:txBody>
          <a:bodyPr/>
          <a:lstStyle/>
          <a:p>
            <a:r>
              <a:rPr lang="en-US" dirty="0"/>
              <a:t>Proposed Model using YOLO</a:t>
            </a:r>
            <a:br>
              <a:rPr lang="en-IN" dirty="0"/>
            </a:br>
            <a:endParaRPr lang="en-IN" dirty="0"/>
          </a:p>
        </p:txBody>
      </p:sp>
      <p:pic>
        <p:nvPicPr>
          <p:cNvPr id="4" name="Content Placeholder 3">
            <a:extLst>
              <a:ext uri="{FF2B5EF4-FFF2-40B4-BE49-F238E27FC236}">
                <a16:creationId xmlns:a16="http://schemas.microsoft.com/office/drawing/2014/main" id="{234445AE-3911-4F7F-AE1E-C5A44F5F689D}"/>
              </a:ext>
            </a:extLst>
          </p:cNvPr>
          <p:cNvPicPr>
            <a:picLocks noGrp="1" noChangeAspect="1"/>
          </p:cNvPicPr>
          <p:nvPr>
            <p:ph idx="1"/>
          </p:nvPr>
        </p:nvPicPr>
        <p:blipFill>
          <a:blip r:embed="rId2"/>
          <a:stretch>
            <a:fillRect/>
          </a:stretch>
        </p:blipFill>
        <p:spPr>
          <a:xfrm>
            <a:off x="3751167" y="2133600"/>
            <a:ext cx="6591492" cy="3778250"/>
          </a:xfrm>
          <a:prstGeom prst="rect">
            <a:avLst/>
          </a:prstGeom>
        </p:spPr>
      </p:pic>
    </p:spTree>
    <p:extLst>
      <p:ext uri="{BB962C8B-B14F-4D97-AF65-F5344CB8AC3E}">
        <p14:creationId xmlns:p14="http://schemas.microsoft.com/office/powerpoint/2010/main" val="181168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D874-96AA-4A8C-88CE-571801D85F30}"/>
              </a:ext>
            </a:extLst>
          </p:cNvPr>
          <p:cNvSpPr>
            <a:spLocks noGrp="1"/>
          </p:cNvSpPr>
          <p:nvPr>
            <p:ph type="title"/>
          </p:nvPr>
        </p:nvSpPr>
        <p:spPr/>
        <p:txBody>
          <a:bodyPr/>
          <a:lstStyle/>
          <a:p>
            <a:r>
              <a:rPr lang="en-IN" dirty="0"/>
              <a:t>Background Subtraction </a:t>
            </a:r>
          </a:p>
        </p:txBody>
      </p:sp>
      <p:sp>
        <p:nvSpPr>
          <p:cNvPr id="6" name="Content Placeholder 5">
            <a:extLst>
              <a:ext uri="{FF2B5EF4-FFF2-40B4-BE49-F238E27FC236}">
                <a16:creationId xmlns:a16="http://schemas.microsoft.com/office/drawing/2014/main" id="{DCF75A79-6E20-40DA-80CB-4683D7A3CACE}"/>
              </a:ext>
            </a:extLst>
          </p:cNvPr>
          <p:cNvSpPr>
            <a:spLocks noGrp="1"/>
          </p:cNvSpPr>
          <p:nvPr>
            <p:ph idx="1"/>
          </p:nvPr>
        </p:nvSpPr>
        <p:spPr>
          <a:xfrm>
            <a:off x="2589212" y="1689276"/>
            <a:ext cx="8915400" cy="3777622"/>
          </a:xfrm>
        </p:spPr>
        <p:txBody>
          <a:bodyPr/>
          <a:lstStyle/>
          <a:p>
            <a:pPr marL="0" indent="0">
              <a:buNone/>
            </a:pPr>
            <a:r>
              <a:rPr lang="en-US" dirty="0"/>
              <a:t>Background subtraction is process of extracting foreground objects from maintained background model. A foreground object is any entity that detected by producing difference of every frame of sequence to background model. This result can be further used for tracking targets, motion detection.</a:t>
            </a:r>
            <a:endParaRPr lang="en-IN" dirty="0"/>
          </a:p>
        </p:txBody>
      </p:sp>
      <p:pic>
        <p:nvPicPr>
          <p:cNvPr id="7" name="Picture 6">
            <a:extLst>
              <a:ext uri="{FF2B5EF4-FFF2-40B4-BE49-F238E27FC236}">
                <a16:creationId xmlns:a16="http://schemas.microsoft.com/office/drawing/2014/main" id="{3F4FCE12-CAA9-49AC-BC96-C251701A377C}"/>
              </a:ext>
            </a:extLst>
          </p:cNvPr>
          <p:cNvPicPr>
            <a:picLocks noChangeAspect="1"/>
          </p:cNvPicPr>
          <p:nvPr/>
        </p:nvPicPr>
        <p:blipFill>
          <a:blip r:embed="rId2"/>
          <a:stretch>
            <a:fillRect/>
          </a:stretch>
        </p:blipFill>
        <p:spPr>
          <a:xfrm>
            <a:off x="3511826" y="3578087"/>
            <a:ext cx="6090962" cy="2875722"/>
          </a:xfrm>
          <a:prstGeom prst="rect">
            <a:avLst/>
          </a:prstGeom>
        </p:spPr>
      </p:pic>
    </p:spTree>
    <p:extLst>
      <p:ext uri="{BB962C8B-B14F-4D97-AF65-F5344CB8AC3E}">
        <p14:creationId xmlns:p14="http://schemas.microsoft.com/office/powerpoint/2010/main" val="115971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D25E9E-2FED-4A5B-9DB9-451FD82E59B5}"/>
              </a:ext>
            </a:extLst>
          </p:cNvPr>
          <p:cNvSpPr>
            <a:spLocks noGrp="1"/>
          </p:cNvSpPr>
          <p:nvPr>
            <p:ph type="title"/>
          </p:nvPr>
        </p:nvSpPr>
        <p:spPr>
          <a:xfrm>
            <a:off x="2536653" y="495300"/>
            <a:ext cx="8911687" cy="896938"/>
          </a:xfrm>
        </p:spPr>
        <p:txBody>
          <a:bodyPr/>
          <a:lstStyle/>
          <a:p>
            <a:r>
              <a:rPr lang="en-IN" dirty="0"/>
              <a:t>Background Subtraction </a:t>
            </a:r>
          </a:p>
        </p:txBody>
      </p:sp>
      <p:pic>
        <p:nvPicPr>
          <p:cNvPr id="4" name="Content Placeholder 3">
            <a:extLst>
              <a:ext uri="{FF2B5EF4-FFF2-40B4-BE49-F238E27FC236}">
                <a16:creationId xmlns:a16="http://schemas.microsoft.com/office/drawing/2014/main" id="{6C7A65BC-77EF-4B32-9BEE-F2F9D2E63CD4}"/>
              </a:ext>
            </a:extLst>
          </p:cNvPr>
          <p:cNvPicPr>
            <a:picLocks noGrp="1" noChangeAspect="1"/>
          </p:cNvPicPr>
          <p:nvPr>
            <p:ph idx="4294967295"/>
          </p:nvPr>
        </p:nvPicPr>
        <p:blipFill>
          <a:blip r:embed="rId2"/>
          <a:stretch>
            <a:fillRect/>
          </a:stretch>
        </p:blipFill>
        <p:spPr>
          <a:xfrm>
            <a:off x="3359883" y="1504779"/>
            <a:ext cx="7566025" cy="4970462"/>
          </a:xfrm>
          <a:prstGeom prst="rect">
            <a:avLst/>
          </a:prstGeom>
        </p:spPr>
      </p:pic>
    </p:spTree>
    <p:extLst>
      <p:ext uri="{BB962C8B-B14F-4D97-AF65-F5344CB8AC3E}">
        <p14:creationId xmlns:p14="http://schemas.microsoft.com/office/powerpoint/2010/main" val="158702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EB8F-F20B-472F-81CA-5C9AE37DA54A}"/>
              </a:ext>
            </a:extLst>
          </p:cNvPr>
          <p:cNvSpPr>
            <a:spLocks noGrp="1"/>
          </p:cNvSpPr>
          <p:nvPr>
            <p:ph type="title"/>
          </p:nvPr>
        </p:nvSpPr>
        <p:spPr>
          <a:xfrm>
            <a:off x="2592925" y="624110"/>
            <a:ext cx="8911687" cy="966151"/>
          </a:xfrm>
        </p:spPr>
        <p:txBody>
          <a:bodyPr>
            <a:normAutofit/>
          </a:bodyPr>
          <a:lstStyle/>
          <a:p>
            <a:r>
              <a:rPr lang="en-IN" sz="2400" dirty="0"/>
              <a:t>Proposed Model using Background Subtraction and Caffe </a:t>
            </a:r>
            <a:r>
              <a:rPr lang="en-IN" sz="2400" dirty="0" err="1"/>
              <a:t>MobileNet</a:t>
            </a:r>
            <a:r>
              <a:rPr lang="en-IN" sz="2400" dirty="0"/>
              <a:t> </a:t>
            </a:r>
          </a:p>
        </p:txBody>
      </p:sp>
      <p:pic>
        <p:nvPicPr>
          <p:cNvPr id="4" name="Content Placeholder 3">
            <a:extLst>
              <a:ext uri="{FF2B5EF4-FFF2-40B4-BE49-F238E27FC236}">
                <a16:creationId xmlns:a16="http://schemas.microsoft.com/office/drawing/2014/main" id="{63B02CF5-8509-44E7-8FEB-A4C9E5F2DDC0}"/>
              </a:ext>
            </a:extLst>
          </p:cNvPr>
          <p:cNvPicPr>
            <a:picLocks noGrp="1" noChangeAspect="1"/>
          </p:cNvPicPr>
          <p:nvPr>
            <p:ph idx="1"/>
          </p:nvPr>
        </p:nvPicPr>
        <p:blipFill>
          <a:blip r:embed="rId2"/>
          <a:stretch>
            <a:fillRect/>
          </a:stretch>
        </p:blipFill>
        <p:spPr>
          <a:xfrm>
            <a:off x="3770029" y="1709531"/>
            <a:ext cx="6553768" cy="4197022"/>
          </a:xfrm>
          <a:prstGeom prst="rect">
            <a:avLst/>
          </a:prstGeom>
        </p:spPr>
      </p:pic>
    </p:spTree>
    <p:extLst>
      <p:ext uri="{BB962C8B-B14F-4D97-AF65-F5344CB8AC3E}">
        <p14:creationId xmlns:p14="http://schemas.microsoft.com/office/powerpoint/2010/main" val="372027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105C-699E-634D-A0C3-5A12F7A5B072}"/>
              </a:ext>
            </a:extLst>
          </p:cNvPr>
          <p:cNvSpPr>
            <a:spLocks noGrp="1"/>
          </p:cNvSpPr>
          <p:nvPr>
            <p:ph type="title"/>
          </p:nvPr>
        </p:nvSpPr>
        <p:spPr>
          <a:xfrm>
            <a:off x="2592925" y="624110"/>
            <a:ext cx="8911687" cy="705790"/>
          </a:xfrm>
        </p:spPr>
        <p:txBody>
          <a:bodyPr/>
          <a:lstStyle/>
          <a:p>
            <a:r>
              <a:rPr lang="en-US"/>
              <a:t>Caffe Model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29900"/>
            <a:ext cx="8915400" cy="830276"/>
          </a:xfr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827" y="2455640"/>
            <a:ext cx="5595491" cy="3778250"/>
          </a:xfrm>
          <a:prstGeom prst="rect">
            <a:avLst/>
          </a:prstGeom>
        </p:spPr>
      </p:pic>
    </p:spTree>
    <p:extLst>
      <p:ext uri="{BB962C8B-B14F-4D97-AF65-F5344CB8AC3E}">
        <p14:creationId xmlns:p14="http://schemas.microsoft.com/office/powerpoint/2010/main" val="265874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0377"/>
          </a:xfrm>
        </p:spPr>
        <p:txBody>
          <a:bodyPr/>
          <a:lstStyle/>
          <a:p>
            <a:r>
              <a:rPr lang="en-US" dirty="0"/>
              <a:t>Report Log of Caffe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87" y="1590261"/>
            <a:ext cx="5234609" cy="4321589"/>
          </a:xfrm>
        </p:spPr>
      </p:pic>
    </p:spTree>
    <p:extLst>
      <p:ext uri="{BB962C8B-B14F-4D97-AF65-F5344CB8AC3E}">
        <p14:creationId xmlns:p14="http://schemas.microsoft.com/office/powerpoint/2010/main" val="27880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BBB0-A2F7-4995-85A9-68364FE6EDF7}"/>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4BB5A77A-012A-4347-94D4-8022A4ABBE03}"/>
              </a:ext>
            </a:extLst>
          </p:cNvPr>
          <p:cNvSpPr>
            <a:spLocks noGrp="1"/>
          </p:cNvSpPr>
          <p:nvPr>
            <p:ph idx="1"/>
          </p:nvPr>
        </p:nvSpPr>
        <p:spPr/>
        <p:txBody>
          <a:bodyPr>
            <a:normAutofit/>
          </a:bodyPr>
          <a:lstStyle/>
          <a:p>
            <a:r>
              <a:rPr lang="en-US" dirty="0"/>
              <a:t>Traditional approaches to automated vehicle counting and traffic flow estimation include roadway sensors such as pressure hoses, induction coils, and piezoelectric sensors. These methods are typically inaccurate, complex and sometimes costly in deployment and maintenance. Moreover, all roadway sensors have difficulty in detecting slow and stationary vehicles. The application of computer vision techniques to analyze video sequences to assess the traffic conditions has introduced a huge advantage (Cost, Efficiency, Robustness) and opened the door to an incredible number of applications.</a:t>
            </a:r>
          </a:p>
          <a:p>
            <a:endParaRPr lang="en-IN" dirty="0"/>
          </a:p>
        </p:txBody>
      </p:sp>
    </p:spTree>
    <p:extLst>
      <p:ext uri="{BB962C8B-B14F-4D97-AF65-F5344CB8AC3E}">
        <p14:creationId xmlns:p14="http://schemas.microsoft.com/office/powerpoint/2010/main" val="349240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Yolo Results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88827"/>
            <a:ext cx="8915400" cy="10158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645" y="2769716"/>
            <a:ext cx="7735380" cy="3464173"/>
          </a:xfrm>
          <a:prstGeom prst="rect">
            <a:avLst/>
          </a:prstGeom>
        </p:spPr>
      </p:pic>
    </p:spTree>
    <p:extLst>
      <p:ext uri="{BB962C8B-B14F-4D97-AF65-F5344CB8AC3E}">
        <p14:creationId xmlns:p14="http://schemas.microsoft.com/office/powerpoint/2010/main" val="276060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1594"/>
          </a:xfrm>
        </p:spPr>
        <p:txBody>
          <a:bodyPr>
            <a:normAutofit fontScale="90000"/>
          </a:bodyPr>
          <a:lstStyle/>
          <a:p>
            <a:r>
              <a:rPr lang="en-US" dirty="0"/>
              <a:t>Report Log of YOLO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87" y="1431235"/>
            <a:ext cx="5300083" cy="4802655"/>
          </a:xfrm>
        </p:spPr>
      </p:pic>
    </p:spTree>
    <p:extLst>
      <p:ext uri="{BB962C8B-B14F-4D97-AF65-F5344CB8AC3E}">
        <p14:creationId xmlns:p14="http://schemas.microsoft.com/office/powerpoint/2010/main" val="3265131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7"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4" name="Title 3">
            <a:extLst>
              <a:ext uri="{FF2B5EF4-FFF2-40B4-BE49-F238E27FC236}">
                <a16:creationId xmlns:a16="http://schemas.microsoft.com/office/drawing/2014/main" id="{765C9F14-9B7A-48D9-8BE7-E475F5B391E2}"/>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a:solidFill>
                  <a:srgbClr val="FFFFFF"/>
                </a:solidFill>
              </a:rPr>
              <a:t>Thank You</a:t>
            </a:r>
          </a:p>
        </p:txBody>
      </p:sp>
    </p:spTree>
    <p:extLst>
      <p:ext uri="{BB962C8B-B14F-4D97-AF65-F5344CB8AC3E}">
        <p14:creationId xmlns:p14="http://schemas.microsoft.com/office/powerpoint/2010/main" val="256011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B4CE-07A9-4257-9FB0-CC5D1DFAAD8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660E741-7E1D-47B4-BBA1-1BFF004AF932}"/>
              </a:ext>
            </a:extLst>
          </p:cNvPr>
          <p:cNvSpPr>
            <a:spLocks noGrp="1"/>
          </p:cNvSpPr>
          <p:nvPr>
            <p:ph idx="1"/>
          </p:nvPr>
        </p:nvSpPr>
        <p:spPr>
          <a:xfrm>
            <a:off x="2589212" y="1694688"/>
            <a:ext cx="8915400" cy="4011168"/>
          </a:xfrm>
        </p:spPr>
        <p:txBody>
          <a:bodyPr>
            <a:normAutofit fontScale="92500" lnSpcReduction="10000"/>
          </a:bodyPr>
          <a:lstStyle/>
          <a:p>
            <a:r>
              <a:rPr lang="en-IN" sz="2200" dirty="0"/>
              <a:t>The need of efficient management and monitoring of road traffic has increased in last few decades because of the increase in the road networks, the number and most importantly the size of vehicles.</a:t>
            </a:r>
          </a:p>
          <a:p>
            <a:r>
              <a:rPr lang="en-IN" sz="2200" dirty="0"/>
              <a:t>Intelligent traffic surveillance systems are very important part of modern-day traffic management but the regular traffic management techniques such as wireless sensor networks, Inductive loops and EM microwave detectors are expensive, bulky and are difficult to install without interrupting the traffic.</a:t>
            </a:r>
          </a:p>
          <a:p>
            <a:r>
              <a:rPr lang="en-US" sz="2200" dirty="0"/>
              <a:t>A good alternative </a:t>
            </a:r>
            <a:r>
              <a:rPr lang="en-IN" sz="2200" dirty="0"/>
              <a:t>is video surveillance systems which have become cheaper and better because of the increase in the storage capabilities, computational power and video encryption algorithms.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7287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66AD4-526C-1F40-A1A6-F784CFDD0BBA}"/>
              </a:ext>
            </a:extLst>
          </p:cNvPr>
          <p:cNvSpPr>
            <a:spLocks noGrp="1"/>
          </p:cNvSpPr>
          <p:nvPr>
            <p:ph idx="1"/>
          </p:nvPr>
        </p:nvSpPr>
        <p:spPr>
          <a:xfrm>
            <a:off x="2272220" y="1328928"/>
            <a:ext cx="8915400" cy="3777622"/>
          </a:xfrm>
        </p:spPr>
        <p:txBody>
          <a:bodyPr/>
          <a:lstStyle/>
          <a:p>
            <a:r>
              <a:rPr lang="en-IN" sz="2000" dirty="0"/>
              <a:t>The objectives of a traffic surveillance system are to detect, track and classify the vehicles but they can be used to do complex tasks such as driver activity recognition, lane recognition etc.</a:t>
            </a:r>
            <a:endParaRPr lang="en-IN" sz="2000" dirty="0">
              <a:solidFill>
                <a:schemeClr val="tx1">
                  <a:lumMod val="85000"/>
                  <a:lumOff val="15000"/>
                </a:schemeClr>
              </a:solidFill>
            </a:endParaRPr>
          </a:p>
          <a:p>
            <a:r>
              <a:rPr lang="en-IN" sz="2000" dirty="0">
                <a:solidFill>
                  <a:schemeClr val="tx1">
                    <a:lumMod val="85000"/>
                    <a:lumOff val="15000"/>
                  </a:schemeClr>
                </a:solidFill>
              </a:rPr>
              <a:t>The traffic surveillance systems can have applications in a range of fields such as, public security, detection of anomalous behaviour, accident detection, vehicle theft detection, parking areas, and person identification.</a:t>
            </a:r>
          </a:p>
          <a:p>
            <a:r>
              <a:rPr lang="en-IN" sz="2000" dirty="0">
                <a:solidFill>
                  <a:schemeClr val="tx1">
                    <a:lumMod val="85000"/>
                    <a:lumOff val="15000"/>
                  </a:schemeClr>
                </a:solidFill>
              </a:rPr>
              <a:t>In this project, we describe a computer vision system used for counting vehicles moving on roads. The system involves analysing a sequence of road images which represent the flow of traffic for the given time period and place. </a:t>
            </a:r>
          </a:p>
          <a:p>
            <a:pPr marL="0" indent="0">
              <a:buNone/>
            </a:pPr>
            <a:endParaRPr lang="en-US" dirty="0"/>
          </a:p>
        </p:txBody>
      </p:sp>
    </p:spTree>
    <p:extLst>
      <p:ext uri="{BB962C8B-B14F-4D97-AF65-F5344CB8AC3E}">
        <p14:creationId xmlns:p14="http://schemas.microsoft.com/office/powerpoint/2010/main" val="293702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87F4-3110-A341-8059-1CAF861AE916}"/>
              </a:ext>
            </a:extLst>
          </p:cNvPr>
          <p:cNvSpPr>
            <a:spLocks noGrp="1"/>
          </p:cNvSpPr>
          <p:nvPr>
            <p:ph type="title"/>
          </p:nvPr>
        </p:nvSpPr>
        <p:spPr/>
        <p:txBody>
          <a:bodyPr/>
          <a:lstStyle/>
          <a:p>
            <a:r>
              <a:rPr lang="en-US" dirty="0"/>
              <a:t>Vehicle Detection and Counting</a:t>
            </a:r>
          </a:p>
        </p:txBody>
      </p:sp>
      <p:sp>
        <p:nvSpPr>
          <p:cNvPr id="3" name="Content Placeholder 2">
            <a:extLst>
              <a:ext uri="{FF2B5EF4-FFF2-40B4-BE49-F238E27FC236}">
                <a16:creationId xmlns:a16="http://schemas.microsoft.com/office/drawing/2014/main" id="{F7A26FEC-AF71-044F-A463-651F5D13C9FE}"/>
              </a:ext>
            </a:extLst>
          </p:cNvPr>
          <p:cNvSpPr>
            <a:spLocks noGrp="1"/>
          </p:cNvSpPr>
          <p:nvPr>
            <p:ph idx="1"/>
          </p:nvPr>
        </p:nvSpPr>
        <p:spPr/>
        <p:txBody>
          <a:bodyPr/>
          <a:lstStyle/>
          <a:p>
            <a:r>
              <a:rPr lang="en-US" b="1" dirty="0"/>
              <a:t>Traffic management and planning:</a:t>
            </a:r>
            <a:r>
              <a:rPr lang="en-US" dirty="0"/>
              <a:t> If you have a good sense of the volume of traffic moving along a given road or network of roads, you can better understand congestion and then manage and/or make plans to reduce/eliminate it. Vehicle count data is very useful to urban city planners and transport authorities.</a:t>
            </a:r>
          </a:p>
          <a:p>
            <a:pPr marL="0" indent="0">
              <a:buNone/>
            </a:pPr>
            <a:endParaRPr lang="en-US" dirty="0"/>
          </a:p>
          <a:p>
            <a:r>
              <a:rPr lang="en-US" b="1" dirty="0"/>
              <a:t>Traffic control:</a:t>
            </a:r>
            <a:r>
              <a:rPr lang="en-US" dirty="0"/>
              <a:t> No one likes to be stuck behind a red light especially when the road is free. Vehicle counting systems can be integrated with traffic light control software to intelligently direct vehicles based on the current traffic situation in real time.</a:t>
            </a:r>
          </a:p>
          <a:p>
            <a:endParaRPr lang="en-US" dirty="0"/>
          </a:p>
        </p:txBody>
      </p:sp>
    </p:spTree>
    <p:extLst>
      <p:ext uri="{BB962C8B-B14F-4D97-AF65-F5344CB8AC3E}">
        <p14:creationId xmlns:p14="http://schemas.microsoft.com/office/powerpoint/2010/main" val="96146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FBE81-574D-0248-9FA3-752FAD8AEC31}"/>
              </a:ext>
            </a:extLst>
          </p:cNvPr>
          <p:cNvSpPr>
            <a:spLocks noGrp="1"/>
          </p:cNvSpPr>
          <p:nvPr>
            <p:ph idx="1"/>
          </p:nvPr>
        </p:nvSpPr>
        <p:spPr>
          <a:xfrm>
            <a:off x="2335212" y="1308100"/>
            <a:ext cx="8915400" cy="3777622"/>
          </a:xfrm>
        </p:spPr>
        <p:txBody>
          <a:bodyPr/>
          <a:lstStyle/>
          <a:p>
            <a:r>
              <a:rPr lang="en-US" b="1" dirty="0"/>
              <a:t>Parking management:</a:t>
            </a:r>
            <a:r>
              <a:rPr lang="en-US" dirty="0"/>
              <a:t> A VCS can be installed at the entrance of a parking lot to monitor vehicles coming in and going out in order to determine whether there are slots available at any given time. It can also be used to ensure the number of vehicles in a given place (such as a hotel or events center) does not exceed its capacity by controlling Automatic Barrier Gates as opposed to issuing tags.</a:t>
            </a:r>
          </a:p>
          <a:p>
            <a:pPr marL="0" indent="0">
              <a:buNone/>
            </a:pPr>
            <a:endParaRPr lang="en-US" dirty="0"/>
          </a:p>
          <a:p>
            <a:r>
              <a:rPr lang="en-US" b="1" dirty="0"/>
              <a:t>Advertising:</a:t>
            </a:r>
            <a:r>
              <a:rPr lang="en-US" dirty="0"/>
              <a:t> Billboard advertisers and their clients are interested in the volume of vehicular traffic along a road where they have ads or where they want to install a billboard because they can make estimates of the number of people who see their ads per time using the data.</a:t>
            </a:r>
          </a:p>
          <a:p>
            <a:pPr marL="0" indent="0">
              <a:buNone/>
            </a:pPr>
            <a:endParaRPr lang="en-US" dirty="0"/>
          </a:p>
        </p:txBody>
      </p:sp>
    </p:spTree>
    <p:extLst>
      <p:ext uri="{BB962C8B-B14F-4D97-AF65-F5344CB8AC3E}">
        <p14:creationId xmlns:p14="http://schemas.microsoft.com/office/powerpoint/2010/main" val="192899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A24-74BB-0746-8288-2E6E96DA5A77}"/>
              </a:ext>
            </a:extLst>
          </p:cNvPr>
          <p:cNvSpPr>
            <a:spLocks noGrp="1"/>
          </p:cNvSpPr>
          <p:nvPr>
            <p:ph type="title"/>
          </p:nvPr>
        </p:nvSpPr>
        <p:spPr>
          <a:xfrm>
            <a:off x="2592923" y="319310"/>
            <a:ext cx="8911687" cy="1280890"/>
          </a:xfrm>
        </p:spPr>
        <p:txBody>
          <a:bodyPr/>
          <a:lstStyle/>
          <a:p>
            <a:r>
              <a:rPr lang="en-US" dirty="0"/>
              <a:t>Design Overview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2961" y="1144007"/>
            <a:ext cx="7011613" cy="5586993"/>
          </a:xfrm>
        </p:spPr>
      </p:pic>
    </p:spTree>
    <p:extLst>
      <p:ext uri="{BB962C8B-B14F-4D97-AF65-F5344CB8AC3E}">
        <p14:creationId xmlns:p14="http://schemas.microsoft.com/office/powerpoint/2010/main" val="362026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4647-78BF-4F6F-BB7D-CD3B4C39666C}"/>
              </a:ext>
            </a:extLst>
          </p:cNvPr>
          <p:cNvSpPr>
            <a:spLocks noGrp="1"/>
          </p:cNvSpPr>
          <p:nvPr>
            <p:ph type="title"/>
          </p:nvPr>
        </p:nvSpPr>
        <p:spPr/>
        <p:txBody>
          <a:bodyPr/>
          <a:lstStyle/>
          <a:p>
            <a:r>
              <a:rPr lang="en-IN" dirty="0"/>
              <a:t>System Design </a:t>
            </a:r>
          </a:p>
        </p:txBody>
      </p:sp>
      <p:sp>
        <p:nvSpPr>
          <p:cNvPr id="3" name="Content Placeholder 2">
            <a:extLst>
              <a:ext uri="{FF2B5EF4-FFF2-40B4-BE49-F238E27FC236}">
                <a16:creationId xmlns:a16="http://schemas.microsoft.com/office/drawing/2014/main" id="{C0333857-49FF-462F-BB82-E2A4232A424A}"/>
              </a:ext>
            </a:extLst>
          </p:cNvPr>
          <p:cNvSpPr>
            <a:spLocks noGrp="1"/>
          </p:cNvSpPr>
          <p:nvPr>
            <p:ph idx="1"/>
          </p:nvPr>
        </p:nvSpPr>
        <p:spPr/>
        <p:txBody>
          <a:bodyPr/>
          <a:lstStyle/>
          <a:p>
            <a:pPr marL="0" indent="0">
              <a:buNone/>
            </a:pPr>
            <a:r>
              <a:rPr lang="en-IN" dirty="0"/>
              <a:t>The system is implemented using two different techniques</a:t>
            </a:r>
          </a:p>
          <a:p>
            <a:pPr marL="0" indent="0">
              <a:buNone/>
            </a:pPr>
            <a:endParaRPr lang="en-IN" dirty="0"/>
          </a:p>
          <a:p>
            <a:r>
              <a:rPr lang="en-IN" dirty="0"/>
              <a:t>Detection, Classification and Counting of Vehicles using YOLO</a:t>
            </a:r>
          </a:p>
          <a:p>
            <a:pPr marL="0" indent="0">
              <a:buNone/>
            </a:pPr>
            <a:endParaRPr lang="en-IN" dirty="0"/>
          </a:p>
          <a:p>
            <a:r>
              <a:rPr lang="en-IN" dirty="0"/>
              <a:t>Detection of Vehicles using Background Subtraction &amp;Classification and Counting using Caffe Model (</a:t>
            </a:r>
            <a:r>
              <a:rPr lang="en-IN" dirty="0" err="1"/>
              <a:t>MobileNet</a:t>
            </a:r>
            <a:r>
              <a:rPr lang="en-IN" dirty="0"/>
              <a:t>)</a:t>
            </a:r>
          </a:p>
          <a:p>
            <a:endParaRPr lang="en-IN" dirty="0"/>
          </a:p>
        </p:txBody>
      </p:sp>
    </p:spTree>
    <p:extLst>
      <p:ext uri="{BB962C8B-B14F-4D97-AF65-F5344CB8AC3E}">
        <p14:creationId xmlns:p14="http://schemas.microsoft.com/office/powerpoint/2010/main" val="229339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1D13-A286-A647-953C-2AC53342B93F}"/>
              </a:ext>
            </a:extLst>
          </p:cNvPr>
          <p:cNvSpPr>
            <a:spLocks noGrp="1"/>
          </p:cNvSpPr>
          <p:nvPr>
            <p:ph type="title"/>
          </p:nvPr>
        </p:nvSpPr>
        <p:spPr>
          <a:xfrm>
            <a:off x="808382" y="1536854"/>
            <a:ext cx="3889375" cy="2637581"/>
          </a:xfrm>
        </p:spPr>
        <p:txBody>
          <a:bodyPr>
            <a:normAutofit/>
          </a:bodyPr>
          <a:lstStyle/>
          <a:p>
            <a:r>
              <a:rPr lang="en-US" dirty="0"/>
              <a:t>High Level Overview of the Proposed Model</a:t>
            </a:r>
            <a:br>
              <a:rPr lang="en-US" dirty="0"/>
            </a:br>
            <a:endParaRPr lang="en-US" dirty="0"/>
          </a:p>
        </p:txBody>
      </p:sp>
      <p:pic>
        <p:nvPicPr>
          <p:cNvPr id="7" name="Content Placeholder 6" descr="A close up of a device&#10;&#10;Description automatically generated">
            <a:extLst>
              <a:ext uri="{FF2B5EF4-FFF2-40B4-BE49-F238E27FC236}">
                <a16:creationId xmlns:a16="http://schemas.microsoft.com/office/drawing/2014/main" id="{994FC3CF-FAC7-47C4-858C-22346ADAA693}"/>
              </a:ext>
            </a:extLst>
          </p:cNvPr>
          <p:cNvPicPr>
            <a:picLocks noGrp="1" noChangeAspect="1"/>
          </p:cNvPicPr>
          <p:nvPr>
            <p:ph idx="1"/>
          </p:nvPr>
        </p:nvPicPr>
        <p:blipFill>
          <a:blip r:embed="rId2"/>
          <a:stretch>
            <a:fillRect/>
          </a:stretch>
        </p:blipFill>
        <p:spPr>
          <a:xfrm>
            <a:off x="5208104" y="569843"/>
            <a:ext cx="6749434" cy="6003235"/>
          </a:xfrm>
        </p:spPr>
      </p:pic>
    </p:spTree>
    <p:extLst>
      <p:ext uri="{BB962C8B-B14F-4D97-AF65-F5344CB8AC3E}">
        <p14:creationId xmlns:p14="http://schemas.microsoft.com/office/powerpoint/2010/main" val="14710899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938</TotalTime>
  <Words>928</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Traffic Management Using Vehicle Detection and Classification</vt:lpstr>
      <vt:lpstr>Problem Statement </vt:lpstr>
      <vt:lpstr>Introduction</vt:lpstr>
      <vt:lpstr>PowerPoint Presentation</vt:lpstr>
      <vt:lpstr>Vehicle Detection and Counting</vt:lpstr>
      <vt:lpstr>PowerPoint Presentation</vt:lpstr>
      <vt:lpstr>Design Overview</vt:lpstr>
      <vt:lpstr>System Design </vt:lpstr>
      <vt:lpstr>High Level Overview of the Proposed Model </vt:lpstr>
      <vt:lpstr>Detection, Classification and Counting of Vehicles using YOLO    </vt:lpstr>
      <vt:lpstr>PowerPoint Presentation</vt:lpstr>
      <vt:lpstr>Yolo Output</vt:lpstr>
      <vt:lpstr>Yolo Algorithm</vt:lpstr>
      <vt:lpstr>Proposed Model using YOLO </vt:lpstr>
      <vt:lpstr>Background Subtraction </vt:lpstr>
      <vt:lpstr>Background Subtraction </vt:lpstr>
      <vt:lpstr>Proposed Model using Background Subtraction and Caffe MobileNet </vt:lpstr>
      <vt:lpstr>Caffe Model Results</vt:lpstr>
      <vt:lpstr>Report Log of Caffe Model</vt:lpstr>
      <vt:lpstr>Yolo Results </vt:lpstr>
      <vt:lpstr>Report Log of YOLO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Using Vehicle Detection and Classification</dc:title>
  <dc:creator>Phani</dc:creator>
  <cp:lastModifiedBy>Phani</cp:lastModifiedBy>
  <cp:revision>10</cp:revision>
  <dcterms:created xsi:type="dcterms:W3CDTF">2020-05-30T05:31:54Z</dcterms:created>
  <dcterms:modified xsi:type="dcterms:W3CDTF">2020-06-01T07:31:35Z</dcterms:modified>
</cp:coreProperties>
</file>