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8" d="100"/>
          <a:sy n="58" d="100"/>
        </p:scale>
        <p:origin x="492"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7112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93604" y="130629"/>
            <a:ext cx="14630400" cy="8229600"/>
          </a:xfrm>
          <a:prstGeom prst="rect">
            <a:avLst/>
          </a:prstGeom>
          <a:solidFill>
            <a:srgbClr val="09151A">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2257782"/>
            <a:ext cx="7477601" cy="1742123"/>
          </a:xfrm>
          <a:prstGeom prst="rect">
            <a:avLst/>
          </a:prstGeom>
          <a:noFill/>
          <a:ln/>
        </p:spPr>
        <p:txBody>
          <a:bodyPr wrap="square" rtlCol="0" anchor="t"/>
          <a:lstStyle/>
          <a:p>
            <a:pPr marL="0" indent="0">
              <a:lnSpc>
                <a:spcPts val="6859"/>
              </a:lnSpc>
              <a:buNone/>
            </a:pPr>
            <a:r>
              <a:rPr lang="en-US" sz="5487" dirty="0">
                <a:solidFill>
                  <a:srgbClr val="F5F0F0"/>
                </a:solidFill>
                <a:latin typeface="adonis-web" pitchFamily="34" charset="0"/>
                <a:ea typeface="adonis-web" pitchFamily="34" charset="-122"/>
                <a:cs typeface="adonis-web" pitchFamily="34" charset="-120"/>
              </a:rPr>
              <a:t>Introduction to Keyloggers</a:t>
            </a:r>
            <a:endParaRPr lang="en-US" sz="5487" dirty="0"/>
          </a:p>
        </p:txBody>
      </p:sp>
      <p:sp>
        <p:nvSpPr>
          <p:cNvPr id="6" name="Text 2"/>
          <p:cNvSpPr/>
          <p:nvPr/>
        </p:nvSpPr>
        <p:spPr>
          <a:xfrm>
            <a:off x="833199" y="4333161"/>
            <a:ext cx="7477601" cy="999768"/>
          </a:xfrm>
          <a:prstGeom prst="rect">
            <a:avLst/>
          </a:prstGeom>
          <a:noFill/>
          <a:ln/>
        </p:spPr>
        <p:txBody>
          <a:bodyPr wrap="square" rtlCol="0" anchor="t"/>
          <a:lstStyle/>
          <a:p>
            <a:pPr marL="0" indent="0">
              <a:lnSpc>
                <a:spcPts val="2624"/>
              </a:lnSpc>
              <a:buNone/>
            </a:pPr>
            <a:r>
              <a:rPr lang="en-US" sz="1750" dirty="0">
                <a:solidFill>
                  <a:srgbClr val="E2E6E9"/>
                </a:solidFill>
                <a:latin typeface="adonis-web" pitchFamily="34" charset="0"/>
                <a:ea typeface="adonis-web" pitchFamily="34" charset="-122"/>
                <a:cs typeface="adonis-web" pitchFamily="34" charset="-120"/>
              </a:rPr>
              <a:t>Keyloggers are software programs that covertly record every keystroke made on a computer, including passwords, credit card numbers, and other sensitive information. They can be used for both legitimate and malicious purposes</a:t>
            </a:r>
            <a:r>
              <a:rPr lang="en-US" sz="1750" dirty="0" smtClean="0">
                <a:solidFill>
                  <a:srgbClr val="E2E6E9"/>
                </a:solidFill>
                <a:latin typeface="adonis-web" pitchFamily="34" charset="0"/>
                <a:ea typeface="adonis-web" pitchFamily="34" charset="-122"/>
                <a:cs typeface="adonis-web" pitchFamily="34" charset="-120"/>
              </a:rPr>
              <a:t>.</a:t>
            </a:r>
          </a:p>
          <a:p>
            <a:pPr marL="0" indent="0">
              <a:lnSpc>
                <a:spcPts val="2624"/>
              </a:lnSpc>
              <a:buNone/>
            </a:pPr>
            <a:endParaRPr lang="en-US" sz="1750" dirty="0">
              <a:solidFill>
                <a:srgbClr val="E2E6E9"/>
              </a:solidFill>
              <a:latin typeface="adonis-web" pitchFamily="34" charset="0"/>
              <a:ea typeface="adonis-web" pitchFamily="34" charset="-122"/>
            </a:endParaRPr>
          </a:p>
          <a:p>
            <a:pPr marL="0" indent="0">
              <a:lnSpc>
                <a:spcPts val="2624"/>
              </a:lnSpc>
              <a:buNone/>
            </a:pPr>
            <a:r>
              <a:rPr lang="en-US" sz="1750" b="1" dirty="0" smtClean="0">
                <a:solidFill>
                  <a:srgbClr val="E2E6E9"/>
                </a:solidFill>
                <a:latin typeface="adonis-web" pitchFamily="34" charset="0"/>
                <a:ea typeface="adonis-web" pitchFamily="34" charset="-122"/>
              </a:rPr>
              <a:t>BY:</a:t>
            </a:r>
          </a:p>
          <a:p>
            <a:pPr marL="0" indent="0">
              <a:lnSpc>
                <a:spcPts val="2624"/>
              </a:lnSpc>
              <a:buNone/>
            </a:pPr>
            <a:r>
              <a:rPr lang="en-US" sz="1750" b="1">
                <a:solidFill>
                  <a:srgbClr val="E2E6E9"/>
                </a:solidFill>
                <a:latin typeface="adonis-web" pitchFamily="34" charset="0"/>
                <a:ea typeface="adonis-web" pitchFamily="34" charset="-122"/>
              </a:rPr>
              <a:t> </a:t>
            </a:r>
            <a:r>
              <a:rPr lang="en-US" sz="1750" b="1" smtClean="0">
                <a:solidFill>
                  <a:srgbClr val="E2E6E9"/>
                </a:solidFill>
                <a:latin typeface="adonis-web" pitchFamily="34" charset="0"/>
                <a:ea typeface="adonis-web" pitchFamily="34" charset="-122"/>
              </a:rPr>
              <a:t>      CHAMALLA NIKHIL</a:t>
            </a:r>
            <a:endParaRPr lang="en-US" sz="1750" b="1" dirty="0" smtClean="0">
              <a:solidFill>
                <a:srgbClr val="E2E6E9"/>
              </a:solidFill>
              <a:latin typeface="adonis-web" pitchFamily="34" charset="0"/>
              <a:ea typeface="adonis-web" pitchFamily="34" charset="-122"/>
            </a:endParaRPr>
          </a:p>
        </p:txBody>
      </p:sp>
      <p:sp>
        <p:nvSpPr>
          <p:cNvPr id="9" name="Text 4"/>
          <p:cNvSpPr/>
          <p:nvPr/>
        </p:nvSpPr>
        <p:spPr>
          <a:xfrm>
            <a:off x="1299686" y="5582840"/>
            <a:ext cx="3925457" cy="2037159"/>
          </a:xfrm>
          <a:prstGeom prst="rect">
            <a:avLst/>
          </a:prstGeom>
          <a:noFill/>
          <a:ln/>
        </p:spPr>
        <p:txBody>
          <a:bodyPr wrap="none" rtlCol="0" anchor="t"/>
          <a:lstStyle/>
          <a:p>
            <a:pPr marL="0" indent="0" algn="l">
              <a:lnSpc>
                <a:spcPts val="3062"/>
              </a:lnSpc>
              <a:buNone/>
            </a:pPr>
            <a:endParaRPr lang="en-US" sz="2187" b="1" dirty="0">
              <a:solidFill>
                <a:srgbClr val="E2E6E9"/>
              </a:solidFill>
              <a:latin typeface="adonis-web" pitchFamily="34" charset="0"/>
              <a:ea typeface="adonis-web" pitchFamily="34" charset="-122"/>
            </a:endParaRPr>
          </a:p>
          <a:p>
            <a:pPr marL="0" indent="0" algn="l">
              <a:lnSpc>
                <a:spcPts val="3062"/>
              </a:lnSpc>
              <a:buNone/>
            </a:pPr>
            <a:endParaRPr lang="en-US" sz="2187" b="1" dirty="0" smtClean="0">
              <a:solidFill>
                <a:srgbClr val="E2E6E9"/>
              </a:solidFill>
              <a:latin typeface="adonis-web" pitchFamily="34" charset="0"/>
              <a:ea typeface="adonis-web" pitchFamily="34" charset="-122"/>
            </a:endParaRPr>
          </a:p>
          <a:p>
            <a:pPr marL="0" indent="0" algn="l">
              <a:lnSpc>
                <a:spcPts val="3062"/>
              </a:lnSpc>
              <a:buNone/>
            </a:pPr>
            <a:endParaRPr lang="en-US" sz="2187"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2410539"/>
            <a:ext cx="7477601" cy="1742123"/>
          </a:xfrm>
          <a:prstGeom prst="rect">
            <a:avLst/>
          </a:prstGeom>
          <a:noFill/>
          <a:ln/>
        </p:spPr>
        <p:txBody>
          <a:bodyPr wrap="square" rtlCol="0" anchor="t"/>
          <a:lstStyle/>
          <a:p>
            <a:pPr marL="0" indent="0">
              <a:lnSpc>
                <a:spcPts val="6859"/>
              </a:lnSpc>
              <a:buNone/>
            </a:pPr>
            <a:r>
              <a:rPr lang="en-US" sz="5487" dirty="0">
                <a:solidFill>
                  <a:srgbClr val="F5F0F0"/>
                </a:solidFill>
                <a:latin typeface="adonis-web" pitchFamily="34" charset="0"/>
                <a:ea typeface="adonis-web" pitchFamily="34" charset="-122"/>
                <a:cs typeface="adonis-web" pitchFamily="34" charset="-120"/>
              </a:rPr>
              <a:t>Conclusion and Future Enhancements</a:t>
            </a:r>
            <a:endParaRPr lang="en-US" sz="5487" dirty="0"/>
          </a:p>
        </p:txBody>
      </p:sp>
      <p:sp>
        <p:nvSpPr>
          <p:cNvPr id="6" name="Text 2"/>
          <p:cNvSpPr/>
          <p:nvPr/>
        </p:nvSpPr>
        <p:spPr>
          <a:xfrm>
            <a:off x="833199" y="4485918"/>
            <a:ext cx="7477601" cy="1333024"/>
          </a:xfrm>
          <a:prstGeom prst="rect">
            <a:avLst/>
          </a:prstGeom>
          <a:noFill/>
          <a:ln/>
        </p:spPr>
        <p:txBody>
          <a:bodyPr wrap="square" rtlCol="0" anchor="t"/>
          <a:lstStyle/>
          <a:p>
            <a:pPr marL="0" indent="0">
              <a:lnSpc>
                <a:spcPts val="2624"/>
              </a:lnSpc>
              <a:buNone/>
            </a:pPr>
            <a:r>
              <a:rPr lang="en-US" sz="1750" dirty="0">
                <a:solidFill>
                  <a:srgbClr val="E2E6E9"/>
                </a:solidFill>
                <a:latin typeface="adonis-web" pitchFamily="34" charset="0"/>
                <a:ea typeface="adonis-web" pitchFamily="34" charset="-122"/>
                <a:cs typeface="adonis-web" pitchFamily="34" charset="-120"/>
              </a:rPr>
              <a:t>In conclusion, this keylogger project has explored the powerful capabilities of Python in capturing and monitoring user activity. As we look to the future, there are exciting opportunities to enhance this tool further, such as integrating advanced analytics, remote accessibility, and additional security measures.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4" name="Text 1"/>
          <p:cNvSpPr/>
          <p:nvPr/>
        </p:nvSpPr>
        <p:spPr>
          <a:xfrm>
            <a:off x="2517696" y="961073"/>
            <a:ext cx="5049917" cy="631150"/>
          </a:xfrm>
          <a:prstGeom prst="rect">
            <a:avLst/>
          </a:prstGeom>
          <a:noFill/>
          <a:ln/>
        </p:spPr>
        <p:txBody>
          <a:bodyPr wrap="none" rtlCol="0" anchor="t"/>
          <a:lstStyle/>
          <a:p>
            <a:pPr marL="0" indent="0">
              <a:lnSpc>
                <a:spcPts val="4970"/>
              </a:lnSpc>
              <a:buNone/>
            </a:pPr>
            <a:r>
              <a:rPr lang="en-US" sz="3976" dirty="0">
                <a:solidFill>
                  <a:srgbClr val="F5F0F0"/>
                </a:solidFill>
                <a:latin typeface="adonis-web" pitchFamily="34" charset="0"/>
                <a:ea typeface="adonis-web" pitchFamily="34" charset="-122"/>
                <a:cs typeface="adonis-web" pitchFamily="34" charset="-120"/>
              </a:rPr>
              <a:t>What is a Keylogger?</a:t>
            </a:r>
            <a:endParaRPr lang="en-US" sz="3976" dirty="0"/>
          </a:p>
        </p:txBody>
      </p:sp>
      <p:pic>
        <p:nvPicPr>
          <p:cNvPr id="5" name="Image 1" descr="preencoded.png"/>
          <p:cNvPicPr>
            <a:picLocks noChangeAspect="1"/>
          </p:cNvPicPr>
          <p:nvPr/>
        </p:nvPicPr>
        <p:blipFill>
          <a:blip r:embed="rId4"/>
          <a:stretch>
            <a:fillRect/>
          </a:stretch>
        </p:blipFill>
        <p:spPr>
          <a:xfrm>
            <a:off x="2517696" y="2036564"/>
            <a:ext cx="2976086" cy="1839278"/>
          </a:xfrm>
          <a:prstGeom prst="rect">
            <a:avLst/>
          </a:prstGeom>
        </p:spPr>
      </p:pic>
      <p:sp>
        <p:nvSpPr>
          <p:cNvPr id="6" name="Text 2"/>
          <p:cNvSpPr/>
          <p:nvPr/>
        </p:nvSpPr>
        <p:spPr>
          <a:xfrm>
            <a:off x="2517696" y="4153495"/>
            <a:ext cx="2524958" cy="315635"/>
          </a:xfrm>
          <a:prstGeom prst="rect">
            <a:avLst/>
          </a:prstGeom>
          <a:noFill/>
          <a:ln/>
        </p:spPr>
        <p:txBody>
          <a:bodyPr wrap="none" rtlCol="0" anchor="t"/>
          <a:lstStyle/>
          <a:p>
            <a:pPr marL="0" indent="0" algn="l">
              <a:lnSpc>
                <a:spcPts val="2485"/>
              </a:lnSpc>
              <a:buNone/>
            </a:pPr>
            <a:r>
              <a:rPr lang="en-US" sz="1988" dirty="0">
                <a:solidFill>
                  <a:srgbClr val="E2E6E9"/>
                </a:solidFill>
                <a:latin typeface="adonis-web" pitchFamily="34" charset="0"/>
                <a:ea typeface="adonis-web" pitchFamily="34" charset="-122"/>
                <a:cs typeface="adonis-web" pitchFamily="34" charset="-120"/>
              </a:rPr>
              <a:t>Definition</a:t>
            </a:r>
            <a:endParaRPr lang="en-US" sz="1988" dirty="0"/>
          </a:p>
        </p:txBody>
      </p:sp>
      <p:sp>
        <p:nvSpPr>
          <p:cNvPr id="7" name="Text 3"/>
          <p:cNvSpPr/>
          <p:nvPr/>
        </p:nvSpPr>
        <p:spPr>
          <a:xfrm>
            <a:off x="2517696" y="4602361"/>
            <a:ext cx="2976086" cy="2666048"/>
          </a:xfrm>
          <a:prstGeom prst="rect">
            <a:avLst/>
          </a:prstGeom>
          <a:noFill/>
          <a:ln/>
        </p:spPr>
        <p:txBody>
          <a:bodyPr wrap="square" rtlCol="0" anchor="t"/>
          <a:lstStyle/>
          <a:p>
            <a:pPr marL="0" indent="0" algn="l">
              <a:lnSpc>
                <a:spcPts val="2624"/>
              </a:lnSpc>
              <a:buNone/>
            </a:pPr>
            <a:r>
              <a:rPr lang="en-US" sz="1750" dirty="0">
                <a:solidFill>
                  <a:srgbClr val="E2E6E9"/>
                </a:solidFill>
                <a:latin typeface="adonis-web" pitchFamily="34" charset="0"/>
                <a:ea typeface="adonis-web" pitchFamily="34" charset="-122"/>
                <a:cs typeface="adonis-web" pitchFamily="34" charset="-120"/>
              </a:rPr>
              <a:t>A keylogger is a software or hardware tool that records every keystroke made on a computer or mobile device. It tracks and logs all user input, including login credentials, messages, and other sensitive information.</a:t>
            </a:r>
            <a:endParaRPr lang="en-US" sz="1750" dirty="0"/>
          </a:p>
        </p:txBody>
      </p:sp>
      <p:pic>
        <p:nvPicPr>
          <p:cNvPr id="8" name="Image 2" descr="preencoded.png"/>
          <p:cNvPicPr>
            <a:picLocks noChangeAspect="1"/>
          </p:cNvPicPr>
          <p:nvPr/>
        </p:nvPicPr>
        <p:blipFill>
          <a:blip r:embed="rId5"/>
          <a:stretch>
            <a:fillRect/>
          </a:stretch>
        </p:blipFill>
        <p:spPr>
          <a:xfrm>
            <a:off x="5827038" y="2036564"/>
            <a:ext cx="2976086" cy="1839278"/>
          </a:xfrm>
          <a:prstGeom prst="rect">
            <a:avLst/>
          </a:prstGeom>
        </p:spPr>
      </p:pic>
      <p:sp>
        <p:nvSpPr>
          <p:cNvPr id="9" name="Text 4"/>
          <p:cNvSpPr/>
          <p:nvPr/>
        </p:nvSpPr>
        <p:spPr>
          <a:xfrm>
            <a:off x="5827038" y="4153495"/>
            <a:ext cx="2524958" cy="315635"/>
          </a:xfrm>
          <a:prstGeom prst="rect">
            <a:avLst/>
          </a:prstGeom>
          <a:noFill/>
          <a:ln/>
        </p:spPr>
        <p:txBody>
          <a:bodyPr wrap="none" rtlCol="0" anchor="t"/>
          <a:lstStyle/>
          <a:p>
            <a:pPr marL="0" indent="0" algn="l">
              <a:lnSpc>
                <a:spcPts val="2485"/>
              </a:lnSpc>
              <a:buNone/>
            </a:pPr>
            <a:r>
              <a:rPr lang="en-US" sz="1988" dirty="0">
                <a:solidFill>
                  <a:srgbClr val="E2E6E9"/>
                </a:solidFill>
                <a:latin typeface="adonis-web" pitchFamily="34" charset="0"/>
                <a:ea typeface="adonis-web" pitchFamily="34" charset="-122"/>
                <a:cs typeface="adonis-web" pitchFamily="34" charset="-120"/>
              </a:rPr>
              <a:t>Functionality</a:t>
            </a:r>
            <a:endParaRPr lang="en-US" sz="1988" dirty="0"/>
          </a:p>
        </p:txBody>
      </p:sp>
      <p:sp>
        <p:nvSpPr>
          <p:cNvPr id="10" name="Text 5"/>
          <p:cNvSpPr/>
          <p:nvPr/>
        </p:nvSpPr>
        <p:spPr>
          <a:xfrm>
            <a:off x="5827038" y="4602361"/>
            <a:ext cx="2976086" cy="2332792"/>
          </a:xfrm>
          <a:prstGeom prst="rect">
            <a:avLst/>
          </a:prstGeom>
          <a:noFill/>
          <a:ln/>
        </p:spPr>
        <p:txBody>
          <a:bodyPr wrap="square" rtlCol="0" anchor="t"/>
          <a:lstStyle/>
          <a:p>
            <a:pPr marL="0" indent="0" algn="l">
              <a:lnSpc>
                <a:spcPts val="2624"/>
              </a:lnSpc>
              <a:buNone/>
            </a:pPr>
            <a:r>
              <a:rPr lang="en-US" sz="1750" dirty="0">
                <a:solidFill>
                  <a:srgbClr val="E2E6E9"/>
                </a:solidFill>
                <a:latin typeface="adonis-web" pitchFamily="34" charset="0"/>
                <a:ea typeface="adonis-web" pitchFamily="34" charset="-122"/>
                <a:cs typeface="adonis-web" pitchFamily="34" charset="-120"/>
              </a:rPr>
              <a:t>Keyloggers can operate in the background, silently capturing data without the user's knowledge. They are often used for monitoring, security purposes, or to compromise a system's privacy and security.</a:t>
            </a:r>
            <a:endParaRPr lang="en-US" sz="1750" dirty="0"/>
          </a:p>
        </p:txBody>
      </p:sp>
      <p:pic>
        <p:nvPicPr>
          <p:cNvPr id="11" name="Image 3" descr="preencoded.png"/>
          <p:cNvPicPr>
            <a:picLocks noChangeAspect="1"/>
          </p:cNvPicPr>
          <p:nvPr/>
        </p:nvPicPr>
        <p:blipFill>
          <a:blip r:embed="rId6"/>
          <a:stretch>
            <a:fillRect/>
          </a:stretch>
        </p:blipFill>
        <p:spPr>
          <a:xfrm>
            <a:off x="9136380" y="2036564"/>
            <a:ext cx="2976205" cy="1839397"/>
          </a:xfrm>
          <a:prstGeom prst="rect">
            <a:avLst/>
          </a:prstGeom>
        </p:spPr>
      </p:pic>
      <p:sp>
        <p:nvSpPr>
          <p:cNvPr id="12" name="Text 6"/>
          <p:cNvSpPr/>
          <p:nvPr/>
        </p:nvSpPr>
        <p:spPr>
          <a:xfrm>
            <a:off x="9136380" y="4153614"/>
            <a:ext cx="2524958" cy="315635"/>
          </a:xfrm>
          <a:prstGeom prst="rect">
            <a:avLst/>
          </a:prstGeom>
          <a:noFill/>
          <a:ln/>
        </p:spPr>
        <p:txBody>
          <a:bodyPr wrap="none" rtlCol="0" anchor="t"/>
          <a:lstStyle/>
          <a:p>
            <a:pPr marL="0" indent="0" algn="l">
              <a:lnSpc>
                <a:spcPts val="2485"/>
              </a:lnSpc>
              <a:buNone/>
            </a:pPr>
            <a:r>
              <a:rPr lang="en-US" sz="1988" dirty="0">
                <a:solidFill>
                  <a:srgbClr val="E2E6E9"/>
                </a:solidFill>
                <a:latin typeface="adonis-web" pitchFamily="34" charset="0"/>
                <a:ea typeface="adonis-web" pitchFamily="34" charset="-122"/>
                <a:cs typeface="adonis-web" pitchFamily="34" charset="-120"/>
              </a:rPr>
              <a:t>Origins and Evolution</a:t>
            </a:r>
            <a:endParaRPr lang="en-US" sz="1988" dirty="0"/>
          </a:p>
        </p:txBody>
      </p:sp>
      <p:sp>
        <p:nvSpPr>
          <p:cNvPr id="13" name="Text 7"/>
          <p:cNvSpPr/>
          <p:nvPr/>
        </p:nvSpPr>
        <p:spPr>
          <a:xfrm>
            <a:off x="9136380" y="4602480"/>
            <a:ext cx="2976205" cy="2666048"/>
          </a:xfrm>
          <a:prstGeom prst="rect">
            <a:avLst/>
          </a:prstGeom>
          <a:noFill/>
          <a:ln/>
        </p:spPr>
        <p:txBody>
          <a:bodyPr wrap="square" rtlCol="0" anchor="t"/>
          <a:lstStyle/>
          <a:p>
            <a:pPr marL="0" indent="0" algn="l">
              <a:lnSpc>
                <a:spcPts val="2624"/>
              </a:lnSpc>
              <a:buNone/>
            </a:pPr>
            <a:r>
              <a:rPr lang="en-US" sz="1750" dirty="0">
                <a:solidFill>
                  <a:srgbClr val="E2E6E9"/>
                </a:solidFill>
                <a:latin typeface="adonis-web" pitchFamily="34" charset="0"/>
                <a:ea typeface="adonis-web" pitchFamily="34" charset="-122"/>
                <a:cs typeface="adonis-web" pitchFamily="34" charset="-120"/>
              </a:rPr>
              <a:t>Keyloggers have existed for decades, originally as hardware devices but later evolving into sophisticated software-based solutions. Their capabilities and applications have expanded over time, leading to both legitimate and malicious uses.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4" name="Text 1"/>
          <p:cNvSpPr/>
          <p:nvPr/>
        </p:nvSpPr>
        <p:spPr>
          <a:xfrm>
            <a:off x="2517696" y="1391126"/>
            <a:ext cx="5049917" cy="631150"/>
          </a:xfrm>
          <a:prstGeom prst="rect">
            <a:avLst/>
          </a:prstGeom>
          <a:noFill/>
          <a:ln/>
        </p:spPr>
        <p:txBody>
          <a:bodyPr wrap="none" rtlCol="0" anchor="t"/>
          <a:lstStyle/>
          <a:p>
            <a:pPr marL="0" indent="0">
              <a:lnSpc>
                <a:spcPts val="4970"/>
              </a:lnSpc>
              <a:buNone/>
            </a:pPr>
            <a:r>
              <a:rPr lang="en-US" sz="3976" dirty="0">
                <a:solidFill>
                  <a:srgbClr val="F5F0F0"/>
                </a:solidFill>
                <a:latin typeface="adonis-web" pitchFamily="34" charset="0"/>
                <a:ea typeface="adonis-web" pitchFamily="34" charset="-122"/>
                <a:cs typeface="adonis-web" pitchFamily="34" charset="-120"/>
              </a:rPr>
              <a:t>Ethical Considerations</a:t>
            </a:r>
            <a:endParaRPr lang="en-US" sz="3976" dirty="0"/>
          </a:p>
        </p:txBody>
      </p:sp>
      <p:sp>
        <p:nvSpPr>
          <p:cNvPr id="5" name="Shape 2"/>
          <p:cNvSpPr/>
          <p:nvPr/>
        </p:nvSpPr>
        <p:spPr>
          <a:xfrm>
            <a:off x="2517696" y="2466618"/>
            <a:ext cx="4686419" cy="2241471"/>
          </a:xfrm>
          <a:prstGeom prst="roundRect">
            <a:avLst>
              <a:gd name="adj" fmla="val 4461"/>
            </a:avLst>
          </a:prstGeom>
          <a:solidFill>
            <a:srgbClr val="003180"/>
          </a:solidFill>
          <a:ln w="7620">
            <a:solidFill>
              <a:srgbClr val="194A99"/>
            </a:solidFill>
            <a:prstDash val="solid"/>
          </a:ln>
        </p:spPr>
      </p:sp>
      <p:sp>
        <p:nvSpPr>
          <p:cNvPr id="6" name="Text 3"/>
          <p:cNvSpPr/>
          <p:nvPr/>
        </p:nvSpPr>
        <p:spPr>
          <a:xfrm>
            <a:off x="2747486" y="2696408"/>
            <a:ext cx="2524958" cy="315635"/>
          </a:xfrm>
          <a:prstGeom prst="rect">
            <a:avLst/>
          </a:prstGeom>
          <a:noFill/>
          <a:ln/>
        </p:spPr>
        <p:txBody>
          <a:bodyPr wrap="none" rtlCol="0" anchor="t"/>
          <a:lstStyle/>
          <a:p>
            <a:pPr marL="0" indent="0">
              <a:lnSpc>
                <a:spcPts val="2485"/>
              </a:lnSpc>
              <a:buNone/>
            </a:pPr>
            <a:r>
              <a:rPr lang="en-US" sz="1988" dirty="0">
                <a:solidFill>
                  <a:srgbClr val="E2E6E9"/>
                </a:solidFill>
                <a:latin typeface="adonis-web" pitchFamily="34" charset="0"/>
                <a:ea typeface="adonis-web" pitchFamily="34" charset="-122"/>
                <a:cs typeface="adonis-web" pitchFamily="34" charset="-120"/>
              </a:rPr>
              <a:t>Privacy Concerns</a:t>
            </a:r>
            <a:endParaRPr lang="en-US" sz="1988" dirty="0"/>
          </a:p>
        </p:txBody>
      </p:sp>
      <p:sp>
        <p:nvSpPr>
          <p:cNvPr id="7" name="Text 4"/>
          <p:cNvSpPr/>
          <p:nvPr/>
        </p:nvSpPr>
        <p:spPr>
          <a:xfrm>
            <a:off x="2747486" y="3145274"/>
            <a:ext cx="4226838" cy="1333024"/>
          </a:xfrm>
          <a:prstGeom prst="rect">
            <a:avLst/>
          </a:prstGeom>
          <a:noFill/>
          <a:ln/>
        </p:spPr>
        <p:txBody>
          <a:bodyPr wrap="square" rtlCol="0" anchor="t"/>
          <a:lstStyle/>
          <a:p>
            <a:pPr marL="0" indent="0">
              <a:lnSpc>
                <a:spcPts val="2624"/>
              </a:lnSpc>
              <a:buNone/>
            </a:pPr>
            <a:r>
              <a:rPr lang="en-US" sz="1750" dirty="0">
                <a:solidFill>
                  <a:srgbClr val="E2E6E9"/>
                </a:solidFill>
                <a:latin typeface="adonis-web" pitchFamily="34" charset="0"/>
                <a:ea typeface="adonis-web" pitchFamily="34" charset="-122"/>
                <a:cs typeface="adonis-web" pitchFamily="34" charset="-120"/>
              </a:rPr>
              <a:t>Keyloggers raise serious privacy issues, as they can record sensitive personal information without the user's knowledge or consent.</a:t>
            </a:r>
            <a:endParaRPr lang="en-US" sz="1750" dirty="0"/>
          </a:p>
        </p:txBody>
      </p:sp>
      <p:sp>
        <p:nvSpPr>
          <p:cNvPr id="8" name="Shape 5"/>
          <p:cNvSpPr/>
          <p:nvPr/>
        </p:nvSpPr>
        <p:spPr>
          <a:xfrm>
            <a:off x="7426285" y="2466618"/>
            <a:ext cx="4686419" cy="2241471"/>
          </a:xfrm>
          <a:prstGeom prst="roundRect">
            <a:avLst>
              <a:gd name="adj" fmla="val 4461"/>
            </a:avLst>
          </a:prstGeom>
          <a:solidFill>
            <a:srgbClr val="003180"/>
          </a:solidFill>
          <a:ln w="7620">
            <a:solidFill>
              <a:srgbClr val="194A99"/>
            </a:solidFill>
            <a:prstDash val="solid"/>
          </a:ln>
        </p:spPr>
      </p:sp>
      <p:sp>
        <p:nvSpPr>
          <p:cNvPr id="9" name="Text 6"/>
          <p:cNvSpPr/>
          <p:nvPr/>
        </p:nvSpPr>
        <p:spPr>
          <a:xfrm>
            <a:off x="7656076" y="2696408"/>
            <a:ext cx="2831306" cy="315635"/>
          </a:xfrm>
          <a:prstGeom prst="rect">
            <a:avLst/>
          </a:prstGeom>
          <a:noFill/>
          <a:ln/>
        </p:spPr>
        <p:txBody>
          <a:bodyPr wrap="none" rtlCol="0" anchor="t"/>
          <a:lstStyle/>
          <a:p>
            <a:pPr marL="0" indent="0">
              <a:lnSpc>
                <a:spcPts val="2485"/>
              </a:lnSpc>
              <a:buNone/>
            </a:pPr>
            <a:r>
              <a:rPr lang="en-US" sz="1988" dirty="0">
                <a:solidFill>
                  <a:srgbClr val="E2E6E9"/>
                </a:solidFill>
                <a:latin typeface="adonis-web" pitchFamily="34" charset="0"/>
                <a:ea typeface="adonis-web" pitchFamily="34" charset="-122"/>
                <a:cs typeface="adonis-web" pitchFamily="34" charset="-120"/>
              </a:rPr>
              <a:t>Consent and Transparency</a:t>
            </a:r>
            <a:endParaRPr lang="en-US" sz="1988" dirty="0"/>
          </a:p>
        </p:txBody>
      </p:sp>
      <p:sp>
        <p:nvSpPr>
          <p:cNvPr id="10" name="Text 7"/>
          <p:cNvSpPr/>
          <p:nvPr/>
        </p:nvSpPr>
        <p:spPr>
          <a:xfrm>
            <a:off x="7656076" y="3145274"/>
            <a:ext cx="4226838" cy="999768"/>
          </a:xfrm>
          <a:prstGeom prst="rect">
            <a:avLst/>
          </a:prstGeom>
          <a:noFill/>
          <a:ln/>
        </p:spPr>
        <p:txBody>
          <a:bodyPr wrap="square" rtlCol="0" anchor="t"/>
          <a:lstStyle/>
          <a:p>
            <a:pPr marL="0" indent="0">
              <a:lnSpc>
                <a:spcPts val="2624"/>
              </a:lnSpc>
              <a:buNone/>
            </a:pPr>
            <a:r>
              <a:rPr lang="en-US" sz="1750" dirty="0">
                <a:solidFill>
                  <a:srgbClr val="E2E6E9"/>
                </a:solidFill>
                <a:latin typeface="adonis-web" pitchFamily="34" charset="0"/>
                <a:ea typeface="adonis-web" pitchFamily="34" charset="-122"/>
                <a:cs typeface="adonis-web" pitchFamily="34" charset="-120"/>
              </a:rPr>
              <a:t>The ethical use of keyloggers requires explicit user consent and transparency about their deployment and purpose.</a:t>
            </a:r>
            <a:endParaRPr lang="en-US" sz="1750" dirty="0"/>
          </a:p>
        </p:txBody>
      </p:sp>
      <p:sp>
        <p:nvSpPr>
          <p:cNvPr id="11" name="Shape 8"/>
          <p:cNvSpPr/>
          <p:nvPr/>
        </p:nvSpPr>
        <p:spPr>
          <a:xfrm>
            <a:off x="2517696" y="4930259"/>
            <a:ext cx="4686419" cy="1908215"/>
          </a:xfrm>
          <a:prstGeom prst="roundRect">
            <a:avLst>
              <a:gd name="adj" fmla="val 5240"/>
            </a:avLst>
          </a:prstGeom>
          <a:solidFill>
            <a:srgbClr val="003180"/>
          </a:solidFill>
          <a:ln w="7620">
            <a:solidFill>
              <a:srgbClr val="194A99"/>
            </a:solidFill>
            <a:prstDash val="solid"/>
          </a:ln>
        </p:spPr>
      </p:sp>
      <p:sp>
        <p:nvSpPr>
          <p:cNvPr id="12" name="Text 9"/>
          <p:cNvSpPr/>
          <p:nvPr/>
        </p:nvSpPr>
        <p:spPr>
          <a:xfrm>
            <a:off x="2747486" y="5160050"/>
            <a:ext cx="2524958" cy="315635"/>
          </a:xfrm>
          <a:prstGeom prst="rect">
            <a:avLst/>
          </a:prstGeom>
          <a:noFill/>
          <a:ln/>
        </p:spPr>
        <p:txBody>
          <a:bodyPr wrap="none" rtlCol="0" anchor="t"/>
          <a:lstStyle/>
          <a:p>
            <a:pPr marL="0" indent="0">
              <a:lnSpc>
                <a:spcPts val="2485"/>
              </a:lnSpc>
              <a:buNone/>
            </a:pPr>
            <a:r>
              <a:rPr lang="en-US" sz="1988" dirty="0">
                <a:solidFill>
                  <a:srgbClr val="E2E6E9"/>
                </a:solidFill>
                <a:latin typeface="adonis-web" pitchFamily="34" charset="0"/>
                <a:ea typeface="adonis-web" pitchFamily="34" charset="-122"/>
                <a:cs typeface="adonis-web" pitchFamily="34" charset="-120"/>
              </a:rPr>
              <a:t>Legal Implications</a:t>
            </a:r>
            <a:endParaRPr lang="en-US" sz="1988" dirty="0"/>
          </a:p>
        </p:txBody>
      </p:sp>
      <p:sp>
        <p:nvSpPr>
          <p:cNvPr id="13" name="Text 10"/>
          <p:cNvSpPr/>
          <p:nvPr/>
        </p:nvSpPr>
        <p:spPr>
          <a:xfrm>
            <a:off x="2747486" y="5608915"/>
            <a:ext cx="4226838" cy="999768"/>
          </a:xfrm>
          <a:prstGeom prst="rect">
            <a:avLst/>
          </a:prstGeom>
          <a:noFill/>
          <a:ln/>
        </p:spPr>
        <p:txBody>
          <a:bodyPr wrap="square" rtlCol="0" anchor="t"/>
          <a:lstStyle/>
          <a:p>
            <a:pPr marL="0" indent="0">
              <a:lnSpc>
                <a:spcPts val="2624"/>
              </a:lnSpc>
              <a:buNone/>
            </a:pPr>
            <a:r>
              <a:rPr lang="en-US" sz="1750" dirty="0">
                <a:solidFill>
                  <a:srgbClr val="E2E6E9"/>
                </a:solidFill>
                <a:latin typeface="adonis-web" pitchFamily="34" charset="0"/>
                <a:ea typeface="adonis-web" pitchFamily="34" charset="-122"/>
                <a:cs typeface="adonis-web" pitchFamily="34" charset="-120"/>
              </a:rPr>
              <a:t>The legality of keyloggers varies by jurisdiction, and their use may be restricted or prohibited in certain contexts.</a:t>
            </a:r>
            <a:endParaRPr lang="en-US" sz="1750" dirty="0"/>
          </a:p>
        </p:txBody>
      </p:sp>
      <p:sp>
        <p:nvSpPr>
          <p:cNvPr id="14" name="Shape 11"/>
          <p:cNvSpPr/>
          <p:nvPr/>
        </p:nvSpPr>
        <p:spPr>
          <a:xfrm>
            <a:off x="7426285" y="4930259"/>
            <a:ext cx="4686419" cy="1908215"/>
          </a:xfrm>
          <a:prstGeom prst="roundRect">
            <a:avLst>
              <a:gd name="adj" fmla="val 5240"/>
            </a:avLst>
          </a:prstGeom>
          <a:solidFill>
            <a:srgbClr val="003180"/>
          </a:solidFill>
          <a:ln w="7620">
            <a:solidFill>
              <a:srgbClr val="194A99"/>
            </a:solidFill>
            <a:prstDash val="solid"/>
          </a:ln>
        </p:spPr>
      </p:sp>
      <p:sp>
        <p:nvSpPr>
          <p:cNvPr id="15" name="Text 12"/>
          <p:cNvSpPr/>
          <p:nvPr/>
        </p:nvSpPr>
        <p:spPr>
          <a:xfrm>
            <a:off x="7656076" y="5160050"/>
            <a:ext cx="2757964" cy="315635"/>
          </a:xfrm>
          <a:prstGeom prst="rect">
            <a:avLst/>
          </a:prstGeom>
          <a:noFill/>
          <a:ln/>
        </p:spPr>
        <p:txBody>
          <a:bodyPr wrap="none" rtlCol="0" anchor="t"/>
          <a:lstStyle/>
          <a:p>
            <a:pPr marL="0" indent="0">
              <a:lnSpc>
                <a:spcPts val="2485"/>
              </a:lnSpc>
              <a:buNone/>
            </a:pPr>
            <a:r>
              <a:rPr lang="en-US" sz="1988" dirty="0">
                <a:solidFill>
                  <a:srgbClr val="E2E6E9"/>
                </a:solidFill>
                <a:latin typeface="adonis-web" pitchFamily="34" charset="0"/>
                <a:ea typeface="adonis-web" pitchFamily="34" charset="-122"/>
                <a:cs typeface="adonis-web" pitchFamily="34" charset="-120"/>
              </a:rPr>
              <a:t>Responsible Development</a:t>
            </a:r>
            <a:endParaRPr lang="en-US" sz="1988" dirty="0"/>
          </a:p>
        </p:txBody>
      </p:sp>
      <p:sp>
        <p:nvSpPr>
          <p:cNvPr id="16" name="Text 13"/>
          <p:cNvSpPr/>
          <p:nvPr/>
        </p:nvSpPr>
        <p:spPr>
          <a:xfrm>
            <a:off x="7656076" y="5608915"/>
            <a:ext cx="4226838" cy="999768"/>
          </a:xfrm>
          <a:prstGeom prst="rect">
            <a:avLst/>
          </a:prstGeom>
          <a:noFill/>
          <a:ln/>
        </p:spPr>
        <p:txBody>
          <a:bodyPr wrap="square" rtlCol="0" anchor="t"/>
          <a:lstStyle/>
          <a:p>
            <a:pPr marL="0" indent="0">
              <a:lnSpc>
                <a:spcPts val="2624"/>
              </a:lnSpc>
              <a:buNone/>
            </a:pPr>
            <a:r>
              <a:rPr lang="en-US" sz="1750" dirty="0">
                <a:solidFill>
                  <a:srgbClr val="E2E6E9"/>
                </a:solidFill>
                <a:latin typeface="adonis-web" pitchFamily="34" charset="0"/>
                <a:ea typeface="adonis-web" pitchFamily="34" charset="-122"/>
                <a:cs typeface="adonis-web" pitchFamily="34" charset="-120"/>
              </a:rPr>
              <a:t>Keylogger developers have a moral obligation to ensure their tools are used ethically and not abused to cause harm.</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4" name="Text 1"/>
          <p:cNvSpPr/>
          <p:nvPr/>
        </p:nvSpPr>
        <p:spPr>
          <a:xfrm>
            <a:off x="2517696" y="961906"/>
            <a:ext cx="7229356" cy="631150"/>
          </a:xfrm>
          <a:prstGeom prst="rect">
            <a:avLst/>
          </a:prstGeom>
          <a:noFill/>
          <a:ln/>
        </p:spPr>
        <p:txBody>
          <a:bodyPr wrap="none" rtlCol="0" anchor="t"/>
          <a:lstStyle/>
          <a:p>
            <a:pPr marL="0" indent="0">
              <a:lnSpc>
                <a:spcPts val="4970"/>
              </a:lnSpc>
              <a:buNone/>
            </a:pPr>
            <a:r>
              <a:rPr lang="en-US" sz="3976" dirty="0">
                <a:solidFill>
                  <a:srgbClr val="F5F0F0"/>
                </a:solidFill>
                <a:latin typeface="adonis-web" pitchFamily="34" charset="0"/>
                <a:ea typeface="adonis-web" pitchFamily="34" charset="-122"/>
                <a:cs typeface="adonis-web" pitchFamily="34" charset="-120"/>
              </a:rPr>
              <a:t>Keylogger Development in Python</a:t>
            </a:r>
            <a:endParaRPr lang="en-US" sz="3976" dirty="0"/>
          </a:p>
        </p:txBody>
      </p:sp>
      <p:sp>
        <p:nvSpPr>
          <p:cNvPr id="5" name="Shape 2"/>
          <p:cNvSpPr/>
          <p:nvPr/>
        </p:nvSpPr>
        <p:spPr>
          <a:xfrm>
            <a:off x="2517696" y="4819174"/>
            <a:ext cx="9594890" cy="44410"/>
          </a:xfrm>
          <a:prstGeom prst="roundRect">
            <a:avLst>
              <a:gd name="adj" fmla="val 225151"/>
            </a:avLst>
          </a:prstGeom>
          <a:solidFill>
            <a:srgbClr val="194A99"/>
          </a:solidFill>
          <a:ln/>
        </p:spPr>
      </p:sp>
      <p:sp>
        <p:nvSpPr>
          <p:cNvPr id="6" name="Shape 3"/>
          <p:cNvSpPr/>
          <p:nvPr/>
        </p:nvSpPr>
        <p:spPr>
          <a:xfrm>
            <a:off x="4838640" y="4041636"/>
            <a:ext cx="44410" cy="777597"/>
          </a:xfrm>
          <a:prstGeom prst="roundRect">
            <a:avLst>
              <a:gd name="adj" fmla="val 225151"/>
            </a:avLst>
          </a:prstGeom>
          <a:solidFill>
            <a:srgbClr val="194A99"/>
          </a:solidFill>
          <a:ln/>
        </p:spPr>
      </p:sp>
      <p:sp>
        <p:nvSpPr>
          <p:cNvPr id="7" name="Shape 4"/>
          <p:cNvSpPr/>
          <p:nvPr/>
        </p:nvSpPr>
        <p:spPr>
          <a:xfrm>
            <a:off x="4610933" y="4569202"/>
            <a:ext cx="499943" cy="499943"/>
          </a:xfrm>
          <a:prstGeom prst="roundRect">
            <a:avLst>
              <a:gd name="adj" fmla="val 20000"/>
            </a:avLst>
          </a:prstGeom>
          <a:solidFill>
            <a:srgbClr val="003180"/>
          </a:solidFill>
          <a:ln w="7620">
            <a:solidFill>
              <a:srgbClr val="194A99"/>
            </a:solidFill>
            <a:prstDash val="solid"/>
          </a:ln>
        </p:spPr>
      </p:sp>
      <p:sp>
        <p:nvSpPr>
          <p:cNvPr id="8" name="Text 5"/>
          <p:cNvSpPr/>
          <p:nvPr/>
        </p:nvSpPr>
        <p:spPr>
          <a:xfrm>
            <a:off x="4778097" y="4629805"/>
            <a:ext cx="165497" cy="378738"/>
          </a:xfrm>
          <a:prstGeom prst="rect">
            <a:avLst/>
          </a:prstGeom>
          <a:noFill/>
          <a:ln/>
        </p:spPr>
        <p:txBody>
          <a:bodyPr wrap="none" rtlCol="0" anchor="t"/>
          <a:lstStyle/>
          <a:p>
            <a:pPr marL="0" indent="0" algn="ctr">
              <a:lnSpc>
                <a:spcPts val="2982"/>
              </a:lnSpc>
              <a:buNone/>
            </a:pPr>
            <a:r>
              <a:rPr lang="en-US" sz="2386" dirty="0">
                <a:solidFill>
                  <a:srgbClr val="E2E6E9"/>
                </a:solidFill>
                <a:latin typeface="adonis-web" pitchFamily="34" charset="0"/>
                <a:ea typeface="adonis-web" pitchFamily="34" charset="-122"/>
                <a:cs typeface="adonis-web" pitchFamily="34" charset="-120"/>
              </a:rPr>
              <a:t>1</a:t>
            </a:r>
            <a:endParaRPr lang="en-US" sz="2386" dirty="0"/>
          </a:p>
        </p:txBody>
      </p:sp>
      <p:sp>
        <p:nvSpPr>
          <p:cNvPr id="9" name="Text 6"/>
          <p:cNvSpPr/>
          <p:nvPr/>
        </p:nvSpPr>
        <p:spPr>
          <a:xfrm>
            <a:off x="3598307" y="2037397"/>
            <a:ext cx="2524958" cy="315635"/>
          </a:xfrm>
          <a:prstGeom prst="rect">
            <a:avLst/>
          </a:prstGeom>
          <a:noFill/>
          <a:ln/>
        </p:spPr>
        <p:txBody>
          <a:bodyPr wrap="none" rtlCol="0" anchor="t"/>
          <a:lstStyle/>
          <a:p>
            <a:pPr marL="0" indent="0" algn="ctr">
              <a:lnSpc>
                <a:spcPts val="2485"/>
              </a:lnSpc>
              <a:buNone/>
            </a:pPr>
            <a:r>
              <a:rPr lang="en-US" sz="1988" dirty="0">
                <a:solidFill>
                  <a:srgbClr val="E2E6E9"/>
                </a:solidFill>
                <a:latin typeface="adonis-web" pitchFamily="34" charset="0"/>
                <a:ea typeface="adonis-web" pitchFamily="34" charset="-122"/>
                <a:cs typeface="adonis-web" pitchFamily="34" charset="-120"/>
              </a:rPr>
              <a:t>Planning and Design</a:t>
            </a:r>
            <a:endParaRPr lang="en-US" sz="1988" dirty="0"/>
          </a:p>
        </p:txBody>
      </p:sp>
      <p:sp>
        <p:nvSpPr>
          <p:cNvPr id="10" name="Text 7"/>
          <p:cNvSpPr/>
          <p:nvPr/>
        </p:nvSpPr>
        <p:spPr>
          <a:xfrm>
            <a:off x="2739866" y="2486263"/>
            <a:ext cx="4241959" cy="1333024"/>
          </a:xfrm>
          <a:prstGeom prst="rect">
            <a:avLst/>
          </a:prstGeom>
          <a:noFill/>
          <a:ln/>
        </p:spPr>
        <p:txBody>
          <a:bodyPr wrap="square" rtlCol="0" anchor="t"/>
          <a:lstStyle/>
          <a:p>
            <a:pPr marL="0" indent="0" algn="ctr">
              <a:lnSpc>
                <a:spcPts val="2624"/>
              </a:lnSpc>
              <a:buNone/>
            </a:pPr>
            <a:r>
              <a:rPr lang="en-US" sz="1750" dirty="0">
                <a:solidFill>
                  <a:srgbClr val="E2E6E9"/>
                </a:solidFill>
                <a:latin typeface="adonis-web" pitchFamily="34" charset="0"/>
                <a:ea typeface="adonis-web" pitchFamily="34" charset="-122"/>
                <a:cs typeface="adonis-web" pitchFamily="34" charset="-120"/>
              </a:rPr>
              <a:t>Begin by outlining the keylogger's core functionality, considering aspects like keyboard input capture, data storage, and user monitoring.</a:t>
            </a:r>
            <a:endParaRPr lang="en-US" sz="1750" dirty="0"/>
          </a:p>
        </p:txBody>
      </p:sp>
      <p:sp>
        <p:nvSpPr>
          <p:cNvPr id="11" name="Shape 8"/>
          <p:cNvSpPr/>
          <p:nvPr/>
        </p:nvSpPr>
        <p:spPr>
          <a:xfrm>
            <a:off x="7292876" y="4819114"/>
            <a:ext cx="44410" cy="777597"/>
          </a:xfrm>
          <a:prstGeom prst="roundRect">
            <a:avLst>
              <a:gd name="adj" fmla="val 225151"/>
            </a:avLst>
          </a:prstGeom>
          <a:solidFill>
            <a:srgbClr val="194A99"/>
          </a:solidFill>
          <a:ln/>
        </p:spPr>
      </p:sp>
      <p:sp>
        <p:nvSpPr>
          <p:cNvPr id="12" name="Shape 9"/>
          <p:cNvSpPr/>
          <p:nvPr/>
        </p:nvSpPr>
        <p:spPr>
          <a:xfrm>
            <a:off x="7065169" y="4569202"/>
            <a:ext cx="499943" cy="499943"/>
          </a:xfrm>
          <a:prstGeom prst="roundRect">
            <a:avLst>
              <a:gd name="adj" fmla="val 20000"/>
            </a:avLst>
          </a:prstGeom>
          <a:solidFill>
            <a:srgbClr val="003180"/>
          </a:solidFill>
          <a:ln w="7620">
            <a:solidFill>
              <a:srgbClr val="194A99"/>
            </a:solidFill>
            <a:prstDash val="solid"/>
          </a:ln>
        </p:spPr>
      </p:sp>
      <p:sp>
        <p:nvSpPr>
          <p:cNvPr id="13" name="Text 10"/>
          <p:cNvSpPr/>
          <p:nvPr/>
        </p:nvSpPr>
        <p:spPr>
          <a:xfrm>
            <a:off x="7232333" y="4629805"/>
            <a:ext cx="165497" cy="378738"/>
          </a:xfrm>
          <a:prstGeom prst="rect">
            <a:avLst/>
          </a:prstGeom>
          <a:noFill/>
          <a:ln/>
        </p:spPr>
        <p:txBody>
          <a:bodyPr wrap="none" rtlCol="0" anchor="t"/>
          <a:lstStyle/>
          <a:p>
            <a:pPr marL="0" indent="0" algn="ctr">
              <a:lnSpc>
                <a:spcPts val="2982"/>
              </a:lnSpc>
              <a:buNone/>
            </a:pPr>
            <a:r>
              <a:rPr lang="en-US" sz="2386" dirty="0">
                <a:solidFill>
                  <a:srgbClr val="E2E6E9"/>
                </a:solidFill>
                <a:latin typeface="adonis-web" pitchFamily="34" charset="0"/>
                <a:ea typeface="adonis-web" pitchFamily="34" charset="-122"/>
                <a:cs typeface="adonis-web" pitchFamily="34" charset="-120"/>
              </a:rPr>
              <a:t>2</a:t>
            </a:r>
            <a:endParaRPr lang="en-US" sz="2386" dirty="0"/>
          </a:p>
        </p:txBody>
      </p:sp>
      <p:sp>
        <p:nvSpPr>
          <p:cNvPr id="14" name="Text 11"/>
          <p:cNvSpPr/>
          <p:nvPr/>
        </p:nvSpPr>
        <p:spPr>
          <a:xfrm>
            <a:off x="5736193" y="5819061"/>
            <a:ext cx="3157776" cy="315635"/>
          </a:xfrm>
          <a:prstGeom prst="rect">
            <a:avLst/>
          </a:prstGeom>
          <a:noFill/>
          <a:ln/>
        </p:spPr>
        <p:txBody>
          <a:bodyPr wrap="none" rtlCol="0" anchor="t"/>
          <a:lstStyle/>
          <a:p>
            <a:pPr marL="0" indent="0" algn="ctr">
              <a:lnSpc>
                <a:spcPts val="2485"/>
              </a:lnSpc>
              <a:buNone/>
            </a:pPr>
            <a:r>
              <a:rPr lang="en-US" sz="1988" dirty="0">
                <a:solidFill>
                  <a:srgbClr val="E2E6E9"/>
                </a:solidFill>
                <a:latin typeface="adonis-web" pitchFamily="34" charset="0"/>
                <a:ea typeface="adonis-web" pitchFamily="34" charset="-122"/>
                <a:cs typeface="adonis-web" pitchFamily="34" charset="-120"/>
              </a:rPr>
              <a:t>Python Libraries and Modules</a:t>
            </a:r>
            <a:endParaRPr lang="en-US" sz="1988" dirty="0"/>
          </a:p>
        </p:txBody>
      </p:sp>
      <p:sp>
        <p:nvSpPr>
          <p:cNvPr id="15" name="Text 12"/>
          <p:cNvSpPr/>
          <p:nvPr/>
        </p:nvSpPr>
        <p:spPr>
          <a:xfrm>
            <a:off x="5194102" y="6267926"/>
            <a:ext cx="4241959" cy="999768"/>
          </a:xfrm>
          <a:prstGeom prst="rect">
            <a:avLst/>
          </a:prstGeom>
          <a:noFill/>
          <a:ln/>
        </p:spPr>
        <p:txBody>
          <a:bodyPr wrap="square" rtlCol="0" anchor="t"/>
          <a:lstStyle/>
          <a:p>
            <a:pPr marL="0" indent="0" algn="ctr">
              <a:lnSpc>
                <a:spcPts val="2624"/>
              </a:lnSpc>
              <a:buNone/>
            </a:pPr>
            <a:r>
              <a:rPr lang="en-US" sz="1750" dirty="0">
                <a:solidFill>
                  <a:srgbClr val="E2E6E9"/>
                </a:solidFill>
                <a:latin typeface="adonis-web" pitchFamily="34" charset="0"/>
                <a:ea typeface="adonis-web" pitchFamily="34" charset="-122"/>
                <a:cs typeface="adonis-web" pitchFamily="34" charset="-120"/>
              </a:rPr>
              <a:t>Leverage powerful Python libraries such as </a:t>
            </a:r>
            <a:r>
              <a:rPr lang="en-US" sz="1750" b="1" dirty="0">
                <a:solidFill>
                  <a:srgbClr val="E2E6E9"/>
                </a:solidFill>
                <a:latin typeface="adonis-web" pitchFamily="34" charset="0"/>
                <a:ea typeface="adonis-web" pitchFamily="34" charset="-122"/>
                <a:cs typeface="adonis-web" pitchFamily="34" charset="-120"/>
              </a:rPr>
              <a:t>pynput</a:t>
            </a:r>
            <a:r>
              <a:rPr lang="en-US" sz="1750" dirty="0">
                <a:solidFill>
                  <a:srgbClr val="E2E6E9"/>
                </a:solidFill>
                <a:latin typeface="adonis-web" pitchFamily="34" charset="0"/>
                <a:ea typeface="adonis-web" pitchFamily="34" charset="-122"/>
                <a:cs typeface="adonis-web" pitchFamily="34" charset="-120"/>
              </a:rPr>
              <a:t> and </a:t>
            </a:r>
            <a:r>
              <a:rPr lang="en-US" sz="1750" b="1" dirty="0">
                <a:solidFill>
                  <a:srgbClr val="E2E6E9"/>
                </a:solidFill>
                <a:latin typeface="adonis-web" pitchFamily="34" charset="0"/>
                <a:ea typeface="adonis-web" pitchFamily="34" charset="-122"/>
                <a:cs typeface="adonis-web" pitchFamily="34" charset="-120"/>
              </a:rPr>
              <a:t>PyAutoGUI</a:t>
            </a:r>
            <a:r>
              <a:rPr lang="en-US" sz="1750" dirty="0">
                <a:solidFill>
                  <a:srgbClr val="E2E6E9"/>
                </a:solidFill>
                <a:latin typeface="adonis-web" pitchFamily="34" charset="0"/>
                <a:ea typeface="adonis-web" pitchFamily="34" charset="-122"/>
                <a:cs typeface="adonis-web" pitchFamily="34" charset="-120"/>
              </a:rPr>
              <a:t> to gain access to keyboard and mouse events.</a:t>
            </a:r>
            <a:endParaRPr lang="en-US" sz="1750" dirty="0"/>
          </a:p>
        </p:txBody>
      </p:sp>
      <p:sp>
        <p:nvSpPr>
          <p:cNvPr id="16" name="Shape 13"/>
          <p:cNvSpPr/>
          <p:nvPr/>
        </p:nvSpPr>
        <p:spPr>
          <a:xfrm>
            <a:off x="9747111" y="4041636"/>
            <a:ext cx="44410" cy="777597"/>
          </a:xfrm>
          <a:prstGeom prst="roundRect">
            <a:avLst>
              <a:gd name="adj" fmla="val 225151"/>
            </a:avLst>
          </a:prstGeom>
          <a:solidFill>
            <a:srgbClr val="194A99"/>
          </a:solidFill>
          <a:ln/>
        </p:spPr>
      </p:sp>
      <p:sp>
        <p:nvSpPr>
          <p:cNvPr id="17" name="Shape 14"/>
          <p:cNvSpPr/>
          <p:nvPr/>
        </p:nvSpPr>
        <p:spPr>
          <a:xfrm>
            <a:off x="9519404" y="4569202"/>
            <a:ext cx="499943" cy="499943"/>
          </a:xfrm>
          <a:prstGeom prst="roundRect">
            <a:avLst>
              <a:gd name="adj" fmla="val 20000"/>
            </a:avLst>
          </a:prstGeom>
          <a:solidFill>
            <a:srgbClr val="003180"/>
          </a:solidFill>
          <a:ln w="7620">
            <a:solidFill>
              <a:srgbClr val="194A99"/>
            </a:solidFill>
            <a:prstDash val="solid"/>
          </a:ln>
        </p:spPr>
      </p:sp>
      <p:sp>
        <p:nvSpPr>
          <p:cNvPr id="18" name="Text 15"/>
          <p:cNvSpPr/>
          <p:nvPr/>
        </p:nvSpPr>
        <p:spPr>
          <a:xfrm>
            <a:off x="9686568" y="4629805"/>
            <a:ext cx="165497" cy="378738"/>
          </a:xfrm>
          <a:prstGeom prst="rect">
            <a:avLst/>
          </a:prstGeom>
          <a:noFill/>
          <a:ln/>
        </p:spPr>
        <p:txBody>
          <a:bodyPr wrap="none" rtlCol="0" anchor="t"/>
          <a:lstStyle/>
          <a:p>
            <a:pPr marL="0" indent="0" algn="ctr">
              <a:lnSpc>
                <a:spcPts val="2982"/>
              </a:lnSpc>
              <a:buNone/>
            </a:pPr>
            <a:r>
              <a:rPr lang="en-US" sz="2386" dirty="0">
                <a:solidFill>
                  <a:srgbClr val="E2E6E9"/>
                </a:solidFill>
                <a:latin typeface="adonis-web" pitchFamily="34" charset="0"/>
                <a:ea typeface="adonis-web" pitchFamily="34" charset="-122"/>
                <a:cs typeface="adonis-web" pitchFamily="34" charset="-120"/>
              </a:rPr>
              <a:t>3</a:t>
            </a:r>
            <a:endParaRPr lang="en-US" sz="2386" dirty="0"/>
          </a:p>
        </p:txBody>
      </p:sp>
      <p:sp>
        <p:nvSpPr>
          <p:cNvPr id="19" name="Text 16"/>
          <p:cNvSpPr/>
          <p:nvPr/>
        </p:nvSpPr>
        <p:spPr>
          <a:xfrm>
            <a:off x="8279725" y="2370653"/>
            <a:ext cx="2979301" cy="315635"/>
          </a:xfrm>
          <a:prstGeom prst="rect">
            <a:avLst/>
          </a:prstGeom>
          <a:noFill/>
          <a:ln/>
        </p:spPr>
        <p:txBody>
          <a:bodyPr wrap="none" rtlCol="0" anchor="t"/>
          <a:lstStyle/>
          <a:p>
            <a:pPr marL="0" indent="0" algn="ctr">
              <a:lnSpc>
                <a:spcPts val="2485"/>
              </a:lnSpc>
              <a:buNone/>
            </a:pPr>
            <a:r>
              <a:rPr lang="en-US" sz="1988" dirty="0">
                <a:solidFill>
                  <a:srgbClr val="E2E6E9"/>
                </a:solidFill>
                <a:latin typeface="adonis-web" pitchFamily="34" charset="0"/>
                <a:ea typeface="adonis-web" pitchFamily="34" charset="-122"/>
                <a:cs typeface="adonis-web" pitchFamily="34" charset="-120"/>
              </a:rPr>
              <a:t>Implementing the Keylogger</a:t>
            </a:r>
            <a:endParaRPr lang="en-US" sz="1988" dirty="0"/>
          </a:p>
        </p:txBody>
      </p:sp>
      <p:sp>
        <p:nvSpPr>
          <p:cNvPr id="20" name="Text 17"/>
          <p:cNvSpPr/>
          <p:nvPr/>
        </p:nvSpPr>
        <p:spPr>
          <a:xfrm>
            <a:off x="7648337" y="2819519"/>
            <a:ext cx="4242078" cy="999768"/>
          </a:xfrm>
          <a:prstGeom prst="rect">
            <a:avLst/>
          </a:prstGeom>
          <a:noFill/>
          <a:ln/>
        </p:spPr>
        <p:txBody>
          <a:bodyPr wrap="square" rtlCol="0" anchor="t"/>
          <a:lstStyle/>
          <a:p>
            <a:pPr marL="0" indent="0" algn="ctr">
              <a:lnSpc>
                <a:spcPts val="2624"/>
              </a:lnSpc>
              <a:buNone/>
            </a:pPr>
            <a:r>
              <a:rPr lang="en-US" sz="1750" dirty="0">
                <a:solidFill>
                  <a:srgbClr val="E2E6E9"/>
                </a:solidFill>
                <a:latin typeface="adonis-web" pitchFamily="34" charset="0"/>
                <a:ea typeface="adonis-web" pitchFamily="34" charset="-122"/>
                <a:cs typeface="adonis-web" pitchFamily="34" charset="-120"/>
              </a:rPr>
              <a:t>Write the Python script to continuously monitor and log keyboard inputs, handling edge cases and optimizing for performance.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90799" y="966311"/>
            <a:ext cx="5708928" cy="631150"/>
          </a:xfrm>
          <a:prstGeom prst="rect">
            <a:avLst/>
          </a:prstGeom>
          <a:noFill/>
          <a:ln/>
        </p:spPr>
        <p:txBody>
          <a:bodyPr wrap="none" rtlCol="0" anchor="t"/>
          <a:lstStyle/>
          <a:p>
            <a:pPr marL="0" indent="0">
              <a:lnSpc>
                <a:spcPts val="4970"/>
              </a:lnSpc>
              <a:buNone/>
            </a:pPr>
            <a:r>
              <a:rPr lang="en-US" sz="3976" dirty="0">
                <a:solidFill>
                  <a:srgbClr val="F5F0F0"/>
                </a:solidFill>
                <a:latin typeface="adonis-web" pitchFamily="34" charset="0"/>
                <a:ea typeface="adonis-web" pitchFamily="34" charset="-122"/>
                <a:cs typeface="adonis-web" pitchFamily="34" charset="-120"/>
              </a:rPr>
              <a:t>Capturing Keyboard Inputs</a:t>
            </a:r>
            <a:endParaRPr lang="en-US" sz="3976" dirty="0"/>
          </a:p>
        </p:txBody>
      </p:sp>
      <p:pic>
        <p:nvPicPr>
          <p:cNvPr id="6" name="Image 2" descr="preencoded.png"/>
          <p:cNvPicPr>
            <a:picLocks noChangeAspect="1"/>
          </p:cNvPicPr>
          <p:nvPr/>
        </p:nvPicPr>
        <p:blipFill>
          <a:blip r:embed="rId5"/>
          <a:stretch>
            <a:fillRect/>
          </a:stretch>
        </p:blipFill>
        <p:spPr>
          <a:xfrm>
            <a:off x="4490799" y="1930718"/>
            <a:ext cx="1110972" cy="1777484"/>
          </a:xfrm>
          <a:prstGeom prst="rect">
            <a:avLst/>
          </a:prstGeom>
        </p:spPr>
      </p:pic>
      <p:sp>
        <p:nvSpPr>
          <p:cNvPr id="7" name="Text 2"/>
          <p:cNvSpPr/>
          <p:nvPr/>
        </p:nvSpPr>
        <p:spPr>
          <a:xfrm>
            <a:off x="5935028" y="2152888"/>
            <a:ext cx="2524958" cy="315635"/>
          </a:xfrm>
          <a:prstGeom prst="rect">
            <a:avLst/>
          </a:prstGeom>
          <a:noFill/>
          <a:ln/>
        </p:spPr>
        <p:txBody>
          <a:bodyPr wrap="none" rtlCol="0" anchor="t"/>
          <a:lstStyle/>
          <a:p>
            <a:pPr marL="0" indent="0" algn="l">
              <a:lnSpc>
                <a:spcPts val="2485"/>
              </a:lnSpc>
              <a:buNone/>
            </a:pPr>
            <a:r>
              <a:rPr lang="en-US" sz="1988" dirty="0">
                <a:solidFill>
                  <a:srgbClr val="E2E6E9"/>
                </a:solidFill>
                <a:latin typeface="adonis-web" pitchFamily="34" charset="0"/>
                <a:ea typeface="adonis-web" pitchFamily="34" charset="-122"/>
                <a:cs typeface="adonis-web" pitchFamily="34" charset="-120"/>
              </a:rPr>
              <a:t>Hook into the Keyboard</a:t>
            </a:r>
            <a:endParaRPr lang="en-US" sz="1988" dirty="0"/>
          </a:p>
        </p:txBody>
      </p:sp>
      <p:sp>
        <p:nvSpPr>
          <p:cNvPr id="8" name="Text 3"/>
          <p:cNvSpPr/>
          <p:nvPr/>
        </p:nvSpPr>
        <p:spPr>
          <a:xfrm>
            <a:off x="5935028" y="2601754"/>
            <a:ext cx="7862173" cy="666512"/>
          </a:xfrm>
          <a:prstGeom prst="rect">
            <a:avLst/>
          </a:prstGeom>
          <a:noFill/>
          <a:ln/>
        </p:spPr>
        <p:txBody>
          <a:bodyPr wrap="square" rtlCol="0" anchor="t"/>
          <a:lstStyle/>
          <a:p>
            <a:pPr marL="0" indent="0" algn="l">
              <a:lnSpc>
                <a:spcPts val="2624"/>
              </a:lnSpc>
              <a:buNone/>
            </a:pPr>
            <a:r>
              <a:rPr lang="en-US" sz="1750" dirty="0">
                <a:solidFill>
                  <a:srgbClr val="E2E6E9"/>
                </a:solidFill>
                <a:latin typeface="adonis-web" pitchFamily="34" charset="0"/>
                <a:ea typeface="adonis-web" pitchFamily="34" charset="-122"/>
                <a:cs typeface="adonis-web" pitchFamily="34" charset="-120"/>
              </a:rPr>
              <a:t>Use a library like </a:t>
            </a:r>
            <a:r>
              <a:rPr lang="en-US" sz="1750" b="1" dirty="0">
                <a:solidFill>
                  <a:srgbClr val="E2E6E9"/>
                </a:solidFill>
                <a:latin typeface="adonis-web" pitchFamily="34" charset="0"/>
                <a:ea typeface="adonis-web" pitchFamily="34" charset="-122"/>
                <a:cs typeface="adonis-web" pitchFamily="34" charset="-120"/>
              </a:rPr>
              <a:t>pynput</a:t>
            </a:r>
            <a:r>
              <a:rPr lang="en-US" sz="1750" dirty="0">
                <a:solidFill>
                  <a:srgbClr val="E2E6E9"/>
                </a:solidFill>
                <a:latin typeface="adonis-web" pitchFamily="34" charset="0"/>
                <a:ea typeface="adonis-web" pitchFamily="34" charset="-122"/>
                <a:cs typeface="adonis-web" pitchFamily="34" charset="-120"/>
              </a:rPr>
              <a:t> to capture keystrokes from the user's keyboard in real-time.</a:t>
            </a:r>
            <a:endParaRPr lang="en-US" sz="1750" dirty="0"/>
          </a:p>
        </p:txBody>
      </p:sp>
      <p:pic>
        <p:nvPicPr>
          <p:cNvPr id="9" name="Image 3" descr="preencoded.png"/>
          <p:cNvPicPr>
            <a:picLocks noChangeAspect="1"/>
          </p:cNvPicPr>
          <p:nvPr/>
        </p:nvPicPr>
        <p:blipFill>
          <a:blip r:embed="rId6"/>
          <a:stretch>
            <a:fillRect/>
          </a:stretch>
        </p:blipFill>
        <p:spPr>
          <a:xfrm>
            <a:off x="4490799" y="3708202"/>
            <a:ext cx="1110972" cy="1777484"/>
          </a:xfrm>
          <a:prstGeom prst="rect">
            <a:avLst/>
          </a:prstGeom>
        </p:spPr>
      </p:pic>
      <p:sp>
        <p:nvSpPr>
          <p:cNvPr id="10" name="Text 4"/>
          <p:cNvSpPr/>
          <p:nvPr/>
        </p:nvSpPr>
        <p:spPr>
          <a:xfrm>
            <a:off x="5935028" y="3930372"/>
            <a:ext cx="2524958" cy="315635"/>
          </a:xfrm>
          <a:prstGeom prst="rect">
            <a:avLst/>
          </a:prstGeom>
          <a:noFill/>
          <a:ln/>
        </p:spPr>
        <p:txBody>
          <a:bodyPr wrap="none" rtlCol="0" anchor="t"/>
          <a:lstStyle/>
          <a:p>
            <a:pPr marL="0" indent="0" algn="l">
              <a:lnSpc>
                <a:spcPts val="2485"/>
              </a:lnSpc>
              <a:buNone/>
            </a:pPr>
            <a:r>
              <a:rPr lang="en-US" sz="1988" dirty="0">
                <a:solidFill>
                  <a:srgbClr val="E2E6E9"/>
                </a:solidFill>
                <a:latin typeface="adonis-web" pitchFamily="34" charset="0"/>
                <a:ea typeface="adonis-web" pitchFamily="34" charset="-122"/>
                <a:cs typeface="adonis-web" pitchFamily="34" charset="-120"/>
              </a:rPr>
              <a:t>Record Keystrokes</a:t>
            </a:r>
            <a:endParaRPr lang="en-US" sz="1988" dirty="0"/>
          </a:p>
        </p:txBody>
      </p:sp>
      <p:sp>
        <p:nvSpPr>
          <p:cNvPr id="11" name="Text 5"/>
          <p:cNvSpPr/>
          <p:nvPr/>
        </p:nvSpPr>
        <p:spPr>
          <a:xfrm>
            <a:off x="5935028" y="4379238"/>
            <a:ext cx="7862173" cy="333256"/>
          </a:xfrm>
          <a:prstGeom prst="rect">
            <a:avLst/>
          </a:prstGeom>
          <a:noFill/>
          <a:ln/>
        </p:spPr>
        <p:txBody>
          <a:bodyPr wrap="none" rtlCol="0" anchor="t"/>
          <a:lstStyle/>
          <a:p>
            <a:pPr marL="0" indent="0" algn="l">
              <a:lnSpc>
                <a:spcPts val="2624"/>
              </a:lnSpc>
              <a:buNone/>
            </a:pPr>
            <a:r>
              <a:rPr lang="en-US" sz="1750" dirty="0">
                <a:solidFill>
                  <a:srgbClr val="E2E6E9"/>
                </a:solidFill>
                <a:latin typeface="adonis-web" pitchFamily="34" charset="0"/>
                <a:ea typeface="adonis-web" pitchFamily="34" charset="-122"/>
                <a:cs typeface="adonis-web" pitchFamily="34" charset="-120"/>
              </a:rPr>
              <a:t>Store the captured keystrokes in a variable or log file for later retrieval and analysis.</a:t>
            </a:r>
            <a:endParaRPr lang="en-US" sz="1750" dirty="0"/>
          </a:p>
        </p:txBody>
      </p:sp>
      <p:pic>
        <p:nvPicPr>
          <p:cNvPr id="12" name="Image 4" descr="preencoded.png"/>
          <p:cNvPicPr>
            <a:picLocks noChangeAspect="1"/>
          </p:cNvPicPr>
          <p:nvPr/>
        </p:nvPicPr>
        <p:blipFill>
          <a:blip r:embed="rId7"/>
          <a:stretch>
            <a:fillRect/>
          </a:stretch>
        </p:blipFill>
        <p:spPr>
          <a:xfrm>
            <a:off x="4490799" y="5485686"/>
            <a:ext cx="1110972" cy="1777484"/>
          </a:xfrm>
          <a:prstGeom prst="rect">
            <a:avLst/>
          </a:prstGeom>
        </p:spPr>
      </p:pic>
      <p:sp>
        <p:nvSpPr>
          <p:cNvPr id="13" name="Text 6"/>
          <p:cNvSpPr/>
          <p:nvPr/>
        </p:nvSpPr>
        <p:spPr>
          <a:xfrm>
            <a:off x="5935028" y="5707856"/>
            <a:ext cx="2524958" cy="315635"/>
          </a:xfrm>
          <a:prstGeom prst="rect">
            <a:avLst/>
          </a:prstGeom>
          <a:noFill/>
          <a:ln/>
        </p:spPr>
        <p:txBody>
          <a:bodyPr wrap="none" rtlCol="0" anchor="t"/>
          <a:lstStyle/>
          <a:p>
            <a:pPr marL="0" indent="0" algn="l">
              <a:lnSpc>
                <a:spcPts val="2485"/>
              </a:lnSpc>
              <a:buNone/>
            </a:pPr>
            <a:r>
              <a:rPr lang="en-US" sz="1988" dirty="0">
                <a:solidFill>
                  <a:srgbClr val="E2E6E9"/>
                </a:solidFill>
                <a:latin typeface="adonis-web" pitchFamily="34" charset="0"/>
                <a:ea typeface="adonis-web" pitchFamily="34" charset="-122"/>
                <a:cs typeface="adonis-web" pitchFamily="34" charset="-120"/>
              </a:rPr>
              <a:t>Handle Special Keys</a:t>
            </a:r>
            <a:endParaRPr lang="en-US" sz="1988" dirty="0"/>
          </a:p>
        </p:txBody>
      </p:sp>
      <p:sp>
        <p:nvSpPr>
          <p:cNvPr id="14" name="Text 7"/>
          <p:cNvSpPr/>
          <p:nvPr/>
        </p:nvSpPr>
        <p:spPr>
          <a:xfrm>
            <a:off x="5935028" y="6156722"/>
            <a:ext cx="7862173" cy="666512"/>
          </a:xfrm>
          <a:prstGeom prst="rect">
            <a:avLst/>
          </a:prstGeom>
          <a:noFill/>
          <a:ln/>
        </p:spPr>
        <p:txBody>
          <a:bodyPr wrap="square" rtlCol="0" anchor="t"/>
          <a:lstStyle/>
          <a:p>
            <a:pPr marL="0" indent="0" algn="l">
              <a:lnSpc>
                <a:spcPts val="2624"/>
              </a:lnSpc>
              <a:buNone/>
            </a:pPr>
            <a:r>
              <a:rPr lang="en-US" sz="1750" dirty="0">
                <a:solidFill>
                  <a:srgbClr val="E2E6E9"/>
                </a:solidFill>
                <a:latin typeface="adonis-web" pitchFamily="34" charset="0"/>
                <a:ea typeface="adonis-web" pitchFamily="34" charset="-122"/>
                <a:cs typeface="adonis-web" pitchFamily="34" charset="-120"/>
              </a:rPr>
              <a:t>Differentiate between regular keys and special keys like Shift, Ctrl, and Alt to provide more context.</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4" name="Text 1"/>
          <p:cNvSpPr/>
          <p:nvPr/>
        </p:nvSpPr>
        <p:spPr>
          <a:xfrm>
            <a:off x="2517696" y="834747"/>
            <a:ext cx="7202567" cy="631150"/>
          </a:xfrm>
          <a:prstGeom prst="rect">
            <a:avLst/>
          </a:prstGeom>
          <a:noFill/>
          <a:ln/>
        </p:spPr>
        <p:txBody>
          <a:bodyPr wrap="none" rtlCol="0" anchor="t"/>
          <a:lstStyle/>
          <a:p>
            <a:pPr marL="0" indent="0">
              <a:lnSpc>
                <a:spcPts val="4970"/>
              </a:lnSpc>
              <a:buNone/>
            </a:pPr>
            <a:r>
              <a:rPr lang="en-US" sz="3976" dirty="0">
                <a:solidFill>
                  <a:srgbClr val="F5F0F0"/>
                </a:solidFill>
                <a:latin typeface="adonis-web" pitchFamily="34" charset="0"/>
                <a:ea typeface="adonis-web" pitchFamily="34" charset="-122"/>
                <a:cs typeface="adonis-web" pitchFamily="34" charset="-120"/>
              </a:rPr>
              <a:t>Storing and Retrieving Keystrokes</a:t>
            </a:r>
            <a:endParaRPr lang="en-US" sz="3976" dirty="0"/>
          </a:p>
        </p:txBody>
      </p:sp>
      <p:sp>
        <p:nvSpPr>
          <p:cNvPr id="5" name="Shape 2"/>
          <p:cNvSpPr/>
          <p:nvPr/>
        </p:nvSpPr>
        <p:spPr>
          <a:xfrm>
            <a:off x="2517696" y="1910239"/>
            <a:ext cx="1599128" cy="1226463"/>
          </a:xfrm>
          <a:prstGeom prst="roundRect">
            <a:avLst>
              <a:gd name="adj" fmla="val 8153"/>
            </a:avLst>
          </a:prstGeom>
          <a:solidFill>
            <a:srgbClr val="003180"/>
          </a:solidFill>
          <a:ln w="7620">
            <a:solidFill>
              <a:srgbClr val="194A99"/>
            </a:solidFill>
            <a:prstDash val="solid"/>
          </a:ln>
        </p:spPr>
      </p:sp>
      <p:sp>
        <p:nvSpPr>
          <p:cNvPr id="6" name="Text 3"/>
          <p:cNvSpPr/>
          <p:nvPr/>
        </p:nvSpPr>
        <p:spPr>
          <a:xfrm>
            <a:off x="2747486" y="2315170"/>
            <a:ext cx="151686" cy="416600"/>
          </a:xfrm>
          <a:prstGeom prst="rect">
            <a:avLst/>
          </a:prstGeom>
          <a:noFill/>
          <a:ln/>
        </p:spPr>
        <p:txBody>
          <a:bodyPr wrap="none" rtlCol="0" anchor="t"/>
          <a:lstStyle/>
          <a:p>
            <a:pPr marL="0" indent="0" algn="ctr">
              <a:lnSpc>
                <a:spcPts val="3281"/>
              </a:lnSpc>
              <a:buNone/>
            </a:pPr>
            <a:r>
              <a:rPr lang="en-US" sz="2187" dirty="0">
                <a:solidFill>
                  <a:srgbClr val="E2E6E9"/>
                </a:solidFill>
                <a:latin typeface="adonis-web" pitchFamily="34" charset="0"/>
                <a:ea typeface="adonis-web" pitchFamily="34" charset="-122"/>
                <a:cs typeface="adonis-web" pitchFamily="34" charset="-120"/>
              </a:rPr>
              <a:t>1</a:t>
            </a:r>
            <a:endParaRPr lang="en-US" sz="2187" dirty="0"/>
          </a:p>
        </p:txBody>
      </p:sp>
      <p:sp>
        <p:nvSpPr>
          <p:cNvPr id="7" name="Text 4"/>
          <p:cNvSpPr/>
          <p:nvPr/>
        </p:nvSpPr>
        <p:spPr>
          <a:xfrm>
            <a:off x="4338995" y="2132409"/>
            <a:ext cx="2524958" cy="315635"/>
          </a:xfrm>
          <a:prstGeom prst="rect">
            <a:avLst/>
          </a:prstGeom>
          <a:noFill/>
          <a:ln/>
        </p:spPr>
        <p:txBody>
          <a:bodyPr wrap="none" rtlCol="0" anchor="t"/>
          <a:lstStyle/>
          <a:p>
            <a:pPr marL="0" indent="0" algn="l">
              <a:lnSpc>
                <a:spcPts val="2485"/>
              </a:lnSpc>
              <a:buNone/>
            </a:pPr>
            <a:r>
              <a:rPr lang="en-US" sz="1988" dirty="0">
                <a:solidFill>
                  <a:srgbClr val="E2E6E9"/>
                </a:solidFill>
                <a:latin typeface="adonis-web" pitchFamily="34" charset="0"/>
                <a:ea typeface="adonis-web" pitchFamily="34" charset="-122"/>
                <a:cs typeface="adonis-web" pitchFamily="34" charset="-120"/>
              </a:rPr>
              <a:t>Keylogger Storage</a:t>
            </a:r>
            <a:endParaRPr lang="en-US" sz="1988" dirty="0"/>
          </a:p>
        </p:txBody>
      </p:sp>
      <p:sp>
        <p:nvSpPr>
          <p:cNvPr id="8" name="Text 5"/>
          <p:cNvSpPr/>
          <p:nvPr/>
        </p:nvSpPr>
        <p:spPr>
          <a:xfrm>
            <a:off x="4338995" y="2581275"/>
            <a:ext cx="3264456" cy="333256"/>
          </a:xfrm>
          <a:prstGeom prst="rect">
            <a:avLst/>
          </a:prstGeom>
          <a:noFill/>
          <a:ln/>
        </p:spPr>
        <p:txBody>
          <a:bodyPr wrap="none" rtlCol="0" anchor="t"/>
          <a:lstStyle/>
          <a:p>
            <a:pPr marL="0" indent="0" algn="l">
              <a:lnSpc>
                <a:spcPts val="2624"/>
              </a:lnSpc>
              <a:buNone/>
            </a:pPr>
            <a:r>
              <a:rPr lang="en-US" sz="1750" dirty="0">
                <a:solidFill>
                  <a:srgbClr val="E2E6E9"/>
                </a:solidFill>
                <a:latin typeface="adonis-web" pitchFamily="34" charset="0"/>
                <a:ea typeface="adonis-web" pitchFamily="34" charset="-122"/>
                <a:cs typeface="adonis-web" pitchFamily="34" charset="-120"/>
              </a:rPr>
              <a:t>Securely store captured keystrokes</a:t>
            </a:r>
            <a:endParaRPr lang="en-US" sz="1750" dirty="0"/>
          </a:p>
        </p:txBody>
      </p:sp>
      <p:sp>
        <p:nvSpPr>
          <p:cNvPr id="9" name="Shape 6"/>
          <p:cNvSpPr/>
          <p:nvPr/>
        </p:nvSpPr>
        <p:spPr>
          <a:xfrm>
            <a:off x="4227909" y="3111014"/>
            <a:ext cx="7773591" cy="22205"/>
          </a:xfrm>
          <a:prstGeom prst="roundRect">
            <a:avLst>
              <a:gd name="adj" fmla="val 450302"/>
            </a:avLst>
          </a:prstGeom>
          <a:solidFill>
            <a:srgbClr val="194A99"/>
          </a:solidFill>
          <a:ln/>
        </p:spPr>
      </p:sp>
      <p:sp>
        <p:nvSpPr>
          <p:cNvPr id="10" name="Shape 7"/>
          <p:cNvSpPr/>
          <p:nvPr/>
        </p:nvSpPr>
        <p:spPr>
          <a:xfrm>
            <a:off x="2517696" y="3247787"/>
            <a:ext cx="3198257" cy="1226463"/>
          </a:xfrm>
          <a:prstGeom prst="roundRect">
            <a:avLst>
              <a:gd name="adj" fmla="val 8153"/>
            </a:avLst>
          </a:prstGeom>
          <a:solidFill>
            <a:srgbClr val="003180"/>
          </a:solidFill>
          <a:ln w="7620">
            <a:solidFill>
              <a:srgbClr val="194A99"/>
            </a:solidFill>
            <a:prstDash val="solid"/>
          </a:ln>
        </p:spPr>
      </p:sp>
      <p:sp>
        <p:nvSpPr>
          <p:cNvPr id="11" name="Text 8"/>
          <p:cNvSpPr/>
          <p:nvPr/>
        </p:nvSpPr>
        <p:spPr>
          <a:xfrm>
            <a:off x="2747486" y="3652718"/>
            <a:ext cx="151686" cy="416600"/>
          </a:xfrm>
          <a:prstGeom prst="rect">
            <a:avLst/>
          </a:prstGeom>
          <a:noFill/>
          <a:ln/>
        </p:spPr>
        <p:txBody>
          <a:bodyPr wrap="none" rtlCol="0" anchor="t"/>
          <a:lstStyle/>
          <a:p>
            <a:pPr marL="0" indent="0" algn="ctr">
              <a:lnSpc>
                <a:spcPts val="3281"/>
              </a:lnSpc>
              <a:buNone/>
            </a:pPr>
            <a:r>
              <a:rPr lang="en-US" sz="2187" dirty="0">
                <a:solidFill>
                  <a:srgbClr val="E2E6E9"/>
                </a:solidFill>
                <a:latin typeface="adonis-web" pitchFamily="34" charset="0"/>
                <a:ea typeface="adonis-web" pitchFamily="34" charset="-122"/>
                <a:cs typeface="adonis-web" pitchFamily="34" charset="-120"/>
              </a:rPr>
              <a:t>2</a:t>
            </a:r>
            <a:endParaRPr lang="en-US" sz="2187" dirty="0"/>
          </a:p>
        </p:txBody>
      </p:sp>
      <p:sp>
        <p:nvSpPr>
          <p:cNvPr id="12" name="Text 9"/>
          <p:cNvSpPr/>
          <p:nvPr/>
        </p:nvSpPr>
        <p:spPr>
          <a:xfrm>
            <a:off x="5938123" y="3469958"/>
            <a:ext cx="2524958" cy="315635"/>
          </a:xfrm>
          <a:prstGeom prst="rect">
            <a:avLst/>
          </a:prstGeom>
          <a:noFill/>
          <a:ln/>
        </p:spPr>
        <p:txBody>
          <a:bodyPr wrap="none" rtlCol="0" anchor="t"/>
          <a:lstStyle/>
          <a:p>
            <a:pPr marL="0" indent="0" algn="l">
              <a:lnSpc>
                <a:spcPts val="2485"/>
              </a:lnSpc>
              <a:buNone/>
            </a:pPr>
            <a:r>
              <a:rPr lang="en-US" sz="1988" dirty="0">
                <a:solidFill>
                  <a:srgbClr val="E2E6E9"/>
                </a:solidFill>
                <a:latin typeface="adonis-web" pitchFamily="34" charset="0"/>
                <a:ea typeface="adonis-web" pitchFamily="34" charset="-122"/>
                <a:cs typeface="adonis-web" pitchFamily="34" charset="-120"/>
              </a:rPr>
              <a:t>Data Retrieval</a:t>
            </a:r>
            <a:endParaRPr lang="en-US" sz="1988" dirty="0"/>
          </a:p>
        </p:txBody>
      </p:sp>
      <p:sp>
        <p:nvSpPr>
          <p:cNvPr id="13" name="Text 10"/>
          <p:cNvSpPr/>
          <p:nvPr/>
        </p:nvSpPr>
        <p:spPr>
          <a:xfrm>
            <a:off x="5938123" y="3918823"/>
            <a:ext cx="3011091" cy="333256"/>
          </a:xfrm>
          <a:prstGeom prst="rect">
            <a:avLst/>
          </a:prstGeom>
          <a:noFill/>
          <a:ln/>
        </p:spPr>
        <p:txBody>
          <a:bodyPr wrap="none" rtlCol="0" anchor="t"/>
          <a:lstStyle/>
          <a:p>
            <a:pPr marL="0" indent="0" algn="l">
              <a:lnSpc>
                <a:spcPts val="2624"/>
              </a:lnSpc>
              <a:buNone/>
            </a:pPr>
            <a:r>
              <a:rPr lang="en-US" sz="1750" dirty="0">
                <a:solidFill>
                  <a:srgbClr val="E2E6E9"/>
                </a:solidFill>
                <a:latin typeface="adonis-web" pitchFamily="34" charset="0"/>
                <a:ea typeface="adonis-web" pitchFamily="34" charset="-122"/>
                <a:cs typeface="adonis-web" pitchFamily="34" charset="-120"/>
              </a:rPr>
              <a:t>Access and review logged inputs</a:t>
            </a:r>
            <a:endParaRPr lang="en-US" sz="1750" dirty="0"/>
          </a:p>
        </p:txBody>
      </p:sp>
      <p:sp>
        <p:nvSpPr>
          <p:cNvPr id="14" name="Shape 11"/>
          <p:cNvSpPr/>
          <p:nvPr/>
        </p:nvSpPr>
        <p:spPr>
          <a:xfrm>
            <a:off x="5827038" y="4448562"/>
            <a:ext cx="6174462" cy="22205"/>
          </a:xfrm>
          <a:prstGeom prst="roundRect">
            <a:avLst>
              <a:gd name="adj" fmla="val 450302"/>
            </a:avLst>
          </a:prstGeom>
          <a:solidFill>
            <a:srgbClr val="194A99"/>
          </a:solidFill>
          <a:ln/>
        </p:spPr>
      </p:sp>
      <p:sp>
        <p:nvSpPr>
          <p:cNvPr id="15" name="Shape 12"/>
          <p:cNvSpPr/>
          <p:nvPr/>
        </p:nvSpPr>
        <p:spPr>
          <a:xfrm>
            <a:off x="2517696" y="4585335"/>
            <a:ext cx="4797385" cy="1226463"/>
          </a:xfrm>
          <a:prstGeom prst="roundRect">
            <a:avLst>
              <a:gd name="adj" fmla="val 8153"/>
            </a:avLst>
          </a:prstGeom>
          <a:solidFill>
            <a:srgbClr val="003180"/>
          </a:solidFill>
          <a:ln w="7620">
            <a:solidFill>
              <a:srgbClr val="194A99"/>
            </a:solidFill>
            <a:prstDash val="solid"/>
          </a:ln>
        </p:spPr>
      </p:sp>
      <p:sp>
        <p:nvSpPr>
          <p:cNvPr id="16" name="Text 13"/>
          <p:cNvSpPr/>
          <p:nvPr/>
        </p:nvSpPr>
        <p:spPr>
          <a:xfrm>
            <a:off x="2747486" y="4990267"/>
            <a:ext cx="151686" cy="416600"/>
          </a:xfrm>
          <a:prstGeom prst="rect">
            <a:avLst/>
          </a:prstGeom>
          <a:noFill/>
          <a:ln/>
        </p:spPr>
        <p:txBody>
          <a:bodyPr wrap="none" rtlCol="0" anchor="t"/>
          <a:lstStyle/>
          <a:p>
            <a:pPr marL="0" indent="0" algn="ctr">
              <a:lnSpc>
                <a:spcPts val="3281"/>
              </a:lnSpc>
              <a:buNone/>
            </a:pPr>
            <a:r>
              <a:rPr lang="en-US" sz="2187" dirty="0">
                <a:solidFill>
                  <a:srgbClr val="E2E6E9"/>
                </a:solidFill>
                <a:latin typeface="adonis-web" pitchFamily="34" charset="0"/>
                <a:ea typeface="adonis-web" pitchFamily="34" charset="-122"/>
                <a:cs typeface="adonis-web" pitchFamily="34" charset="-120"/>
              </a:rPr>
              <a:t>3</a:t>
            </a:r>
            <a:endParaRPr lang="en-US" sz="2187" dirty="0"/>
          </a:p>
        </p:txBody>
      </p:sp>
      <p:sp>
        <p:nvSpPr>
          <p:cNvPr id="17" name="Text 14"/>
          <p:cNvSpPr/>
          <p:nvPr/>
        </p:nvSpPr>
        <p:spPr>
          <a:xfrm>
            <a:off x="7537252" y="4807506"/>
            <a:ext cx="2465427" cy="315635"/>
          </a:xfrm>
          <a:prstGeom prst="rect">
            <a:avLst/>
          </a:prstGeom>
          <a:noFill/>
          <a:ln/>
        </p:spPr>
        <p:txBody>
          <a:bodyPr wrap="none" rtlCol="0" anchor="t"/>
          <a:lstStyle/>
          <a:p>
            <a:pPr marL="0" indent="0" algn="l">
              <a:lnSpc>
                <a:spcPts val="2485"/>
              </a:lnSpc>
              <a:buNone/>
            </a:pPr>
            <a:r>
              <a:rPr lang="en-US" sz="1988" dirty="0">
                <a:solidFill>
                  <a:srgbClr val="E2E6E9"/>
                </a:solidFill>
                <a:latin typeface="adonis-web" pitchFamily="34" charset="0"/>
                <a:ea typeface="adonis-web" pitchFamily="34" charset="-122"/>
                <a:cs typeface="adonis-web" pitchFamily="34" charset="-120"/>
              </a:rPr>
              <a:t>Encryption</a:t>
            </a:r>
            <a:endParaRPr lang="en-US" sz="1988" dirty="0"/>
          </a:p>
        </p:txBody>
      </p:sp>
      <p:sp>
        <p:nvSpPr>
          <p:cNvPr id="18" name="Text 15"/>
          <p:cNvSpPr/>
          <p:nvPr/>
        </p:nvSpPr>
        <p:spPr>
          <a:xfrm>
            <a:off x="7537252" y="5256371"/>
            <a:ext cx="2465427" cy="333256"/>
          </a:xfrm>
          <a:prstGeom prst="rect">
            <a:avLst/>
          </a:prstGeom>
          <a:noFill/>
          <a:ln/>
        </p:spPr>
        <p:txBody>
          <a:bodyPr wrap="none" rtlCol="0" anchor="t"/>
          <a:lstStyle/>
          <a:p>
            <a:pPr marL="0" indent="0" algn="l">
              <a:lnSpc>
                <a:spcPts val="2624"/>
              </a:lnSpc>
              <a:buNone/>
            </a:pPr>
            <a:r>
              <a:rPr lang="en-US" sz="1750" dirty="0">
                <a:solidFill>
                  <a:srgbClr val="E2E6E9"/>
                </a:solidFill>
                <a:latin typeface="adonis-web" pitchFamily="34" charset="0"/>
                <a:ea typeface="adonis-web" pitchFamily="34" charset="-122"/>
                <a:cs typeface="adonis-web" pitchFamily="34" charset="-120"/>
              </a:rPr>
              <a:t>Protect sensitive user data</a:t>
            </a:r>
            <a:endParaRPr lang="en-US" sz="1750" dirty="0"/>
          </a:p>
        </p:txBody>
      </p:sp>
      <p:sp>
        <p:nvSpPr>
          <p:cNvPr id="19" name="Text 16"/>
          <p:cNvSpPr/>
          <p:nvPr/>
        </p:nvSpPr>
        <p:spPr>
          <a:xfrm>
            <a:off x="2517696" y="6061710"/>
            <a:ext cx="9594890" cy="1333024"/>
          </a:xfrm>
          <a:prstGeom prst="rect">
            <a:avLst/>
          </a:prstGeom>
          <a:noFill/>
          <a:ln/>
        </p:spPr>
        <p:txBody>
          <a:bodyPr wrap="square" rtlCol="0" anchor="t"/>
          <a:lstStyle/>
          <a:p>
            <a:pPr marL="0" indent="0">
              <a:lnSpc>
                <a:spcPts val="2624"/>
              </a:lnSpc>
              <a:buNone/>
            </a:pPr>
            <a:r>
              <a:rPr lang="en-US" sz="1750" dirty="0">
                <a:solidFill>
                  <a:srgbClr val="E2E6E9"/>
                </a:solidFill>
                <a:latin typeface="adonis-web" pitchFamily="34" charset="0"/>
                <a:ea typeface="adonis-web" pitchFamily="34" charset="-122"/>
                <a:cs typeface="adonis-web" pitchFamily="34" charset="-120"/>
              </a:rPr>
              <a:t>Effectively storing and retrieving keylogger data is crucial for monitoring user activity. The keylogger must securely save all captured keystrokes, allowing the user to access and review the logged inputs. To protect sensitive information, the data should be encrypted before storage. This ensures the privacy and integrity of the collected information.</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4" name="Text 1"/>
          <p:cNvSpPr/>
          <p:nvPr/>
        </p:nvSpPr>
        <p:spPr>
          <a:xfrm>
            <a:off x="2517696" y="723781"/>
            <a:ext cx="5191839" cy="631150"/>
          </a:xfrm>
          <a:prstGeom prst="rect">
            <a:avLst/>
          </a:prstGeom>
          <a:noFill/>
          <a:ln/>
        </p:spPr>
        <p:txBody>
          <a:bodyPr wrap="none" rtlCol="0" anchor="t"/>
          <a:lstStyle/>
          <a:p>
            <a:pPr marL="0" indent="0">
              <a:lnSpc>
                <a:spcPts val="4970"/>
              </a:lnSpc>
              <a:buNone/>
            </a:pPr>
            <a:r>
              <a:rPr lang="en-US" sz="3976" dirty="0">
                <a:solidFill>
                  <a:srgbClr val="F5F0F0"/>
                </a:solidFill>
                <a:latin typeface="adonis-web" pitchFamily="34" charset="0"/>
                <a:ea typeface="adonis-web" pitchFamily="34" charset="-122"/>
                <a:cs typeface="adonis-web" pitchFamily="34" charset="-120"/>
              </a:rPr>
              <a:t>Monitoring User Activity</a:t>
            </a:r>
            <a:endParaRPr lang="en-US" sz="3976" dirty="0"/>
          </a:p>
        </p:txBody>
      </p:sp>
      <p:pic>
        <p:nvPicPr>
          <p:cNvPr id="5" name="Image 1" descr="preencoded.png"/>
          <p:cNvPicPr>
            <a:picLocks noChangeAspect="1"/>
          </p:cNvPicPr>
          <p:nvPr/>
        </p:nvPicPr>
        <p:blipFill>
          <a:blip r:embed="rId4"/>
          <a:stretch>
            <a:fillRect/>
          </a:stretch>
        </p:blipFill>
        <p:spPr>
          <a:xfrm>
            <a:off x="4124801" y="1799273"/>
            <a:ext cx="1583055" cy="1226463"/>
          </a:xfrm>
          <a:prstGeom prst="rect">
            <a:avLst/>
          </a:prstGeom>
        </p:spPr>
      </p:pic>
      <p:sp>
        <p:nvSpPr>
          <p:cNvPr id="6" name="Text 2"/>
          <p:cNvSpPr/>
          <p:nvPr/>
        </p:nvSpPr>
        <p:spPr>
          <a:xfrm>
            <a:off x="4840486" y="2354818"/>
            <a:ext cx="151686" cy="416600"/>
          </a:xfrm>
          <a:prstGeom prst="rect">
            <a:avLst/>
          </a:prstGeom>
          <a:noFill/>
          <a:ln/>
        </p:spPr>
        <p:txBody>
          <a:bodyPr wrap="none" rtlCol="0" anchor="t"/>
          <a:lstStyle/>
          <a:p>
            <a:pPr marL="0" indent="0" algn="ctr">
              <a:lnSpc>
                <a:spcPts val="3281"/>
              </a:lnSpc>
              <a:buNone/>
            </a:pPr>
            <a:r>
              <a:rPr lang="en-US" sz="2187" dirty="0">
                <a:solidFill>
                  <a:srgbClr val="E2E6E9"/>
                </a:solidFill>
                <a:latin typeface="adonis-web" pitchFamily="34" charset="0"/>
                <a:ea typeface="adonis-web" pitchFamily="34" charset="-122"/>
                <a:cs typeface="adonis-web" pitchFamily="34" charset="-120"/>
              </a:rPr>
              <a:t>1</a:t>
            </a:r>
            <a:endParaRPr lang="en-US" sz="2187" dirty="0"/>
          </a:p>
        </p:txBody>
      </p:sp>
      <p:sp>
        <p:nvSpPr>
          <p:cNvPr id="7" name="Text 3"/>
          <p:cNvSpPr/>
          <p:nvPr/>
        </p:nvSpPr>
        <p:spPr>
          <a:xfrm>
            <a:off x="5930027" y="2021443"/>
            <a:ext cx="2524958" cy="315635"/>
          </a:xfrm>
          <a:prstGeom prst="rect">
            <a:avLst/>
          </a:prstGeom>
          <a:noFill/>
          <a:ln/>
        </p:spPr>
        <p:txBody>
          <a:bodyPr wrap="none" rtlCol="0" anchor="t"/>
          <a:lstStyle/>
          <a:p>
            <a:pPr marL="0" indent="0" algn="l">
              <a:lnSpc>
                <a:spcPts val="2485"/>
              </a:lnSpc>
              <a:buNone/>
            </a:pPr>
            <a:r>
              <a:rPr lang="en-US" sz="1988" dirty="0">
                <a:solidFill>
                  <a:srgbClr val="E2E6E9"/>
                </a:solidFill>
                <a:latin typeface="adonis-web" pitchFamily="34" charset="0"/>
                <a:ea typeface="adonis-web" pitchFamily="34" charset="-122"/>
                <a:cs typeface="adonis-web" pitchFamily="34" charset="-120"/>
              </a:rPr>
              <a:t>Keystroke Logging</a:t>
            </a:r>
            <a:endParaRPr lang="en-US" sz="1988" dirty="0"/>
          </a:p>
        </p:txBody>
      </p:sp>
      <p:sp>
        <p:nvSpPr>
          <p:cNvPr id="8" name="Text 4"/>
          <p:cNvSpPr/>
          <p:nvPr/>
        </p:nvSpPr>
        <p:spPr>
          <a:xfrm>
            <a:off x="5930027" y="2470309"/>
            <a:ext cx="2827139" cy="333256"/>
          </a:xfrm>
          <a:prstGeom prst="rect">
            <a:avLst/>
          </a:prstGeom>
          <a:noFill/>
          <a:ln/>
        </p:spPr>
        <p:txBody>
          <a:bodyPr wrap="none" rtlCol="0" anchor="t"/>
          <a:lstStyle/>
          <a:p>
            <a:pPr marL="0" indent="0" algn="l">
              <a:lnSpc>
                <a:spcPts val="2624"/>
              </a:lnSpc>
              <a:buNone/>
            </a:pPr>
            <a:r>
              <a:rPr lang="en-US" sz="1750" dirty="0">
                <a:solidFill>
                  <a:srgbClr val="E2E6E9"/>
                </a:solidFill>
                <a:latin typeface="adonis-web" pitchFamily="34" charset="0"/>
                <a:ea typeface="adonis-web" pitchFamily="34" charset="-122"/>
                <a:cs typeface="adonis-web" pitchFamily="34" charset="-120"/>
              </a:rPr>
              <a:t>Capture every character typed</a:t>
            </a:r>
            <a:endParaRPr lang="en-US" sz="1750" dirty="0"/>
          </a:p>
        </p:txBody>
      </p:sp>
      <p:sp>
        <p:nvSpPr>
          <p:cNvPr id="9" name="Shape 5"/>
          <p:cNvSpPr/>
          <p:nvPr/>
        </p:nvSpPr>
        <p:spPr>
          <a:xfrm>
            <a:off x="5763339" y="3027789"/>
            <a:ext cx="6293763" cy="22205"/>
          </a:xfrm>
          <a:prstGeom prst="roundRect">
            <a:avLst>
              <a:gd name="adj" fmla="val 450302"/>
            </a:avLst>
          </a:prstGeom>
          <a:solidFill>
            <a:srgbClr val="194A99"/>
          </a:solidFill>
          <a:ln/>
        </p:spPr>
      </p:sp>
      <p:pic>
        <p:nvPicPr>
          <p:cNvPr id="10" name="Image 2" descr="preencoded.png"/>
          <p:cNvPicPr>
            <a:picLocks noChangeAspect="1"/>
          </p:cNvPicPr>
          <p:nvPr/>
        </p:nvPicPr>
        <p:blipFill>
          <a:blip r:embed="rId5"/>
          <a:stretch>
            <a:fillRect/>
          </a:stretch>
        </p:blipFill>
        <p:spPr>
          <a:xfrm>
            <a:off x="3333155" y="3081218"/>
            <a:ext cx="3166229" cy="1226463"/>
          </a:xfrm>
          <a:prstGeom prst="rect">
            <a:avLst/>
          </a:prstGeom>
        </p:spPr>
      </p:pic>
      <p:sp>
        <p:nvSpPr>
          <p:cNvPr id="11" name="Text 6"/>
          <p:cNvSpPr/>
          <p:nvPr/>
        </p:nvSpPr>
        <p:spPr>
          <a:xfrm>
            <a:off x="4840367" y="3486150"/>
            <a:ext cx="151686" cy="416600"/>
          </a:xfrm>
          <a:prstGeom prst="rect">
            <a:avLst/>
          </a:prstGeom>
          <a:noFill/>
          <a:ln/>
        </p:spPr>
        <p:txBody>
          <a:bodyPr wrap="none" rtlCol="0" anchor="t"/>
          <a:lstStyle/>
          <a:p>
            <a:pPr marL="0" indent="0" algn="ctr">
              <a:lnSpc>
                <a:spcPts val="3281"/>
              </a:lnSpc>
              <a:buNone/>
            </a:pPr>
            <a:r>
              <a:rPr lang="en-US" sz="2187" dirty="0">
                <a:solidFill>
                  <a:srgbClr val="E2E6E9"/>
                </a:solidFill>
                <a:latin typeface="adonis-web" pitchFamily="34" charset="0"/>
                <a:ea typeface="adonis-web" pitchFamily="34" charset="-122"/>
                <a:cs typeface="adonis-web" pitchFamily="34" charset="-120"/>
              </a:rPr>
              <a:t>2</a:t>
            </a:r>
            <a:endParaRPr lang="en-US" sz="2187" dirty="0"/>
          </a:p>
        </p:txBody>
      </p:sp>
      <p:sp>
        <p:nvSpPr>
          <p:cNvPr id="12" name="Text 7"/>
          <p:cNvSpPr/>
          <p:nvPr/>
        </p:nvSpPr>
        <p:spPr>
          <a:xfrm>
            <a:off x="6721554" y="3303389"/>
            <a:ext cx="2524958" cy="315635"/>
          </a:xfrm>
          <a:prstGeom prst="rect">
            <a:avLst/>
          </a:prstGeom>
          <a:noFill/>
          <a:ln/>
        </p:spPr>
        <p:txBody>
          <a:bodyPr wrap="none" rtlCol="0" anchor="t"/>
          <a:lstStyle/>
          <a:p>
            <a:pPr marL="0" indent="0" algn="l">
              <a:lnSpc>
                <a:spcPts val="2485"/>
              </a:lnSpc>
              <a:buNone/>
            </a:pPr>
            <a:r>
              <a:rPr lang="en-US" sz="1988" dirty="0">
                <a:solidFill>
                  <a:srgbClr val="E2E6E9"/>
                </a:solidFill>
                <a:latin typeface="adonis-web" pitchFamily="34" charset="0"/>
                <a:ea typeface="adonis-web" pitchFamily="34" charset="-122"/>
                <a:cs typeface="adonis-web" pitchFamily="34" charset="-120"/>
              </a:rPr>
              <a:t>Screenshot Capture</a:t>
            </a:r>
            <a:endParaRPr lang="en-US" sz="1988" dirty="0"/>
          </a:p>
        </p:txBody>
      </p:sp>
      <p:sp>
        <p:nvSpPr>
          <p:cNvPr id="13" name="Text 8"/>
          <p:cNvSpPr/>
          <p:nvPr/>
        </p:nvSpPr>
        <p:spPr>
          <a:xfrm>
            <a:off x="6721554" y="3752255"/>
            <a:ext cx="2702481" cy="333256"/>
          </a:xfrm>
          <a:prstGeom prst="rect">
            <a:avLst/>
          </a:prstGeom>
          <a:noFill/>
          <a:ln/>
        </p:spPr>
        <p:txBody>
          <a:bodyPr wrap="none" rtlCol="0" anchor="t"/>
          <a:lstStyle/>
          <a:p>
            <a:pPr marL="0" indent="0" algn="l">
              <a:lnSpc>
                <a:spcPts val="2624"/>
              </a:lnSpc>
              <a:buNone/>
            </a:pPr>
            <a:r>
              <a:rPr lang="en-US" sz="1750" dirty="0">
                <a:solidFill>
                  <a:srgbClr val="E2E6E9"/>
                </a:solidFill>
                <a:latin typeface="adonis-web" pitchFamily="34" charset="0"/>
                <a:ea typeface="adonis-web" pitchFamily="34" charset="-122"/>
                <a:cs typeface="adonis-web" pitchFamily="34" charset="-120"/>
              </a:rPr>
              <a:t>Periodically take screenshots</a:t>
            </a:r>
            <a:endParaRPr lang="en-US" sz="1750" dirty="0"/>
          </a:p>
        </p:txBody>
      </p:sp>
      <p:sp>
        <p:nvSpPr>
          <p:cNvPr id="14" name="Shape 9"/>
          <p:cNvSpPr/>
          <p:nvPr/>
        </p:nvSpPr>
        <p:spPr>
          <a:xfrm>
            <a:off x="6554867" y="4309735"/>
            <a:ext cx="5502235" cy="22205"/>
          </a:xfrm>
          <a:prstGeom prst="roundRect">
            <a:avLst>
              <a:gd name="adj" fmla="val 450302"/>
            </a:avLst>
          </a:prstGeom>
          <a:solidFill>
            <a:srgbClr val="194A99"/>
          </a:solidFill>
          <a:ln/>
        </p:spPr>
      </p:sp>
      <p:pic>
        <p:nvPicPr>
          <p:cNvPr id="15" name="Image 3" descr="preencoded.png"/>
          <p:cNvPicPr>
            <a:picLocks noChangeAspect="1"/>
          </p:cNvPicPr>
          <p:nvPr/>
        </p:nvPicPr>
        <p:blipFill>
          <a:blip r:embed="rId6"/>
          <a:stretch>
            <a:fillRect/>
          </a:stretch>
        </p:blipFill>
        <p:spPr>
          <a:xfrm>
            <a:off x="2541627" y="4363164"/>
            <a:ext cx="4749403" cy="1226463"/>
          </a:xfrm>
          <a:prstGeom prst="rect">
            <a:avLst/>
          </a:prstGeom>
        </p:spPr>
      </p:pic>
      <p:sp>
        <p:nvSpPr>
          <p:cNvPr id="16" name="Text 10"/>
          <p:cNvSpPr/>
          <p:nvPr/>
        </p:nvSpPr>
        <p:spPr>
          <a:xfrm>
            <a:off x="4840367" y="4768096"/>
            <a:ext cx="151686" cy="416600"/>
          </a:xfrm>
          <a:prstGeom prst="rect">
            <a:avLst/>
          </a:prstGeom>
          <a:noFill/>
          <a:ln/>
        </p:spPr>
        <p:txBody>
          <a:bodyPr wrap="none" rtlCol="0" anchor="t"/>
          <a:lstStyle/>
          <a:p>
            <a:pPr marL="0" indent="0" algn="ctr">
              <a:lnSpc>
                <a:spcPts val="3281"/>
              </a:lnSpc>
              <a:buNone/>
            </a:pPr>
            <a:r>
              <a:rPr lang="en-US" sz="2187" dirty="0">
                <a:solidFill>
                  <a:srgbClr val="E2E6E9"/>
                </a:solidFill>
                <a:latin typeface="adonis-web" pitchFamily="34" charset="0"/>
                <a:ea typeface="adonis-web" pitchFamily="34" charset="-122"/>
                <a:cs typeface="adonis-web" pitchFamily="34" charset="-120"/>
              </a:rPr>
              <a:t>3</a:t>
            </a:r>
            <a:endParaRPr lang="en-US" sz="2187" dirty="0"/>
          </a:p>
        </p:txBody>
      </p:sp>
      <p:sp>
        <p:nvSpPr>
          <p:cNvPr id="17" name="Text 11"/>
          <p:cNvSpPr/>
          <p:nvPr/>
        </p:nvSpPr>
        <p:spPr>
          <a:xfrm>
            <a:off x="7513201" y="4585335"/>
            <a:ext cx="2524958" cy="315635"/>
          </a:xfrm>
          <a:prstGeom prst="rect">
            <a:avLst/>
          </a:prstGeom>
          <a:noFill/>
          <a:ln/>
        </p:spPr>
        <p:txBody>
          <a:bodyPr wrap="none" rtlCol="0" anchor="t"/>
          <a:lstStyle/>
          <a:p>
            <a:pPr marL="0" indent="0" algn="l">
              <a:lnSpc>
                <a:spcPts val="2485"/>
              </a:lnSpc>
              <a:buNone/>
            </a:pPr>
            <a:r>
              <a:rPr lang="en-US" sz="1988" dirty="0">
                <a:solidFill>
                  <a:srgbClr val="E2E6E9"/>
                </a:solidFill>
                <a:latin typeface="adonis-web" pitchFamily="34" charset="0"/>
                <a:ea typeface="adonis-web" pitchFamily="34" charset="-122"/>
                <a:cs typeface="adonis-web" pitchFamily="34" charset="-120"/>
              </a:rPr>
              <a:t>Application Tracking</a:t>
            </a:r>
            <a:endParaRPr lang="en-US" sz="1988" dirty="0"/>
          </a:p>
        </p:txBody>
      </p:sp>
      <p:sp>
        <p:nvSpPr>
          <p:cNvPr id="18" name="Text 12"/>
          <p:cNvSpPr/>
          <p:nvPr/>
        </p:nvSpPr>
        <p:spPr>
          <a:xfrm>
            <a:off x="7513201" y="5034201"/>
            <a:ext cx="3397210" cy="333256"/>
          </a:xfrm>
          <a:prstGeom prst="rect">
            <a:avLst/>
          </a:prstGeom>
          <a:noFill/>
          <a:ln/>
        </p:spPr>
        <p:txBody>
          <a:bodyPr wrap="none" rtlCol="0" anchor="t"/>
          <a:lstStyle/>
          <a:p>
            <a:pPr marL="0" indent="0" algn="l">
              <a:lnSpc>
                <a:spcPts val="2624"/>
              </a:lnSpc>
              <a:buNone/>
            </a:pPr>
            <a:r>
              <a:rPr lang="en-US" sz="1750" dirty="0">
                <a:solidFill>
                  <a:srgbClr val="E2E6E9"/>
                </a:solidFill>
                <a:latin typeface="adonis-web" pitchFamily="34" charset="0"/>
                <a:ea typeface="adonis-web" pitchFamily="34" charset="-122"/>
                <a:cs typeface="adonis-web" pitchFamily="34" charset="-120"/>
              </a:rPr>
              <a:t>Monitor launched apps and websites</a:t>
            </a:r>
            <a:endParaRPr lang="en-US" sz="1750" dirty="0"/>
          </a:p>
        </p:txBody>
      </p:sp>
      <p:sp>
        <p:nvSpPr>
          <p:cNvPr id="19" name="Text 13"/>
          <p:cNvSpPr/>
          <p:nvPr/>
        </p:nvSpPr>
        <p:spPr>
          <a:xfrm>
            <a:off x="2517696" y="5839539"/>
            <a:ext cx="9594890" cy="1666280"/>
          </a:xfrm>
          <a:prstGeom prst="rect">
            <a:avLst/>
          </a:prstGeom>
          <a:noFill/>
          <a:ln/>
        </p:spPr>
        <p:txBody>
          <a:bodyPr wrap="square" rtlCol="0" anchor="t"/>
          <a:lstStyle/>
          <a:p>
            <a:pPr marL="0" indent="0">
              <a:lnSpc>
                <a:spcPts val="2624"/>
              </a:lnSpc>
              <a:buNone/>
            </a:pPr>
            <a:r>
              <a:rPr lang="en-US" sz="1750" dirty="0">
                <a:solidFill>
                  <a:srgbClr val="E2E6E9"/>
                </a:solidFill>
                <a:latin typeface="adonis-web" pitchFamily="34" charset="0"/>
                <a:ea typeface="adonis-web" pitchFamily="34" charset="-122"/>
                <a:cs typeface="adonis-web" pitchFamily="34" charset="-120"/>
              </a:rPr>
              <a:t>The keylogger can monitor user activity through a variety of techniques. Keystroke logging records every character typed, providing a detailed history of the user's actions. Screenshot capture takes periodic snapshots of the screen, allowing you to visually review the user's workflow. Application tracking monitors the programs and websites accessed, giving you insight into the user's digital habits and productivity.</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4" name="Text 1"/>
          <p:cNvSpPr/>
          <p:nvPr/>
        </p:nvSpPr>
        <p:spPr>
          <a:xfrm>
            <a:off x="2517696" y="668179"/>
            <a:ext cx="8531066" cy="631150"/>
          </a:xfrm>
          <a:prstGeom prst="rect">
            <a:avLst/>
          </a:prstGeom>
          <a:noFill/>
          <a:ln/>
        </p:spPr>
        <p:txBody>
          <a:bodyPr wrap="none" rtlCol="0" anchor="t"/>
          <a:lstStyle/>
          <a:p>
            <a:pPr marL="0" indent="0">
              <a:lnSpc>
                <a:spcPts val="4970"/>
              </a:lnSpc>
              <a:buNone/>
            </a:pPr>
            <a:r>
              <a:rPr lang="en-US" sz="3976" dirty="0">
                <a:solidFill>
                  <a:srgbClr val="F5F0F0"/>
                </a:solidFill>
                <a:latin typeface="adonis-web" pitchFamily="34" charset="0"/>
                <a:ea typeface="adonis-web" pitchFamily="34" charset="-122"/>
                <a:cs typeface="adonis-web" pitchFamily="34" charset="-120"/>
              </a:rPr>
              <a:t>Encrypting and Securing Keylogger Data</a:t>
            </a:r>
            <a:endParaRPr lang="en-US" sz="3976" dirty="0"/>
          </a:p>
        </p:txBody>
      </p:sp>
      <p:sp>
        <p:nvSpPr>
          <p:cNvPr id="5" name="Shape 2"/>
          <p:cNvSpPr/>
          <p:nvPr/>
        </p:nvSpPr>
        <p:spPr>
          <a:xfrm>
            <a:off x="2517696" y="1743670"/>
            <a:ext cx="1599128" cy="1226463"/>
          </a:xfrm>
          <a:prstGeom prst="roundRect">
            <a:avLst>
              <a:gd name="adj" fmla="val 8153"/>
            </a:avLst>
          </a:prstGeom>
          <a:solidFill>
            <a:srgbClr val="003180"/>
          </a:solidFill>
          <a:ln w="7620">
            <a:solidFill>
              <a:srgbClr val="194A99"/>
            </a:solidFill>
            <a:prstDash val="solid"/>
          </a:ln>
        </p:spPr>
      </p:sp>
      <p:sp>
        <p:nvSpPr>
          <p:cNvPr id="6" name="Text 3"/>
          <p:cNvSpPr/>
          <p:nvPr/>
        </p:nvSpPr>
        <p:spPr>
          <a:xfrm>
            <a:off x="2747486" y="2148602"/>
            <a:ext cx="151686" cy="416600"/>
          </a:xfrm>
          <a:prstGeom prst="rect">
            <a:avLst/>
          </a:prstGeom>
          <a:noFill/>
          <a:ln/>
        </p:spPr>
        <p:txBody>
          <a:bodyPr wrap="none" rtlCol="0" anchor="t"/>
          <a:lstStyle/>
          <a:p>
            <a:pPr marL="0" indent="0" algn="ctr">
              <a:lnSpc>
                <a:spcPts val="3281"/>
              </a:lnSpc>
              <a:buNone/>
            </a:pPr>
            <a:r>
              <a:rPr lang="en-US" sz="2187" dirty="0">
                <a:solidFill>
                  <a:srgbClr val="E2E6E9"/>
                </a:solidFill>
                <a:latin typeface="adonis-web" pitchFamily="34" charset="0"/>
                <a:ea typeface="adonis-web" pitchFamily="34" charset="-122"/>
                <a:cs typeface="adonis-web" pitchFamily="34" charset="-120"/>
              </a:rPr>
              <a:t>1</a:t>
            </a:r>
            <a:endParaRPr lang="en-US" sz="2187" dirty="0"/>
          </a:p>
        </p:txBody>
      </p:sp>
      <p:sp>
        <p:nvSpPr>
          <p:cNvPr id="7" name="Text 4"/>
          <p:cNvSpPr/>
          <p:nvPr/>
        </p:nvSpPr>
        <p:spPr>
          <a:xfrm>
            <a:off x="4338995" y="1965841"/>
            <a:ext cx="2524958" cy="315635"/>
          </a:xfrm>
          <a:prstGeom prst="rect">
            <a:avLst/>
          </a:prstGeom>
          <a:noFill/>
          <a:ln/>
        </p:spPr>
        <p:txBody>
          <a:bodyPr wrap="none" rtlCol="0" anchor="t"/>
          <a:lstStyle/>
          <a:p>
            <a:pPr marL="0" indent="0" algn="l">
              <a:lnSpc>
                <a:spcPts val="2485"/>
              </a:lnSpc>
              <a:buNone/>
            </a:pPr>
            <a:r>
              <a:rPr lang="en-US" sz="1988" dirty="0">
                <a:solidFill>
                  <a:srgbClr val="E2E6E9"/>
                </a:solidFill>
                <a:latin typeface="adonis-web" pitchFamily="34" charset="0"/>
                <a:ea typeface="adonis-web" pitchFamily="34" charset="-122"/>
                <a:cs typeface="adonis-web" pitchFamily="34" charset="-120"/>
              </a:rPr>
              <a:t>Encryption</a:t>
            </a:r>
            <a:endParaRPr lang="en-US" sz="1988" dirty="0"/>
          </a:p>
        </p:txBody>
      </p:sp>
      <p:sp>
        <p:nvSpPr>
          <p:cNvPr id="8" name="Text 5"/>
          <p:cNvSpPr/>
          <p:nvPr/>
        </p:nvSpPr>
        <p:spPr>
          <a:xfrm>
            <a:off x="4338995" y="2414707"/>
            <a:ext cx="3853339" cy="333256"/>
          </a:xfrm>
          <a:prstGeom prst="rect">
            <a:avLst/>
          </a:prstGeom>
          <a:noFill/>
          <a:ln/>
        </p:spPr>
        <p:txBody>
          <a:bodyPr wrap="none" rtlCol="0" anchor="t"/>
          <a:lstStyle/>
          <a:p>
            <a:pPr marL="0" indent="0" algn="l">
              <a:lnSpc>
                <a:spcPts val="2624"/>
              </a:lnSpc>
              <a:buNone/>
            </a:pPr>
            <a:r>
              <a:rPr lang="en-US" sz="1750" dirty="0">
                <a:solidFill>
                  <a:srgbClr val="E2E6E9"/>
                </a:solidFill>
                <a:latin typeface="adonis-web" pitchFamily="34" charset="0"/>
                <a:ea typeface="adonis-web" pitchFamily="34" charset="-122"/>
                <a:cs typeface="adonis-web" pitchFamily="34" charset="-120"/>
              </a:rPr>
              <a:t>Secure keystrokes with strong encryption</a:t>
            </a:r>
            <a:endParaRPr lang="en-US" sz="1750" dirty="0"/>
          </a:p>
        </p:txBody>
      </p:sp>
      <p:sp>
        <p:nvSpPr>
          <p:cNvPr id="9" name="Shape 6"/>
          <p:cNvSpPr/>
          <p:nvPr/>
        </p:nvSpPr>
        <p:spPr>
          <a:xfrm>
            <a:off x="4227909" y="2944445"/>
            <a:ext cx="7773591" cy="22205"/>
          </a:xfrm>
          <a:prstGeom prst="roundRect">
            <a:avLst>
              <a:gd name="adj" fmla="val 450302"/>
            </a:avLst>
          </a:prstGeom>
          <a:solidFill>
            <a:srgbClr val="194A99"/>
          </a:solidFill>
          <a:ln/>
        </p:spPr>
      </p:sp>
      <p:sp>
        <p:nvSpPr>
          <p:cNvPr id="10" name="Shape 7"/>
          <p:cNvSpPr/>
          <p:nvPr/>
        </p:nvSpPr>
        <p:spPr>
          <a:xfrm>
            <a:off x="2517696" y="3081218"/>
            <a:ext cx="3198257" cy="1226463"/>
          </a:xfrm>
          <a:prstGeom prst="roundRect">
            <a:avLst>
              <a:gd name="adj" fmla="val 8153"/>
            </a:avLst>
          </a:prstGeom>
          <a:solidFill>
            <a:srgbClr val="003180"/>
          </a:solidFill>
          <a:ln w="7620">
            <a:solidFill>
              <a:srgbClr val="194A99"/>
            </a:solidFill>
            <a:prstDash val="solid"/>
          </a:ln>
        </p:spPr>
      </p:sp>
      <p:sp>
        <p:nvSpPr>
          <p:cNvPr id="11" name="Text 8"/>
          <p:cNvSpPr/>
          <p:nvPr/>
        </p:nvSpPr>
        <p:spPr>
          <a:xfrm>
            <a:off x="2747486" y="3486150"/>
            <a:ext cx="151686" cy="416600"/>
          </a:xfrm>
          <a:prstGeom prst="rect">
            <a:avLst/>
          </a:prstGeom>
          <a:noFill/>
          <a:ln/>
        </p:spPr>
        <p:txBody>
          <a:bodyPr wrap="none" rtlCol="0" anchor="t"/>
          <a:lstStyle/>
          <a:p>
            <a:pPr marL="0" indent="0" algn="ctr">
              <a:lnSpc>
                <a:spcPts val="3281"/>
              </a:lnSpc>
              <a:buNone/>
            </a:pPr>
            <a:r>
              <a:rPr lang="en-US" sz="2187" dirty="0">
                <a:solidFill>
                  <a:srgbClr val="E2E6E9"/>
                </a:solidFill>
                <a:latin typeface="adonis-web" pitchFamily="34" charset="0"/>
                <a:ea typeface="adonis-web" pitchFamily="34" charset="-122"/>
                <a:cs typeface="adonis-web" pitchFamily="34" charset="-120"/>
              </a:rPr>
              <a:t>2</a:t>
            </a:r>
            <a:endParaRPr lang="en-US" sz="2187" dirty="0"/>
          </a:p>
        </p:txBody>
      </p:sp>
      <p:sp>
        <p:nvSpPr>
          <p:cNvPr id="12" name="Text 9"/>
          <p:cNvSpPr/>
          <p:nvPr/>
        </p:nvSpPr>
        <p:spPr>
          <a:xfrm>
            <a:off x="5938123" y="3303389"/>
            <a:ext cx="2524958" cy="315635"/>
          </a:xfrm>
          <a:prstGeom prst="rect">
            <a:avLst/>
          </a:prstGeom>
          <a:noFill/>
          <a:ln/>
        </p:spPr>
        <p:txBody>
          <a:bodyPr wrap="none" rtlCol="0" anchor="t"/>
          <a:lstStyle/>
          <a:p>
            <a:pPr marL="0" indent="0" algn="l">
              <a:lnSpc>
                <a:spcPts val="2485"/>
              </a:lnSpc>
              <a:buNone/>
            </a:pPr>
            <a:r>
              <a:rPr lang="en-US" sz="1988" dirty="0">
                <a:solidFill>
                  <a:srgbClr val="E2E6E9"/>
                </a:solidFill>
                <a:latin typeface="adonis-web" pitchFamily="34" charset="0"/>
                <a:ea typeface="adonis-web" pitchFamily="34" charset="-122"/>
                <a:cs typeface="adonis-web" pitchFamily="34" charset="-120"/>
              </a:rPr>
              <a:t>Access Control</a:t>
            </a:r>
            <a:endParaRPr lang="en-US" sz="1988" dirty="0"/>
          </a:p>
        </p:txBody>
      </p:sp>
      <p:sp>
        <p:nvSpPr>
          <p:cNvPr id="13" name="Text 10"/>
          <p:cNvSpPr/>
          <p:nvPr/>
        </p:nvSpPr>
        <p:spPr>
          <a:xfrm>
            <a:off x="5938123" y="3752255"/>
            <a:ext cx="2756059" cy="333256"/>
          </a:xfrm>
          <a:prstGeom prst="rect">
            <a:avLst/>
          </a:prstGeom>
          <a:noFill/>
          <a:ln/>
        </p:spPr>
        <p:txBody>
          <a:bodyPr wrap="none" rtlCol="0" anchor="t"/>
          <a:lstStyle/>
          <a:p>
            <a:pPr marL="0" indent="0" algn="l">
              <a:lnSpc>
                <a:spcPts val="2624"/>
              </a:lnSpc>
              <a:buNone/>
            </a:pPr>
            <a:r>
              <a:rPr lang="en-US" sz="1750" dirty="0">
                <a:solidFill>
                  <a:srgbClr val="E2E6E9"/>
                </a:solidFill>
                <a:latin typeface="adonis-web" pitchFamily="34" charset="0"/>
                <a:ea typeface="adonis-web" pitchFamily="34" charset="-122"/>
                <a:cs typeface="adonis-web" pitchFamily="34" charset="-120"/>
              </a:rPr>
              <a:t>Restrict access to logged data</a:t>
            </a:r>
            <a:endParaRPr lang="en-US" sz="1750" dirty="0"/>
          </a:p>
        </p:txBody>
      </p:sp>
      <p:sp>
        <p:nvSpPr>
          <p:cNvPr id="14" name="Shape 11"/>
          <p:cNvSpPr/>
          <p:nvPr/>
        </p:nvSpPr>
        <p:spPr>
          <a:xfrm>
            <a:off x="5827038" y="4281994"/>
            <a:ext cx="6174462" cy="22205"/>
          </a:xfrm>
          <a:prstGeom prst="roundRect">
            <a:avLst>
              <a:gd name="adj" fmla="val 450302"/>
            </a:avLst>
          </a:prstGeom>
          <a:solidFill>
            <a:srgbClr val="194A99"/>
          </a:solidFill>
          <a:ln/>
        </p:spPr>
      </p:sp>
      <p:sp>
        <p:nvSpPr>
          <p:cNvPr id="15" name="Shape 12"/>
          <p:cNvSpPr/>
          <p:nvPr/>
        </p:nvSpPr>
        <p:spPr>
          <a:xfrm>
            <a:off x="2517696" y="4418767"/>
            <a:ext cx="4797385" cy="1226463"/>
          </a:xfrm>
          <a:prstGeom prst="roundRect">
            <a:avLst>
              <a:gd name="adj" fmla="val 8153"/>
            </a:avLst>
          </a:prstGeom>
          <a:solidFill>
            <a:srgbClr val="003180"/>
          </a:solidFill>
          <a:ln w="7620">
            <a:solidFill>
              <a:srgbClr val="194A99"/>
            </a:solidFill>
            <a:prstDash val="solid"/>
          </a:ln>
        </p:spPr>
      </p:sp>
      <p:sp>
        <p:nvSpPr>
          <p:cNvPr id="16" name="Text 13"/>
          <p:cNvSpPr/>
          <p:nvPr/>
        </p:nvSpPr>
        <p:spPr>
          <a:xfrm>
            <a:off x="2747486" y="4823698"/>
            <a:ext cx="151686" cy="416600"/>
          </a:xfrm>
          <a:prstGeom prst="rect">
            <a:avLst/>
          </a:prstGeom>
          <a:noFill/>
          <a:ln/>
        </p:spPr>
        <p:txBody>
          <a:bodyPr wrap="none" rtlCol="0" anchor="t"/>
          <a:lstStyle/>
          <a:p>
            <a:pPr marL="0" indent="0" algn="ctr">
              <a:lnSpc>
                <a:spcPts val="3281"/>
              </a:lnSpc>
              <a:buNone/>
            </a:pPr>
            <a:r>
              <a:rPr lang="en-US" sz="2187" dirty="0">
                <a:solidFill>
                  <a:srgbClr val="E2E6E9"/>
                </a:solidFill>
                <a:latin typeface="adonis-web" pitchFamily="34" charset="0"/>
                <a:ea typeface="adonis-web" pitchFamily="34" charset="-122"/>
                <a:cs typeface="adonis-web" pitchFamily="34" charset="-120"/>
              </a:rPr>
              <a:t>3</a:t>
            </a:r>
            <a:endParaRPr lang="en-US" sz="2187" dirty="0"/>
          </a:p>
        </p:txBody>
      </p:sp>
      <p:sp>
        <p:nvSpPr>
          <p:cNvPr id="17" name="Text 14"/>
          <p:cNvSpPr/>
          <p:nvPr/>
        </p:nvSpPr>
        <p:spPr>
          <a:xfrm>
            <a:off x="7537252" y="4640937"/>
            <a:ext cx="2524958" cy="315635"/>
          </a:xfrm>
          <a:prstGeom prst="rect">
            <a:avLst/>
          </a:prstGeom>
          <a:noFill/>
          <a:ln/>
        </p:spPr>
        <p:txBody>
          <a:bodyPr wrap="none" rtlCol="0" anchor="t"/>
          <a:lstStyle/>
          <a:p>
            <a:pPr marL="0" indent="0" algn="l">
              <a:lnSpc>
                <a:spcPts val="2485"/>
              </a:lnSpc>
              <a:buNone/>
            </a:pPr>
            <a:r>
              <a:rPr lang="en-US" sz="1988" dirty="0">
                <a:solidFill>
                  <a:srgbClr val="E2E6E9"/>
                </a:solidFill>
                <a:latin typeface="adonis-web" pitchFamily="34" charset="0"/>
                <a:ea typeface="adonis-web" pitchFamily="34" charset="-122"/>
                <a:cs typeface="adonis-web" pitchFamily="34" charset="-120"/>
              </a:rPr>
              <a:t>Storage Security</a:t>
            </a:r>
            <a:endParaRPr lang="en-US" sz="1988" dirty="0"/>
          </a:p>
        </p:txBody>
      </p:sp>
      <p:sp>
        <p:nvSpPr>
          <p:cNvPr id="18" name="Text 15"/>
          <p:cNvSpPr/>
          <p:nvPr/>
        </p:nvSpPr>
        <p:spPr>
          <a:xfrm>
            <a:off x="7537252" y="5089803"/>
            <a:ext cx="3032641" cy="333256"/>
          </a:xfrm>
          <a:prstGeom prst="rect">
            <a:avLst/>
          </a:prstGeom>
          <a:noFill/>
          <a:ln/>
        </p:spPr>
        <p:txBody>
          <a:bodyPr wrap="none" rtlCol="0" anchor="t"/>
          <a:lstStyle/>
          <a:p>
            <a:pPr marL="0" indent="0" algn="l">
              <a:lnSpc>
                <a:spcPts val="2624"/>
              </a:lnSpc>
              <a:buNone/>
            </a:pPr>
            <a:r>
              <a:rPr lang="en-US" sz="1750" dirty="0">
                <a:solidFill>
                  <a:srgbClr val="E2E6E9"/>
                </a:solidFill>
                <a:latin typeface="adonis-web" pitchFamily="34" charset="0"/>
                <a:ea typeface="adonis-web" pitchFamily="34" charset="-122"/>
                <a:cs typeface="adonis-web" pitchFamily="34" charset="-120"/>
              </a:rPr>
              <a:t>Safely store captured keystrokes</a:t>
            </a:r>
            <a:endParaRPr lang="en-US" sz="1750" dirty="0"/>
          </a:p>
        </p:txBody>
      </p:sp>
      <p:sp>
        <p:nvSpPr>
          <p:cNvPr id="19" name="Text 16"/>
          <p:cNvSpPr/>
          <p:nvPr/>
        </p:nvSpPr>
        <p:spPr>
          <a:xfrm>
            <a:off x="2517696" y="5895142"/>
            <a:ext cx="9594890" cy="1666280"/>
          </a:xfrm>
          <a:prstGeom prst="rect">
            <a:avLst/>
          </a:prstGeom>
          <a:noFill/>
          <a:ln/>
        </p:spPr>
        <p:txBody>
          <a:bodyPr wrap="square" rtlCol="0" anchor="t"/>
          <a:lstStyle/>
          <a:p>
            <a:pPr marL="0" indent="0">
              <a:lnSpc>
                <a:spcPts val="2624"/>
              </a:lnSpc>
              <a:buNone/>
            </a:pPr>
            <a:r>
              <a:rPr lang="en-US" sz="1750" dirty="0">
                <a:solidFill>
                  <a:srgbClr val="E2E6E9"/>
                </a:solidFill>
                <a:latin typeface="adonis-web" pitchFamily="34" charset="0"/>
                <a:ea typeface="adonis-web" pitchFamily="34" charset="-122"/>
                <a:cs typeface="adonis-web" pitchFamily="34" charset="-120"/>
              </a:rPr>
              <a:t>To ensure the privacy and security of the captured keystrokes, it is critical to implement robust encryption techniques. This could involve using advanced encryption algorithms like AES or RSA to scramble the data. Additionally, access to the stored logs should be strictly controlled, with authentication and authorization measures in place. The physical and digital storage of the keylogger data must also be secured to prevent unauthorized access or tampering.</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4" name="Text 1"/>
          <p:cNvSpPr/>
          <p:nvPr/>
        </p:nvSpPr>
        <p:spPr>
          <a:xfrm>
            <a:off x="2517696" y="2130623"/>
            <a:ext cx="7606546" cy="631150"/>
          </a:xfrm>
          <a:prstGeom prst="rect">
            <a:avLst/>
          </a:prstGeom>
          <a:noFill/>
          <a:ln/>
        </p:spPr>
        <p:txBody>
          <a:bodyPr wrap="none" rtlCol="0" anchor="t"/>
          <a:lstStyle/>
          <a:p>
            <a:pPr marL="0" indent="0">
              <a:lnSpc>
                <a:spcPts val="4970"/>
              </a:lnSpc>
              <a:buNone/>
            </a:pPr>
            <a:r>
              <a:rPr lang="en-US" sz="3976" dirty="0">
                <a:solidFill>
                  <a:srgbClr val="F5F0F0"/>
                </a:solidFill>
                <a:latin typeface="adonis-web" pitchFamily="34" charset="0"/>
                <a:ea typeface="adonis-web" pitchFamily="34" charset="-122"/>
                <a:cs typeface="adonis-web" pitchFamily="34" charset="-120"/>
              </a:rPr>
              <a:t>Practical Applications of Keyloggers</a:t>
            </a:r>
            <a:endParaRPr lang="en-US" sz="3976" dirty="0"/>
          </a:p>
        </p:txBody>
      </p:sp>
      <p:pic>
        <p:nvPicPr>
          <p:cNvPr id="5" name="Image 1" descr="preencoded.png"/>
          <p:cNvPicPr>
            <a:picLocks noChangeAspect="1"/>
          </p:cNvPicPr>
          <p:nvPr/>
        </p:nvPicPr>
        <p:blipFill>
          <a:blip r:embed="rId4"/>
          <a:stretch>
            <a:fillRect/>
          </a:stretch>
        </p:blipFill>
        <p:spPr>
          <a:xfrm>
            <a:off x="2517696" y="3206115"/>
            <a:ext cx="555427" cy="555427"/>
          </a:xfrm>
          <a:prstGeom prst="rect">
            <a:avLst/>
          </a:prstGeom>
        </p:spPr>
      </p:pic>
      <p:sp>
        <p:nvSpPr>
          <p:cNvPr id="6" name="Text 2"/>
          <p:cNvSpPr/>
          <p:nvPr/>
        </p:nvSpPr>
        <p:spPr>
          <a:xfrm>
            <a:off x="2517696" y="3983712"/>
            <a:ext cx="2524958" cy="315635"/>
          </a:xfrm>
          <a:prstGeom prst="rect">
            <a:avLst/>
          </a:prstGeom>
          <a:noFill/>
          <a:ln/>
        </p:spPr>
        <p:txBody>
          <a:bodyPr wrap="none" rtlCol="0" anchor="t"/>
          <a:lstStyle/>
          <a:p>
            <a:pPr marL="0" indent="0" algn="l">
              <a:lnSpc>
                <a:spcPts val="2485"/>
              </a:lnSpc>
              <a:buNone/>
            </a:pPr>
            <a:r>
              <a:rPr lang="en-US" sz="1988" dirty="0">
                <a:solidFill>
                  <a:srgbClr val="E2E6E9"/>
                </a:solidFill>
                <a:latin typeface="adonis-web" pitchFamily="34" charset="0"/>
                <a:ea typeface="adonis-web" pitchFamily="34" charset="-122"/>
                <a:cs typeface="adonis-web" pitchFamily="34" charset="-120"/>
              </a:rPr>
              <a:t>Security Monitoring</a:t>
            </a:r>
            <a:endParaRPr lang="en-US" sz="1988" dirty="0"/>
          </a:p>
        </p:txBody>
      </p:sp>
      <p:sp>
        <p:nvSpPr>
          <p:cNvPr id="7" name="Text 3"/>
          <p:cNvSpPr/>
          <p:nvPr/>
        </p:nvSpPr>
        <p:spPr>
          <a:xfrm>
            <a:off x="2517696" y="4432578"/>
            <a:ext cx="2976086" cy="1666280"/>
          </a:xfrm>
          <a:prstGeom prst="rect">
            <a:avLst/>
          </a:prstGeom>
          <a:noFill/>
          <a:ln/>
        </p:spPr>
        <p:txBody>
          <a:bodyPr wrap="square" rtlCol="0" anchor="t"/>
          <a:lstStyle/>
          <a:p>
            <a:pPr marL="0" indent="0" algn="l">
              <a:lnSpc>
                <a:spcPts val="2624"/>
              </a:lnSpc>
              <a:buNone/>
            </a:pPr>
            <a:r>
              <a:rPr lang="en-US" sz="1750" dirty="0">
                <a:solidFill>
                  <a:srgbClr val="E2E6E9"/>
                </a:solidFill>
                <a:latin typeface="adonis-web" pitchFamily="34" charset="0"/>
                <a:ea typeface="adonis-web" pitchFamily="34" charset="-122"/>
                <a:cs typeface="adonis-web" pitchFamily="34" charset="-120"/>
              </a:rPr>
              <a:t>Keyloggers can be used to monitor employee computer usage and detect potential security breaches or unauthorized access.</a:t>
            </a:r>
            <a:endParaRPr lang="en-US" sz="1750" dirty="0"/>
          </a:p>
        </p:txBody>
      </p:sp>
      <p:pic>
        <p:nvPicPr>
          <p:cNvPr id="8" name="Image 2" descr="preencoded.png"/>
          <p:cNvPicPr>
            <a:picLocks noChangeAspect="1"/>
          </p:cNvPicPr>
          <p:nvPr/>
        </p:nvPicPr>
        <p:blipFill>
          <a:blip r:embed="rId5"/>
          <a:stretch>
            <a:fillRect/>
          </a:stretch>
        </p:blipFill>
        <p:spPr>
          <a:xfrm>
            <a:off x="5827038" y="3206115"/>
            <a:ext cx="555427" cy="555427"/>
          </a:xfrm>
          <a:prstGeom prst="rect">
            <a:avLst/>
          </a:prstGeom>
        </p:spPr>
      </p:pic>
      <p:sp>
        <p:nvSpPr>
          <p:cNvPr id="9" name="Text 4"/>
          <p:cNvSpPr/>
          <p:nvPr/>
        </p:nvSpPr>
        <p:spPr>
          <a:xfrm>
            <a:off x="5827038" y="3983712"/>
            <a:ext cx="2524958" cy="315635"/>
          </a:xfrm>
          <a:prstGeom prst="rect">
            <a:avLst/>
          </a:prstGeom>
          <a:noFill/>
          <a:ln/>
        </p:spPr>
        <p:txBody>
          <a:bodyPr wrap="none" rtlCol="0" anchor="t"/>
          <a:lstStyle/>
          <a:p>
            <a:pPr marL="0" indent="0" algn="l">
              <a:lnSpc>
                <a:spcPts val="2485"/>
              </a:lnSpc>
              <a:buNone/>
            </a:pPr>
            <a:r>
              <a:rPr lang="en-US" sz="1988" dirty="0">
                <a:solidFill>
                  <a:srgbClr val="E2E6E9"/>
                </a:solidFill>
                <a:latin typeface="adonis-web" pitchFamily="34" charset="0"/>
                <a:ea typeface="adonis-web" pitchFamily="34" charset="-122"/>
                <a:cs typeface="adonis-web" pitchFamily="34" charset="-120"/>
              </a:rPr>
              <a:t>Parental Controls</a:t>
            </a:r>
            <a:endParaRPr lang="en-US" sz="1988" dirty="0"/>
          </a:p>
        </p:txBody>
      </p:sp>
      <p:sp>
        <p:nvSpPr>
          <p:cNvPr id="10" name="Text 5"/>
          <p:cNvSpPr/>
          <p:nvPr/>
        </p:nvSpPr>
        <p:spPr>
          <a:xfrm>
            <a:off x="5827038" y="4432578"/>
            <a:ext cx="2976086" cy="1333024"/>
          </a:xfrm>
          <a:prstGeom prst="rect">
            <a:avLst/>
          </a:prstGeom>
          <a:noFill/>
          <a:ln/>
        </p:spPr>
        <p:txBody>
          <a:bodyPr wrap="square" rtlCol="0" anchor="t"/>
          <a:lstStyle/>
          <a:p>
            <a:pPr marL="0" indent="0" algn="l">
              <a:lnSpc>
                <a:spcPts val="2624"/>
              </a:lnSpc>
              <a:buNone/>
            </a:pPr>
            <a:r>
              <a:rPr lang="en-US" sz="1750" dirty="0">
                <a:solidFill>
                  <a:srgbClr val="E2E6E9"/>
                </a:solidFill>
                <a:latin typeface="adonis-web" pitchFamily="34" charset="0"/>
                <a:ea typeface="adonis-web" pitchFamily="34" charset="-122"/>
                <a:cs typeface="adonis-web" pitchFamily="34" charset="-120"/>
              </a:rPr>
              <a:t>Parents can use keyloggers to track their children's online activities and ensure their safety on the internet.</a:t>
            </a:r>
            <a:endParaRPr lang="en-US" sz="1750" dirty="0"/>
          </a:p>
        </p:txBody>
      </p:sp>
      <p:pic>
        <p:nvPicPr>
          <p:cNvPr id="11" name="Image 3" descr="preencoded.png"/>
          <p:cNvPicPr>
            <a:picLocks noChangeAspect="1"/>
          </p:cNvPicPr>
          <p:nvPr/>
        </p:nvPicPr>
        <p:blipFill>
          <a:blip r:embed="rId6"/>
          <a:stretch>
            <a:fillRect/>
          </a:stretch>
        </p:blipFill>
        <p:spPr>
          <a:xfrm>
            <a:off x="9136380" y="3206115"/>
            <a:ext cx="555427" cy="555427"/>
          </a:xfrm>
          <a:prstGeom prst="rect">
            <a:avLst/>
          </a:prstGeom>
        </p:spPr>
      </p:pic>
      <p:sp>
        <p:nvSpPr>
          <p:cNvPr id="12" name="Text 6"/>
          <p:cNvSpPr/>
          <p:nvPr/>
        </p:nvSpPr>
        <p:spPr>
          <a:xfrm>
            <a:off x="9136380" y="3983712"/>
            <a:ext cx="2524958" cy="315635"/>
          </a:xfrm>
          <a:prstGeom prst="rect">
            <a:avLst/>
          </a:prstGeom>
          <a:noFill/>
          <a:ln/>
        </p:spPr>
        <p:txBody>
          <a:bodyPr wrap="none" rtlCol="0" anchor="t"/>
          <a:lstStyle/>
          <a:p>
            <a:pPr marL="0" indent="0" algn="l">
              <a:lnSpc>
                <a:spcPts val="2485"/>
              </a:lnSpc>
              <a:buNone/>
            </a:pPr>
            <a:r>
              <a:rPr lang="en-US" sz="1988" dirty="0">
                <a:solidFill>
                  <a:srgbClr val="E2E6E9"/>
                </a:solidFill>
                <a:latin typeface="adonis-web" pitchFamily="34" charset="0"/>
                <a:ea typeface="adonis-web" pitchFamily="34" charset="-122"/>
                <a:cs typeface="adonis-web" pitchFamily="34" charset="-120"/>
              </a:rPr>
              <a:t>Troubleshooting</a:t>
            </a:r>
            <a:endParaRPr lang="en-US" sz="1988" dirty="0"/>
          </a:p>
        </p:txBody>
      </p:sp>
      <p:sp>
        <p:nvSpPr>
          <p:cNvPr id="13" name="Text 7"/>
          <p:cNvSpPr/>
          <p:nvPr/>
        </p:nvSpPr>
        <p:spPr>
          <a:xfrm>
            <a:off x="9136380" y="4432578"/>
            <a:ext cx="2976205" cy="1666280"/>
          </a:xfrm>
          <a:prstGeom prst="rect">
            <a:avLst/>
          </a:prstGeom>
          <a:noFill/>
          <a:ln/>
        </p:spPr>
        <p:txBody>
          <a:bodyPr wrap="square" rtlCol="0" anchor="t"/>
          <a:lstStyle/>
          <a:p>
            <a:pPr marL="0" indent="0" algn="l">
              <a:lnSpc>
                <a:spcPts val="2624"/>
              </a:lnSpc>
              <a:buNone/>
            </a:pPr>
            <a:r>
              <a:rPr lang="en-US" sz="1750" dirty="0">
                <a:solidFill>
                  <a:srgbClr val="E2E6E9"/>
                </a:solidFill>
                <a:latin typeface="adonis-web" pitchFamily="34" charset="0"/>
                <a:ea typeface="adonis-web" pitchFamily="34" charset="-122"/>
                <a:cs typeface="adonis-web" pitchFamily="34" charset="-120"/>
              </a:rPr>
              <a:t>IT professionals can leverage keyloggers to diagnose and resolve computer issues by analyzing user input and system interactions.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794</Words>
  <Application>Microsoft Office PowerPoint</Application>
  <PresentationFormat>Custom</PresentationFormat>
  <Paragraphs>91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adonis-web</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Microsoft account</cp:lastModifiedBy>
  <cp:revision>2</cp:revision>
  <dcterms:created xsi:type="dcterms:W3CDTF">2024-06-13T04:18:37Z</dcterms:created>
  <dcterms:modified xsi:type="dcterms:W3CDTF">2024-06-13T04:23:31Z</dcterms:modified>
</cp:coreProperties>
</file>