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Poppins Bold" charset="1" panose="00000800000000000000"/>
      <p:regular r:id="rId21"/>
    </p:embeddedFont>
    <p:embeddedFont>
      <p:font typeface="Inter" charset="1" panose="020B0502030000000004"/>
      <p:regular r:id="rId22"/>
    </p:embeddedFont>
    <p:embeddedFont>
      <p:font typeface="Inter Bold" charset="1" panose="020B0802030000000004"/>
      <p:regular r:id="rId23"/>
    </p:embeddedFont>
    <p:embeddedFont>
      <p:font typeface="Poppins Semi-Bold" charset="1" panose="000007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8.png" Type="http://schemas.openxmlformats.org/officeDocument/2006/relationships/image"/><Relationship Id="rId4" Target="../media/image9.jpeg" Type="http://schemas.openxmlformats.org/officeDocument/2006/relationships/image"/><Relationship Id="rId5" Target="../media/image10.jpe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91644" y="1814093"/>
            <a:ext cx="13271653" cy="1675190"/>
            <a:chOff x="0" y="0"/>
            <a:chExt cx="3495415" cy="4412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95415" cy="441202"/>
            </a:xfrm>
            <a:custGeom>
              <a:avLst/>
              <a:gdLst/>
              <a:ahLst/>
              <a:cxnLst/>
              <a:rect r="r" b="b" t="t" l="l"/>
              <a:pathLst>
                <a:path h="441202" w="3495415">
                  <a:moveTo>
                    <a:pt x="29750" y="0"/>
                  </a:moveTo>
                  <a:lnTo>
                    <a:pt x="3465664" y="0"/>
                  </a:lnTo>
                  <a:cubicBezTo>
                    <a:pt x="3473554" y="0"/>
                    <a:pt x="3481122" y="3134"/>
                    <a:pt x="3486701" y="8714"/>
                  </a:cubicBezTo>
                  <a:cubicBezTo>
                    <a:pt x="3492280" y="14293"/>
                    <a:pt x="3495415" y="21860"/>
                    <a:pt x="3495415" y="29750"/>
                  </a:cubicBezTo>
                  <a:lnTo>
                    <a:pt x="3495415" y="411452"/>
                  </a:lnTo>
                  <a:cubicBezTo>
                    <a:pt x="3495415" y="419342"/>
                    <a:pt x="3492280" y="426909"/>
                    <a:pt x="3486701" y="432489"/>
                  </a:cubicBezTo>
                  <a:cubicBezTo>
                    <a:pt x="3481122" y="438068"/>
                    <a:pt x="3473554" y="441202"/>
                    <a:pt x="3465664" y="441202"/>
                  </a:cubicBezTo>
                  <a:lnTo>
                    <a:pt x="29750" y="441202"/>
                  </a:lnTo>
                  <a:cubicBezTo>
                    <a:pt x="21860" y="441202"/>
                    <a:pt x="14293" y="438068"/>
                    <a:pt x="8714" y="432489"/>
                  </a:cubicBezTo>
                  <a:cubicBezTo>
                    <a:pt x="3134" y="426909"/>
                    <a:pt x="0" y="419342"/>
                    <a:pt x="0" y="411452"/>
                  </a:cubicBezTo>
                  <a:lnTo>
                    <a:pt x="0" y="29750"/>
                  </a:lnTo>
                  <a:cubicBezTo>
                    <a:pt x="0" y="21860"/>
                    <a:pt x="3134" y="14293"/>
                    <a:pt x="8714" y="8714"/>
                  </a:cubicBezTo>
                  <a:cubicBezTo>
                    <a:pt x="14293" y="3134"/>
                    <a:pt x="21860" y="0"/>
                    <a:pt x="297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495415" cy="460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866718" y="2960231"/>
            <a:ext cx="671137" cy="748733"/>
          </a:xfrm>
          <a:custGeom>
            <a:avLst/>
            <a:gdLst/>
            <a:ahLst/>
            <a:cxnLst/>
            <a:rect r="r" b="b" t="t" l="l"/>
            <a:pathLst>
              <a:path h="748733" w="671137">
                <a:moveTo>
                  <a:pt x="0" y="0"/>
                </a:moveTo>
                <a:lnTo>
                  <a:pt x="671137" y="0"/>
                </a:lnTo>
                <a:lnTo>
                  <a:pt x="671137" y="748732"/>
                </a:lnTo>
                <a:lnTo>
                  <a:pt x="0" y="7487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76258" y="2096415"/>
            <a:ext cx="1878766" cy="1479198"/>
          </a:xfrm>
          <a:custGeom>
            <a:avLst/>
            <a:gdLst/>
            <a:ahLst/>
            <a:cxnLst/>
            <a:rect r="r" b="b" t="t" l="l"/>
            <a:pathLst>
              <a:path h="1479198" w="1878766">
                <a:moveTo>
                  <a:pt x="0" y="0"/>
                </a:moveTo>
                <a:lnTo>
                  <a:pt x="1878765" y="0"/>
                </a:lnTo>
                <a:lnTo>
                  <a:pt x="1878765" y="1479198"/>
                </a:lnTo>
                <a:lnTo>
                  <a:pt x="0" y="14791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0122" y="1613463"/>
            <a:ext cx="16354696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8"/>
              </a:lnSpc>
            </a:pPr>
            <a:r>
              <a:rPr lang="en-US" b="true" sz="1213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STOCK TREND AI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82457" y="3996774"/>
            <a:ext cx="12690027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39"/>
              </a:lnSpc>
            </a:pPr>
            <a:r>
              <a:rPr lang="en-US" b="true" sz="853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STOCK MARKET</a:t>
            </a:r>
          </a:p>
          <a:p>
            <a:pPr algn="ctr">
              <a:lnSpc>
                <a:spcPts val="10239"/>
              </a:lnSpc>
            </a:pPr>
            <a:r>
              <a:rPr lang="en-US" b="true" sz="853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FORECASTING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14997" y="7132559"/>
            <a:ext cx="1964514" cy="361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6"/>
              </a:lnSpc>
            </a:pPr>
            <a:r>
              <a:rPr lang="en-US" sz="209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Presented by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23328" y="7564168"/>
            <a:ext cx="2208284" cy="448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6"/>
              </a:lnSpc>
            </a:pPr>
            <a:r>
              <a:rPr lang="en-US" sz="259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Nikhil Kumar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36388" y="1947463"/>
            <a:ext cx="518363" cy="578295"/>
          </a:xfrm>
          <a:custGeom>
            <a:avLst/>
            <a:gdLst/>
            <a:ahLst/>
            <a:cxnLst/>
            <a:rect r="r" b="b" t="t" l="l"/>
            <a:pathLst>
              <a:path h="578295" w="518363">
                <a:moveTo>
                  <a:pt x="0" y="0"/>
                </a:moveTo>
                <a:lnTo>
                  <a:pt x="518363" y="0"/>
                </a:lnTo>
                <a:lnTo>
                  <a:pt x="518363" y="578295"/>
                </a:lnTo>
                <a:lnTo>
                  <a:pt x="0" y="5782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6921" y="1189182"/>
            <a:ext cx="11580606" cy="3836076"/>
          </a:xfrm>
          <a:custGeom>
            <a:avLst/>
            <a:gdLst/>
            <a:ahLst/>
            <a:cxnLst/>
            <a:rect r="r" b="b" t="t" l="l"/>
            <a:pathLst>
              <a:path h="3836076" w="11580606">
                <a:moveTo>
                  <a:pt x="0" y="0"/>
                </a:moveTo>
                <a:lnTo>
                  <a:pt x="11580606" y="0"/>
                </a:lnTo>
                <a:lnTo>
                  <a:pt x="11580606" y="3836075"/>
                </a:lnTo>
                <a:lnTo>
                  <a:pt x="0" y="38360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497308"/>
            <a:ext cx="16846975" cy="6549261"/>
          </a:xfrm>
          <a:custGeom>
            <a:avLst/>
            <a:gdLst/>
            <a:ahLst/>
            <a:cxnLst/>
            <a:rect r="r" b="b" t="t" l="l"/>
            <a:pathLst>
              <a:path h="6549261" w="16846975">
                <a:moveTo>
                  <a:pt x="0" y="0"/>
                </a:moveTo>
                <a:lnTo>
                  <a:pt x="16846975" y="0"/>
                </a:lnTo>
                <a:lnTo>
                  <a:pt x="16846975" y="6549261"/>
                </a:lnTo>
                <a:lnTo>
                  <a:pt x="0" y="65492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40968" y="312882"/>
            <a:ext cx="15226079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Program Structure </a:t>
            </a:r>
            <a:r>
              <a:rPr lang="en-US" b="true" sz="5499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of FASTAPI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36388" y="1947463"/>
            <a:ext cx="518363" cy="578295"/>
          </a:xfrm>
          <a:custGeom>
            <a:avLst/>
            <a:gdLst/>
            <a:ahLst/>
            <a:cxnLst/>
            <a:rect r="r" b="b" t="t" l="l"/>
            <a:pathLst>
              <a:path h="578295" w="518363">
                <a:moveTo>
                  <a:pt x="0" y="0"/>
                </a:moveTo>
                <a:lnTo>
                  <a:pt x="518363" y="0"/>
                </a:lnTo>
                <a:lnTo>
                  <a:pt x="518363" y="578295"/>
                </a:lnTo>
                <a:lnTo>
                  <a:pt x="0" y="5782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496682"/>
            <a:ext cx="9559855" cy="4528981"/>
          </a:xfrm>
          <a:custGeom>
            <a:avLst/>
            <a:gdLst/>
            <a:ahLst/>
            <a:cxnLst/>
            <a:rect r="r" b="b" t="t" l="l"/>
            <a:pathLst>
              <a:path h="4528981" w="9559855">
                <a:moveTo>
                  <a:pt x="0" y="0"/>
                </a:moveTo>
                <a:lnTo>
                  <a:pt x="9559855" y="0"/>
                </a:lnTo>
                <a:lnTo>
                  <a:pt x="9559855" y="4528981"/>
                </a:lnTo>
                <a:lnTo>
                  <a:pt x="0" y="45289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23539" y="1496682"/>
            <a:ext cx="9996577" cy="4528981"/>
          </a:xfrm>
          <a:custGeom>
            <a:avLst/>
            <a:gdLst/>
            <a:ahLst/>
            <a:cxnLst/>
            <a:rect r="r" b="b" t="t" l="l"/>
            <a:pathLst>
              <a:path h="4528981" w="9996577">
                <a:moveTo>
                  <a:pt x="0" y="0"/>
                </a:moveTo>
                <a:lnTo>
                  <a:pt x="9996576" y="0"/>
                </a:lnTo>
                <a:lnTo>
                  <a:pt x="9996576" y="4528981"/>
                </a:lnTo>
                <a:lnTo>
                  <a:pt x="0" y="45289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144" t="0" r="-314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6045118"/>
            <a:ext cx="8022851" cy="3213182"/>
          </a:xfrm>
          <a:custGeom>
            <a:avLst/>
            <a:gdLst/>
            <a:ahLst/>
            <a:cxnLst/>
            <a:rect r="r" b="b" t="t" l="l"/>
            <a:pathLst>
              <a:path h="3213182" w="8022851">
                <a:moveTo>
                  <a:pt x="0" y="0"/>
                </a:moveTo>
                <a:lnTo>
                  <a:pt x="8022851" y="0"/>
                </a:lnTo>
                <a:lnTo>
                  <a:pt x="8022851" y="3213182"/>
                </a:lnTo>
                <a:lnTo>
                  <a:pt x="0" y="32131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00150" r="-4844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23539" y="6025663"/>
            <a:ext cx="10164461" cy="3675704"/>
          </a:xfrm>
          <a:custGeom>
            <a:avLst/>
            <a:gdLst/>
            <a:ahLst/>
            <a:cxnLst/>
            <a:rect r="r" b="b" t="t" l="l"/>
            <a:pathLst>
              <a:path h="3675704" w="10164461">
                <a:moveTo>
                  <a:pt x="0" y="0"/>
                </a:moveTo>
                <a:lnTo>
                  <a:pt x="10164461" y="0"/>
                </a:lnTo>
                <a:lnTo>
                  <a:pt x="10164461" y="3675704"/>
                </a:lnTo>
                <a:lnTo>
                  <a:pt x="0" y="36757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639" r="0" b="-63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42488"/>
            <a:ext cx="15226079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Frontend(H</a:t>
            </a:r>
            <a:r>
              <a:rPr lang="en-US" b="true" sz="5499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TML)</a:t>
            </a:r>
          </a:p>
          <a:p>
            <a:pPr algn="ctr">
              <a:lnSpc>
                <a:spcPts val="659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97428" y="1744532"/>
            <a:ext cx="13325682" cy="8062038"/>
          </a:xfrm>
          <a:custGeom>
            <a:avLst/>
            <a:gdLst/>
            <a:ahLst/>
            <a:cxnLst/>
            <a:rect r="r" b="b" t="t" l="l"/>
            <a:pathLst>
              <a:path h="8062038" w="13325682">
                <a:moveTo>
                  <a:pt x="0" y="0"/>
                </a:moveTo>
                <a:lnTo>
                  <a:pt x="13325682" y="0"/>
                </a:lnTo>
                <a:lnTo>
                  <a:pt x="13325682" y="8062038"/>
                </a:lnTo>
                <a:lnTo>
                  <a:pt x="0" y="8062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47230" y="868232"/>
            <a:ext cx="15226079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Front End Screen Shot</a:t>
            </a:r>
          </a:p>
          <a:p>
            <a:pPr algn="ctr">
              <a:lnSpc>
                <a:spcPts val="659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10642" y="1633491"/>
            <a:ext cx="13158349" cy="8092385"/>
          </a:xfrm>
          <a:custGeom>
            <a:avLst/>
            <a:gdLst/>
            <a:ahLst/>
            <a:cxnLst/>
            <a:rect r="r" b="b" t="t" l="l"/>
            <a:pathLst>
              <a:path h="8092385" w="13158349">
                <a:moveTo>
                  <a:pt x="0" y="0"/>
                </a:moveTo>
                <a:lnTo>
                  <a:pt x="13158350" y="0"/>
                </a:lnTo>
                <a:lnTo>
                  <a:pt x="13158350" y="8092385"/>
                </a:lnTo>
                <a:lnTo>
                  <a:pt x="0" y="80923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76778" y="387054"/>
            <a:ext cx="15226079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Response of Frontend Screenshot</a:t>
            </a:r>
          </a:p>
          <a:p>
            <a:pPr algn="ctr">
              <a:lnSpc>
                <a:spcPts val="659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0961" y="1560132"/>
            <a:ext cx="15226079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71905" y="2837076"/>
            <a:ext cx="14944190" cy="343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5"/>
              </a:lnSpc>
              <a:spcBef>
                <a:spcPct val="0"/>
              </a:spcBef>
            </a:pPr>
            <a:r>
              <a:rPr lang="en-US" sz="252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</a:t>
            </a:r>
            <a:r>
              <a:rPr lang="en-US" sz="252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</a:t>
            </a:r>
            <a:r>
              <a:rPr lang="en-US" sz="252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is project successfully integrates Machine Learning (LSTM) with a FastAPI backend and an HTML frontend to create a complete Stock Price Prediction Web Application.</a:t>
            </a:r>
          </a:p>
          <a:p>
            <a:pPr algn="l">
              <a:lnSpc>
                <a:spcPts val="3035"/>
              </a:lnSpc>
              <a:spcBef>
                <a:spcPct val="0"/>
              </a:spcBef>
            </a:pPr>
          </a:p>
          <a:p>
            <a:pPr algn="l">
              <a:lnSpc>
                <a:spcPts val="3035"/>
              </a:lnSpc>
              <a:spcBef>
                <a:spcPct val="0"/>
              </a:spcBef>
            </a:pPr>
            <a:r>
              <a:rPr lang="en-US" sz="252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final system is a fully functional end-to-end AI-powered web app that:</a:t>
            </a:r>
          </a:p>
          <a:p>
            <a:pPr algn="l">
              <a:lnSpc>
                <a:spcPts val="3035"/>
              </a:lnSpc>
              <a:spcBef>
                <a:spcPct val="0"/>
              </a:spcBef>
            </a:pPr>
          </a:p>
          <a:p>
            <a:pPr algn="l">
              <a:lnSpc>
                <a:spcPts val="3035"/>
              </a:lnSpc>
              <a:spcBef>
                <a:spcPct val="0"/>
              </a:spcBef>
            </a:pPr>
            <a:r>
              <a:rPr lang="en-US" sz="252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1.  Downloads real-time stock data</a:t>
            </a:r>
          </a:p>
          <a:p>
            <a:pPr algn="l">
              <a:lnSpc>
                <a:spcPts val="3035"/>
              </a:lnSpc>
              <a:spcBef>
                <a:spcPct val="0"/>
              </a:spcBef>
            </a:pPr>
            <a:r>
              <a:rPr lang="en-US" sz="252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2. Trains and saves prediction models</a:t>
            </a:r>
          </a:p>
          <a:p>
            <a:pPr algn="l">
              <a:lnSpc>
                <a:spcPts val="3035"/>
              </a:lnSpc>
              <a:spcBef>
                <a:spcPct val="0"/>
              </a:spcBef>
            </a:pPr>
            <a:r>
              <a:rPr lang="en-US" sz="252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3. Uses FastAPI for deployment</a:t>
            </a:r>
          </a:p>
          <a:p>
            <a:pPr algn="l">
              <a:lnSpc>
                <a:spcPts val="3035"/>
              </a:lnSpc>
              <a:spcBef>
                <a:spcPct val="0"/>
              </a:spcBef>
            </a:pPr>
            <a:r>
              <a:rPr lang="en-US" sz="252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4. Provides instant 7-day price forecasts through a clean web interface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0961" y="4119562"/>
            <a:ext cx="15226079" cy="193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98"/>
              </a:lnSpc>
            </a:pPr>
            <a:r>
              <a:rPr lang="en-US" sz="11998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7054927"/>
            <a:ext cx="6586825" cy="3600912"/>
            <a:chOff x="0" y="0"/>
            <a:chExt cx="1734802" cy="9483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34802" cy="948388"/>
            </a:xfrm>
            <a:custGeom>
              <a:avLst/>
              <a:gdLst/>
              <a:ahLst/>
              <a:cxnLst/>
              <a:rect r="r" b="b" t="t" l="l"/>
              <a:pathLst>
                <a:path h="948388" w="1734802">
                  <a:moveTo>
                    <a:pt x="59944" y="0"/>
                  </a:moveTo>
                  <a:lnTo>
                    <a:pt x="1674858" y="0"/>
                  </a:lnTo>
                  <a:cubicBezTo>
                    <a:pt x="1690756" y="0"/>
                    <a:pt x="1706003" y="6315"/>
                    <a:pt x="1717245" y="17557"/>
                  </a:cubicBezTo>
                  <a:cubicBezTo>
                    <a:pt x="1728486" y="28799"/>
                    <a:pt x="1734802" y="44046"/>
                    <a:pt x="1734802" y="59944"/>
                  </a:cubicBezTo>
                  <a:lnTo>
                    <a:pt x="1734802" y="888445"/>
                  </a:lnTo>
                  <a:cubicBezTo>
                    <a:pt x="1734802" y="921551"/>
                    <a:pt x="1707964" y="948388"/>
                    <a:pt x="1674858" y="948388"/>
                  </a:cubicBezTo>
                  <a:lnTo>
                    <a:pt x="59944" y="948388"/>
                  </a:lnTo>
                  <a:cubicBezTo>
                    <a:pt x="44046" y="948388"/>
                    <a:pt x="28799" y="942073"/>
                    <a:pt x="17557" y="930831"/>
                  </a:cubicBezTo>
                  <a:cubicBezTo>
                    <a:pt x="6315" y="919590"/>
                    <a:pt x="0" y="904343"/>
                    <a:pt x="0" y="888445"/>
                  </a:cubicBezTo>
                  <a:lnTo>
                    <a:pt x="0" y="59944"/>
                  </a:lnTo>
                  <a:cubicBezTo>
                    <a:pt x="0" y="44046"/>
                    <a:pt x="6315" y="28799"/>
                    <a:pt x="17557" y="17557"/>
                  </a:cubicBezTo>
                  <a:cubicBezTo>
                    <a:pt x="28799" y="6315"/>
                    <a:pt x="44046" y="0"/>
                    <a:pt x="5994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5757">
                    <a:alpha val="100000"/>
                  </a:srgbClr>
                </a:gs>
                <a:gs pos="100000">
                  <a:srgbClr val="8C52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734802" cy="9674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3192" y="5096262"/>
            <a:ext cx="6540368" cy="3307730"/>
            <a:chOff x="0" y="0"/>
            <a:chExt cx="1013274" cy="5124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3274" cy="512454"/>
            </a:xfrm>
            <a:custGeom>
              <a:avLst/>
              <a:gdLst/>
              <a:ahLst/>
              <a:cxnLst/>
              <a:rect r="r" b="b" t="t" l="l"/>
              <a:pathLst>
                <a:path h="512454" w="1013274">
                  <a:moveTo>
                    <a:pt x="35511" y="0"/>
                  </a:moveTo>
                  <a:lnTo>
                    <a:pt x="977763" y="0"/>
                  </a:lnTo>
                  <a:cubicBezTo>
                    <a:pt x="997375" y="0"/>
                    <a:pt x="1013274" y="15899"/>
                    <a:pt x="1013274" y="35511"/>
                  </a:cubicBezTo>
                  <a:lnTo>
                    <a:pt x="1013274" y="476942"/>
                  </a:lnTo>
                  <a:cubicBezTo>
                    <a:pt x="1013274" y="496555"/>
                    <a:pt x="997375" y="512454"/>
                    <a:pt x="977763" y="512454"/>
                  </a:cubicBezTo>
                  <a:lnTo>
                    <a:pt x="35511" y="512454"/>
                  </a:lnTo>
                  <a:cubicBezTo>
                    <a:pt x="26093" y="512454"/>
                    <a:pt x="17061" y="508712"/>
                    <a:pt x="10401" y="502053"/>
                  </a:cubicBezTo>
                  <a:cubicBezTo>
                    <a:pt x="3741" y="495393"/>
                    <a:pt x="0" y="486361"/>
                    <a:pt x="0" y="476942"/>
                  </a:cubicBezTo>
                  <a:lnTo>
                    <a:pt x="0" y="35511"/>
                  </a:lnTo>
                  <a:cubicBezTo>
                    <a:pt x="0" y="15899"/>
                    <a:pt x="15899" y="0"/>
                    <a:pt x="35511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5529" r="0" b="-5529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40806" y="2961251"/>
            <a:ext cx="6351781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9"/>
              </a:lnSpc>
            </a:pPr>
            <a:r>
              <a:rPr lang="en-US" sz="7199" b="true">
                <a:solidFill>
                  <a:srgbClr val="FFBD59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Introduction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676258" y="2096415"/>
            <a:ext cx="1878766" cy="1479198"/>
          </a:xfrm>
          <a:custGeom>
            <a:avLst/>
            <a:gdLst/>
            <a:ahLst/>
            <a:cxnLst/>
            <a:rect r="r" b="b" t="t" l="l"/>
            <a:pathLst>
              <a:path h="1479198" w="1878766">
                <a:moveTo>
                  <a:pt x="0" y="0"/>
                </a:moveTo>
                <a:lnTo>
                  <a:pt x="1878765" y="0"/>
                </a:lnTo>
                <a:lnTo>
                  <a:pt x="1878765" y="1479198"/>
                </a:lnTo>
                <a:lnTo>
                  <a:pt x="0" y="1479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17162562" y="8855383"/>
            <a:ext cx="518363" cy="578295"/>
          </a:xfrm>
          <a:custGeom>
            <a:avLst/>
            <a:gdLst/>
            <a:ahLst/>
            <a:cxnLst/>
            <a:rect r="r" b="b" t="t" l="l"/>
            <a:pathLst>
              <a:path h="578295" w="518363">
                <a:moveTo>
                  <a:pt x="0" y="578295"/>
                </a:moveTo>
                <a:lnTo>
                  <a:pt x="518362" y="578295"/>
                </a:lnTo>
                <a:lnTo>
                  <a:pt x="518362" y="0"/>
                </a:lnTo>
                <a:lnTo>
                  <a:pt x="0" y="0"/>
                </a:lnTo>
                <a:lnTo>
                  <a:pt x="0" y="57829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431181" y="4856726"/>
            <a:ext cx="8731380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8"/>
              </a:lnSpc>
              <a:spcBef>
                <a:spcPct val="0"/>
              </a:spcBef>
            </a:pPr>
          </a:p>
          <a:p>
            <a:pPr algn="l">
              <a:lnSpc>
                <a:spcPts val="3648"/>
              </a:lnSpc>
              <a:spcBef>
                <a:spcPct val="0"/>
              </a:spcBef>
            </a:pPr>
            <a:r>
              <a:rPr lang="en-US" sz="3040">
                <a:solidFill>
                  <a:srgbClr val="FFFFFF">
                    <a:alpha val="88627"/>
                  </a:srgbClr>
                </a:solidFill>
                <a:latin typeface="Inter"/>
                <a:ea typeface="Inter"/>
                <a:cs typeface="Inter"/>
                <a:sym typeface="Inter"/>
              </a:rPr>
              <a:t>By analyzing historical stock data, technical indicators, and market sentiment, the model identifies hidden patterns and provides short-term and long-term predictions for informed investment decisions.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30737" y="3027926"/>
            <a:ext cx="8731380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2"/>
              </a:lnSpc>
              <a:spcBef>
                <a:spcPct val="0"/>
              </a:spcBef>
            </a:pPr>
            <a:r>
              <a:rPr lang="en-US" sz="3043">
                <a:solidFill>
                  <a:srgbClr val="FFFFFF">
                    <a:alpha val="89804"/>
                  </a:srgbClr>
                </a:solidFill>
                <a:latin typeface="Inter"/>
                <a:ea typeface="Inter"/>
                <a:cs typeface="Inter"/>
                <a:sym typeface="Inter"/>
              </a:rPr>
              <a:t>Stock Trend AI is an advanced machine learning–based forecasting model designed to predict future stock price trends and market movements with high accuracy.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97056" y="513544"/>
            <a:ext cx="8693889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Ai Components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6921" y="1739010"/>
            <a:ext cx="2954893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b="true" sz="2499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Machine</a:t>
            </a:r>
            <a:r>
              <a:rPr lang="en-US" b="true" sz="2499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Learning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58545" y="1739010"/>
            <a:ext cx="4756666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b="true" sz="2499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Natural Language 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34828" y="1739010"/>
            <a:ext cx="2318385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b="true" sz="2499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Deep Learning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6921" y="5826738"/>
            <a:ext cx="2714625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b="true" sz="2499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Computer Vision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64190" y="5826738"/>
            <a:ext cx="2177415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b="true" sz="2499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Generative AI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70159" y="5826738"/>
            <a:ext cx="1641872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499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Agentic AI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6921" y="2327178"/>
            <a:ext cx="5336289" cy="246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Machine Learning is a branch </a:t>
            </a:r>
            <a:r>
              <a:rPr lang="en-US" sz="26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of Artificial Intelligence that enables systems to analyze data, learn patterns, and make predictions or decisions without being explicitly programmed.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34828" y="2327178"/>
            <a:ext cx="5385184" cy="328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Deep Learning is an advanced form of Machine Learning that uses multi-layered neural networks to simulate human brain processes, excelling in tasks like image recognition, speech, and complex data modeling.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29587" y="2327178"/>
            <a:ext cx="5190571" cy="287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NLP focuses on enabling machines to understand, interpret, and communicate in human language, bridging the gap between human communication and computer understanding.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6921" y="6326800"/>
            <a:ext cx="4797056" cy="328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Computer Vision allows computers to perceive and interpret visual information from the world — such as images and videos — to identify objects, detect patterns, and make intelligent visual decisions.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64190" y="6326800"/>
            <a:ext cx="4578046" cy="287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Generative AI refers to models capable of creating new and original content — text, images, audio, or code — by learning from existing data and generating human-like outputs.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70159" y="6326800"/>
            <a:ext cx="4797056" cy="369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Agentic AI represents the next evolution of AI — systems that can autonomously plan, reason, and act to achieve goals, continuously improving through feedback and interaction with their environment.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79655" y="3605105"/>
            <a:ext cx="7747030" cy="7421399"/>
            <a:chOff x="0" y="0"/>
            <a:chExt cx="2040370" cy="19546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40370" cy="1954607"/>
            </a:xfrm>
            <a:custGeom>
              <a:avLst/>
              <a:gdLst/>
              <a:ahLst/>
              <a:cxnLst/>
              <a:rect r="r" b="b" t="t" l="l"/>
              <a:pathLst>
                <a:path h="1954607" w="2040370">
                  <a:moveTo>
                    <a:pt x="50966" y="0"/>
                  </a:moveTo>
                  <a:lnTo>
                    <a:pt x="1989404" y="0"/>
                  </a:lnTo>
                  <a:cubicBezTo>
                    <a:pt x="2002921" y="0"/>
                    <a:pt x="2015884" y="5370"/>
                    <a:pt x="2025442" y="14928"/>
                  </a:cubicBezTo>
                  <a:cubicBezTo>
                    <a:pt x="2035000" y="24486"/>
                    <a:pt x="2040370" y="37449"/>
                    <a:pt x="2040370" y="50966"/>
                  </a:cubicBezTo>
                  <a:lnTo>
                    <a:pt x="2040370" y="1903641"/>
                  </a:lnTo>
                  <a:cubicBezTo>
                    <a:pt x="2040370" y="1917158"/>
                    <a:pt x="2035000" y="1930122"/>
                    <a:pt x="2025442" y="1939679"/>
                  </a:cubicBezTo>
                  <a:cubicBezTo>
                    <a:pt x="2015884" y="1949238"/>
                    <a:pt x="2002921" y="1954607"/>
                    <a:pt x="1989404" y="1954607"/>
                  </a:cubicBezTo>
                  <a:lnTo>
                    <a:pt x="50966" y="1954607"/>
                  </a:lnTo>
                  <a:cubicBezTo>
                    <a:pt x="37449" y="1954607"/>
                    <a:pt x="24486" y="1949238"/>
                    <a:pt x="14928" y="1939679"/>
                  </a:cubicBezTo>
                  <a:cubicBezTo>
                    <a:pt x="5370" y="1930122"/>
                    <a:pt x="0" y="1917158"/>
                    <a:pt x="0" y="1903641"/>
                  </a:cubicBezTo>
                  <a:lnTo>
                    <a:pt x="0" y="50966"/>
                  </a:lnTo>
                  <a:cubicBezTo>
                    <a:pt x="0" y="37449"/>
                    <a:pt x="5370" y="24486"/>
                    <a:pt x="14928" y="14928"/>
                  </a:cubicBezTo>
                  <a:cubicBezTo>
                    <a:pt x="24486" y="5370"/>
                    <a:pt x="37449" y="0"/>
                    <a:pt x="509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5757">
                    <a:alpha val="100000"/>
                  </a:srgbClr>
                </a:gs>
                <a:gs pos="100000">
                  <a:srgbClr val="8C52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040370" cy="19736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12088" y="1977026"/>
            <a:ext cx="3574895" cy="6848819"/>
            <a:chOff x="0" y="0"/>
            <a:chExt cx="553845" cy="10610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3845" cy="1061061"/>
            </a:xfrm>
            <a:custGeom>
              <a:avLst/>
              <a:gdLst/>
              <a:ahLst/>
              <a:cxnLst/>
              <a:rect r="r" b="b" t="t" l="l"/>
              <a:pathLst>
                <a:path h="1061061" w="553845">
                  <a:moveTo>
                    <a:pt x="64969" y="0"/>
                  </a:moveTo>
                  <a:lnTo>
                    <a:pt x="488876" y="0"/>
                  </a:lnTo>
                  <a:cubicBezTo>
                    <a:pt x="506107" y="0"/>
                    <a:pt x="522632" y="6845"/>
                    <a:pt x="534816" y="19029"/>
                  </a:cubicBezTo>
                  <a:cubicBezTo>
                    <a:pt x="547000" y="31213"/>
                    <a:pt x="553845" y="47738"/>
                    <a:pt x="553845" y="64969"/>
                  </a:cubicBezTo>
                  <a:lnTo>
                    <a:pt x="553845" y="996092"/>
                  </a:lnTo>
                  <a:cubicBezTo>
                    <a:pt x="553845" y="1031974"/>
                    <a:pt x="524757" y="1061061"/>
                    <a:pt x="488876" y="1061061"/>
                  </a:cubicBezTo>
                  <a:lnTo>
                    <a:pt x="64969" y="1061061"/>
                  </a:lnTo>
                  <a:cubicBezTo>
                    <a:pt x="29088" y="1061061"/>
                    <a:pt x="0" y="1031974"/>
                    <a:pt x="0" y="996092"/>
                  </a:cubicBezTo>
                  <a:lnTo>
                    <a:pt x="0" y="64969"/>
                  </a:lnTo>
                  <a:cubicBezTo>
                    <a:pt x="0" y="29088"/>
                    <a:pt x="29088" y="0"/>
                    <a:pt x="64969" y="0"/>
                  </a:cubicBezTo>
                  <a:close/>
                </a:path>
              </a:pathLst>
            </a:custGeom>
            <a:blipFill>
              <a:blip r:embed="rId3"/>
              <a:stretch>
                <a:fillRect l="-25355" t="-15067" r="-20013" b="-19827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291823" y="1977026"/>
            <a:ext cx="3574895" cy="3256159"/>
            <a:chOff x="0" y="0"/>
            <a:chExt cx="553845" cy="5044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3845" cy="504464"/>
            </a:xfrm>
            <a:custGeom>
              <a:avLst/>
              <a:gdLst/>
              <a:ahLst/>
              <a:cxnLst/>
              <a:rect r="r" b="b" t="t" l="l"/>
              <a:pathLst>
                <a:path h="504464" w="553845">
                  <a:moveTo>
                    <a:pt x="64969" y="0"/>
                  </a:moveTo>
                  <a:lnTo>
                    <a:pt x="488876" y="0"/>
                  </a:lnTo>
                  <a:cubicBezTo>
                    <a:pt x="506107" y="0"/>
                    <a:pt x="522632" y="6845"/>
                    <a:pt x="534816" y="19029"/>
                  </a:cubicBezTo>
                  <a:cubicBezTo>
                    <a:pt x="547000" y="31213"/>
                    <a:pt x="553845" y="47738"/>
                    <a:pt x="553845" y="64969"/>
                  </a:cubicBezTo>
                  <a:lnTo>
                    <a:pt x="553845" y="439495"/>
                  </a:lnTo>
                  <a:cubicBezTo>
                    <a:pt x="553845" y="475377"/>
                    <a:pt x="524757" y="504464"/>
                    <a:pt x="488876" y="504464"/>
                  </a:cubicBezTo>
                  <a:lnTo>
                    <a:pt x="64969" y="504464"/>
                  </a:lnTo>
                  <a:cubicBezTo>
                    <a:pt x="29088" y="504464"/>
                    <a:pt x="0" y="475377"/>
                    <a:pt x="0" y="439495"/>
                  </a:cubicBezTo>
                  <a:lnTo>
                    <a:pt x="0" y="64969"/>
                  </a:lnTo>
                  <a:cubicBezTo>
                    <a:pt x="0" y="29088"/>
                    <a:pt x="29088" y="0"/>
                    <a:pt x="64969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42408" r="0" b="-2217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291823" y="5569686"/>
            <a:ext cx="3574895" cy="3256159"/>
            <a:chOff x="0" y="0"/>
            <a:chExt cx="553845" cy="5044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53845" cy="504464"/>
            </a:xfrm>
            <a:custGeom>
              <a:avLst/>
              <a:gdLst/>
              <a:ahLst/>
              <a:cxnLst/>
              <a:rect r="r" b="b" t="t" l="l"/>
              <a:pathLst>
                <a:path h="504464" w="553845">
                  <a:moveTo>
                    <a:pt x="64969" y="0"/>
                  </a:moveTo>
                  <a:lnTo>
                    <a:pt x="488876" y="0"/>
                  </a:lnTo>
                  <a:cubicBezTo>
                    <a:pt x="506107" y="0"/>
                    <a:pt x="522632" y="6845"/>
                    <a:pt x="534816" y="19029"/>
                  </a:cubicBezTo>
                  <a:cubicBezTo>
                    <a:pt x="547000" y="31213"/>
                    <a:pt x="553845" y="47738"/>
                    <a:pt x="553845" y="64969"/>
                  </a:cubicBezTo>
                  <a:lnTo>
                    <a:pt x="553845" y="439495"/>
                  </a:lnTo>
                  <a:cubicBezTo>
                    <a:pt x="553845" y="475377"/>
                    <a:pt x="524757" y="504464"/>
                    <a:pt x="488876" y="504464"/>
                  </a:cubicBezTo>
                  <a:lnTo>
                    <a:pt x="64969" y="504464"/>
                  </a:lnTo>
                  <a:cubicBezTo>
                    <a:pt x="29088" y="504464"/>
                    <a:pt x="0" y="475377"/>
                    <a:pt x="0" y="439495"/>
                  </a:cubicBezTo>
                  <a:lnTo>
                    <a:pt x="0" y="64969"/>
                  </a:lnTo>
                  <a:cubicBezTo>
                    <a:pt x="0" y="29088"/>
                    <a:pt x="29088" y="0"/>
                    <a:pt x="64969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0155" r="0" b="-5442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408886" y="4590138"/>
            <a:ext cx="1765874" cy="1704965"/>
            <a:chOff x="0" y="0"/>
            <a:chExt cx="465086" cy="4490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5086" cy="449044"/>
            </a:xfrm>
            <a:custGeom>
              <a:avLst/>
              <a:gdLst/>
              <a:ahLst/>
              <a:cxnLst/>
              <a:rect r="r" b="b" t="t" l="l"/>
              <a:pathLst>
                <a:path h="449044" w="465086">
                  <a:moveTo>
                    <a:pt x="122757" y="0"/>
                  </a:moveTo>
                  <a:lnTo>
                    <a:pt x="342329" y="0"/>
                  </a:lnTo>
                  <a:cubicBezTo>
                    <a:pt x="410126" y="0"/>
                    <a:pt x="465086" y="54960"/>
                    <a:pt x="465086" y="122757"/>
                  </a:cubicBezTo>
                  <a:lnTo>
                    <a:pt x="465086" y="326287"/>
                  </a:lnTo>
                  <a:cubicBezTo>
                    <a:pt x="465086" y="394084"/>
                    <a:pt x="410126" y="449044"/>
                    <a:pt x="342329" y="449044"/>
                  </a:cubicBezTo>
                  <a:lnTo>
                    <a:pt x="122757" y="449044"/>
                  </a:lnTo>
                  <a:cubicBezTo>
                    <a:pt x="54960" y="449044"/>
                    <a:pt x="0" y="394084"/>
                    <a:pt x="0" y="326287"/>
                  </a:cubicBezTo>
                  <a:lnTo>
                    <a:pt x="0" y="122757"/>
                  </a:lnTo>
                  <a:cubicBezTo>
                    <a:pt x="0" y="54960"/>
                    <a:pt x="54960" y="0"/>
                    <a:pt x="12275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5757">
                    <a:alpha val="100000"/>
                  </a:srgbClr>
                </a:gs>
                <a:gs pos="100000">
                  <a:srgbClr val="8C52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465086" cy="468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482100" y="4632897"/>
            <a:ext cx="1619446" cy="1619446"/>
          </a:xfrm>
          <a:prstGeom prst="rect">
            <a:avLst/>
          </a:prstGeom>
        </p:spPr>
      </p:pic>
      <p:sp>
        <p:nvSpPr>
          <p:cNvPr name="Freeform 16" id="16"/>
          <p:cNvSpPr/>
          <p:nvPr/>
        </p:nvSpPr>
        <p:spPr>
          <a:xfrm flipH="false" flipV="true" rot="0">
            <a:off x="17230733" y="9115022"/>
            <a:ext cx="518363" cy="578295"/>
          </a:xfrm>
          <a:custGeom>
            <a:avLst/>
            <a:gdLst/>
            <a:ahLst/>
            <a:cxnLst/>
            <a:rect r="r" b="b" t="t" l="l"/>
            <a:pathLst>
              <a:path h="578295" w="518363">
                <a:moveTo>
                  <a:pt x="0" y="578295"/>
                </a:moveTo>
                <a:lnTo>
                  <a:pt x="518363" y="578295"/>
                </a:lnTo>
                <a:lnTo>
                  <a:pt x="518363" y="0"/>
                </a:lnTo>
                <a:lnTo>
                  <a:pt x="0" y="0"/>
                </a:lnTo>
                <a:lnTo>
                  <a:pt x="0" y="578295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942661" y="1929401"/>
            <a:ext cx="5659217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LSTM Algorithm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42661" y="3113856"/>
            <a:ext cx="6467972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Our Stock Trend AI model is built using the Long Short-Term Memory (LSTM) algorithm — a powerful type of Recurrent Neural Network (RNN) designed to analyze sequential and time-series data.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42661" y="5095875"/>
            <a:ext cx="6323085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 the stock market, prices change continuously over time, and understanding these temporal dependencies is crucial.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42661" y="6509385"/>
            <a:ext cx="6323085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LSTM model captures long-term relationships and hidden patterns in historical price data such as open, close, high, low, and volume, enabling accurate trend prediction and future price forecasting.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36388" y="1947463"/>
            <a:ext cx="518363" cy="578295"/>
          </a:xfrm>
          <a:custGeom>
            <a:avLst/>
            <a:gdLst/>
            <a:ahLst/>
            <a:cxnLst/>
            <a:rect r="r" b="b" t="t" l="l"/>
            <a:pathLst>
              <a:path h="578295" w="518363">
                <a:moveTo>
                  <a:pt x="0" y="0"/>
                </a:moveTo>
                <a:lnTo>
                  <a:pt x="518363" y="0"/>
                </a:lnTo>
                <a:lnTo>
                  <a:pt x="518363" y="578295"/>
                </a:lnTo>
                <a:lnTo>
                  <a:pt x="0" y="5782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1916" y="6179289"/>
            <a:ext cx="8384238" cy="2165977"/>
          </a:xfrm>
          <a:custGeom>
            <a:avLst/>
            <a:gdLst/>
            <a:ahLst/>
            <a:cxnLst/>
            <a:rect r="r" b="b" t="t" l="l"/>
            <a:pathLst>
              <a:path h="2165977" w="8384238">
                <a:moveTo>
                  <a:pt x="0" y="0"/>
                </a:moveTo>
                <a:lnTo>
                  <a:pt x="8384238" y="0"/>
                </a:lnTo>
                <a:lnTo>
                  <a:pt x="8384238" y="2165977"/>
                </a:lnTo>
                <a:lnTo>
                  <a:pt x="0" y="21659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19" r="0" b="-554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39064" y="6550764"/>
            <a:ext cx="7397813" cy="2165977"/>
          </a:xfrm>
          <a:custGeom>
            <a:avLst/>
            <a:gdLst/>
            <a:ahLst/>
            <a:cxnLst/>
            <a:rect r="r" b="b" t="t" l="l"/>
            <a:pathLst>
              <a:path h="2165977" w="7397813">
                <a:moveTo>
                  <a:pt x="0" y="0"/>
                </a:moveTo>
                <a:lnTo>
                  <a:pt x="7397813" y="0"/>
                </a:lnTo>
                <a:lnTo>
                  <a:pt x="7397813" y="2165977"/>
                </a:lnTo>
                <a:lnTo>
                  <a:pt x="0" y="21659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701" t="0" r="-2701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74641" y="1203324"/>
            <a:ext cx="10538718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b="true" sz="5499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Implementation Steps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1916" y="2497183"/>
            <a:ext cx="6392466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1. </a:t>
            </a:r>
            <a:r>
              <a:rPr lang="en-US" b="true" sz="2799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Preprocessing (Techniques used)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39064" y="2497183"/>
            <a:ext cx="5359956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2. </a:t>
            </a:r>
            <a:r>
              <a:rPr lang="en-US" b="true" sz="2799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</a:t>
            </a:r>
            <a:r>
              <a:rPr lang="en-US" b="true" sz="2799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raining and Test Data Split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1916" y="3207489"/>
            <a:ext cx="8384238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code d</a:t>
            </a: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ownloads historical stock price data using the yfinance API for the ticker "SBUX" (Starbucks) for the past 5 years. Only the ‘Close’ price column is used as input for modeling. After reindexing to ensure daily frequency, missing dates are filled using forward fill (ffill), maintaining data continuity.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539064" y="3207489"/>
            <a:ext cx="6690783" cy="334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Afte</a:t>
            </a: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 scaling, the dataset is split as: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70% → Training data</a:t>
            </a: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30% → Testing data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split ensures that older data is used for training and newer data for testing — preserving the time-series nature.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36388" y="1947463"/>
            <a:ext cx="518363" cy="578295"/>
          </a:xfrm>
          <a:custGeom>
            <a:avLst/>
            <a:gdLst/>
            <a:ahLst/>
            <a:cxnLst/>
            <a:rect r="r" b="b" t="t" l="l"/>
            <a:pathLst>
              <a:path h="578295" w="518363">
                <a:moveTo>
                  <a:pt x="0" y="0"/>
                </a:moveTo>
                <a:lnTo>
                  <a:pt x="518363" y="0"/>
                </a:lnTo>
                <a:lnTo>
                  <a:pt x="518363" y="578295"/>
                </a:lnTo>
                <a:lnTo>
                  <a:pt x="0" y="5782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550764"/>
            <a:ext cx="8415292" cy="1587070"/>
          </a:xfrm>
          <a:custGeom>
            <a:avLst/>
            <a:gdLst/>
            <a:ahLst/>
            <a:cxnLst/>
            <a:rect r="r" b="b" t="t" l="l"/>
            <a:pathLst>
              <a:path h="1587070" w="8415292">
                <a:moveTo>
                  <a:pt x="0" y="0"/>
                </a:moveTo>
                <a:lnTo>
                  <a:pt x="8415292" y="0"/>
                </a:lnTo>
                <a:lnTo>
                  <a:pt x="8415292" y="1587070"/>
                </a:lnTo>
                <a:lnTo>
                  <a:pt x="0" y="15870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860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74641" y="1203324"/>
            <a:ext cx="10538718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b="true" sz="5499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Implementation Steps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9121" y="2497183"/>
            <a:ext cx="1735455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3. S</a:t>
            </a:r>
            <a:r>
              <a:rPr lang="en-US" b="true" sz="2799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caling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29812" y="2497183"/>
            <a:ext cx="1910834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4. Training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6921" y="3207489"/>
            <a:ext cx="8149243" cy="408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Tech</a:t>
            </a: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nique Used: MinMaxScaler from sklearn.preprocessing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Range: Values are scaled between 0 and 1 using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This scaling helps stabilize LSTM training and ensures faster convergence by normalizing different price magnitudes.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905815" y="2944858"/>
            <a:ext cx="7748936" cy="668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Mo</a:t>
            </a: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del Arc</a:t>
            </a: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hitecture: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LSTM Layer 1: 50 units, returns sequences (return_sequences=True)</a:t>
            </a: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Dropout Layer 1: 20% to prevent overfitting</a:t>
            </a: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LSTM Layer 2: 50 units</a:t>
            </a: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Dropout Layer 2: 20%</a:t>
            </a: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Dense Layer: 7 neurons (for 7-day future predictions)</a:t>
            </a: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Loss Function: Mean Squared Error (mse)</a:t>
            </a: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Optimizer: Adam with a learning rate of 0.001</a:t>
            </a: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Epochs: 100</a:t>
            </a: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Batch Size: 32</a:t>
            </a: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Validation: Performed on test data</a:t>
            </a: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Callbacks: TensorBoard for tracking training metrics visually.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36388" y="1947463"/>
            <a:ext cx="518363" cy="578295"/>
          </a:xfrm>
          <a:custGeom>
            <a:avLst/>
            <a:gdLst/>
            <a:ahLst/>
            <a:cxnLst/>
            <a:rect r="r" b="b" t="t" l="l"/>
            <a:pathLst>
              <a:path h="578295" w="518363">
                <a:moveTo>
                  <a:pt x="0" y="0"/>
                </a:moveTo>
                <a:lnTo>
                  <a:pt x="518363" y="0"/>
                </a:lnTo>
                <a:lnTo>
                  <a:pt x="518363" y="578295"/>
                </a:lnTo>
                <a:lnTo>
                  <a:pt x="0" y="5782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9732" y="3013341"/>
            <a:ext cx="13153627" cy="1512667"/>
          </a:xfrm>
          <a:custGeom>
            <a:avLst/>
            <a:gdLst/>
            <a:ahLst/>
            <a:cxnLst/>
            <a:rect r="r" b="b" t="t" l="l"/>
            <a:pathLst>
              <a:path h="1512667" w="13153627">
                <a:moveTo>
                  <a:pt x="0" y="0"/>
                </a:moveTo>
                <a:lnTo>
                  <a:pt x="13153627" y="0"/>
                </a:lnTo>
                <a:lnTo>
                  <a:pt x="13153627" y="1512667"/>
                </a:lnTo>
                <a:lnTo>
                  <a:pt x="0" y="15126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9732" y="4668883"/>
            <a:ext cx="13016318" cy="2290559"/>
          </a:xfrm>
          <a:custGeom>
            <a:avLst/>
            <a:gdLst/>
            <a:ahLst/>
            <a:cxnLst/>
            <a:rect r="r" b="b" t="t" l="l"/>
            <a:pathLst>
              <a:path h="2290559" w="13016318">
                <a:moveTo>
                  <a:pt x="0" y="0"/>
                </a:moveTo>
                <a:lnTo>
                  <a:pt x="13016318" y="0"/>
                </a:lnTo>
                <a:lnTo>
                  <a:pt x="13016318" y="2290559"/>
                </a:lnTo>
                <a:lnTo>
                  <a:pt x="0" y="22905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015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74641" y="1203324"/>
            <a:ext cx="10538718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b="true" sz="5499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Implementation Steps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9732" y="2497183"/>
            <a:ext cx="1910834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4. Training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3325" y="7200900"/>
            <a:ext cx="1737241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7ED95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5. Testing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3325" y="7792075"/>
            <a:ext cx="1578986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</a:t>
            </a: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 </a:t>
            </a: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test</a:t>
            </a: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dataset is created using the same create_dataset() logic</a:t>
            </a: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to evaluate the model’s predictive performance. Validation metrics (loss curves) can be monitored using TensorBoard logs. After training, both the model and scaler are saved in the "saved_models" directory for later inference and prediction.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36388" y="1947463"/>
            <a:ext cx="518363" cy="578295"/>
          </a:xfrm>
          <a:custGeom>
            <a:avLst/>
            <a:gdLst/>
            <a:ahLst/>
            <a:cxnLst/>
            <a:rect r="r" b="b" t="t" l="l"/>
            <a:pathLst>
              <a:path h="578295" w="518363">
                <a:moveTo>
                  <a:pt x="0" y="0"/>
                </a:moveTo>
                <a:lnTo>
                  <a:pt x="518363" y="0"/>
                </a:lnTo>
                <a:lnTo>
                  <a:pt x="518363" y="578295"/>
                </a:lnTo>
                <a:lnTo>
                  <a:pt x="0" y="5782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49070" y="2525758"/>
            <a:ext cx="15789860" cy="445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After training, the model and scaler are saved for future predictions and deployment.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Formats Used: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.keras file: TensorFlow’s native format that stores the complete model — architecture, weights, and optimizer state.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.pkl file: Stores the MinMaxScaler object using joblib, ensuring the same data scaling is applied during prediction as in training.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  <a:p>
            <a:pPr algn="l" marL="539748" indent="-269874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All files are saved in the saved_models directory for easy reuse.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12849" y="6983458"/>
            <a:ext cx="11487283" cy="2486277"/>
          </a:xfrm>
          <a:custGeom>
            <a:avLst/>
            <a:gdLst/>
            <a:ahLst/>
            <a:cxnLst/>
            <a:rect r="r" b="b" t="t" l="l"/>
            <a:pathLst>
              <a:path h="2486277" w="11487283">
                <a:moveTo>
                  <a:pt x="0" y="0"/>
                </a:moveTo>
                <a:lnTo>
                  <a:pt x="11487283" y="0"/>
                </a:lnTo>
                <a:lnTo>
                  <a:pt x="11487283" y="2486277"/>
                </a:lnTo>
                <a:lnTo>
                  <a:pt x="0" y="24862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23" r="0" b="-82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60591" y="1360310"/>
            <a:ext cx="5366817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Saving</a:t>
            </a:r>
            <a:r>
              <a:rPr lang="en-US" b="true" sz="5499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Model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36388" y="1947463"/>
            <a:ext cx="518363" cy="578295"/>
          </a:xfrm>
          <a:custGeom>
            <a:avLst/>
            <a:gdLst/>
            <a:ahLst/>
            <a:cxnLst/>
            <a:rect r="r" b="b" t="t" l="l"/>
            <a:pathLst>
              <a:path h="578295" w="518363">
                <a:moveTo>
                  <a:pt x="0" y="0"/>
                </a:moveTo>
                <a:lnTo>
                  <a:pt x="518363" y="0"/>
                </a:lnTo>
                <a:lnTo>
                  <a:pt x="518363" y="578295"/>
                </a:lnTo>
                <a:lnTo>
                  <a:pt x="0" y="5782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30166" y="2837243"/>
            <a:ext cx="4629134" cy="6421057"/>
          </a:xfrm>
          <a:custGeom>
            <a:avLst/>
            <a:gdLst/>
            <a:ahLst/>
            <a:cxnLst/>
            <a:rect r="r" b="b" t="t" l="l"/>
            <a:pathLst>
              <a:path h="6421057" w="4629134">
                <a:moveTo>
                  <a:pt x="0" y="0"/>
                </a:moveTo>
                <a:lnTo>
                  <a:pt x="4629134" y="0"/>
                </a:lnTo>
                <a:lnTo>
                  <a:pt x="4629134" y="6421057"/>
                </a:lnTo>
                <a:lnTo>
                  <a:pt x="0" y="64210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49070" y="1782808"/>
            <a:ext cx="1578986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</a:t>
            </a: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he </a:t>
            </a: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FastAPI backend is organized for clarity, scalability, and easy integration of the machine learning model.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Below is the typical structure and explanation of each folder and file.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9070" y="3068683"/>
            <a:ext cx="11381096" cy="631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main.py - T</a:t>
            </a: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he core </a:t>
            </a: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FastAPI application — handles API routes, loads model, performs predictions, and serves web pages.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model_utils.py - Contains helper functions for loading the trained LSTM model and preprocessing input data for inference.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train_model.py - Used to train the LSTM model, preprocess stock data, and save model files (.keras, .h5, .pkl).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saved_models/ - Stores the trained model (.keras, .h5) and scaler (.pkl) used for predictions.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templates/ - Contains HTML files (like index.html) rendered by Jinja2 for the web interface.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static/ - Stores static frontend resources such as CSS, JavaScript, and image files.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requirements.txt - Lists all Python dependencies required for running the FastAPI backend.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README.md - Provides documentation, setup instructions, and project overview.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30961" y="735058"/>
            <a:ext cx="15226079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Folder structure </a:t>
            </a:r>
            <a:r>
              <a:rPr lang="en-US" b="true" sz="5499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of FASTAPI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DAG1kZiOnTE</dc:identifier>
  <dcterms:modified xsi:type="dcterms:W3CDTF">2011-08-01T06:04:30Z</dcterms:modified>
  <cp:revision>1</cp:revision>
  <dc:title>Stock Market</dc:title>
</cp:coreProperties>
</file>