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Garet Bold" charset="1" panose="00000000000000000000"/>
      <p:regular r:id="rId22"/>
    </p:embeddedFont>
    <p:embeddedFont>
      <p:font typeface="Garet" charset="1" panose="00000000000000000000"/>
      <p:regular r:id="rId23"/>
    </p:embeddedFont>
    <p:embeddedFont>
      <p:font typeface="Poppins" charset="1" panose="00000500000000000000"/>
      <p:regular r:id="rId24"/>
    </p:embeddedFont>
    <p:embeddedFont>
      <p:font typeface="Libre Baskerville" charset="1" panose="02000000000000000000"/>
      <p:regular r:id="rId25"/>
    </p:embeddedFont>
    <p:embeddedFont>
      <p:font typeface="Noto Serif" charset="1" panose="02020600060500020200"/>
      <p:regular r:id="rId26"/>
    </p:embeddedFont>
    <p:embeddedFont>
      <p:font typeface="Alice" charset="1" panose="00000500000000000000"/>
      <p:regular r:id="rId27"/>
    </p:embeddedFont>
    <p:embeddedFont>
      <p:font typeface="Alatsi" charset="1" panose="000005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18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904823" y="-898106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8"/>
                </a:lnTo>
                <a:lnTo>
                  <a:pt x="0" y="56557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59983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6551518" y="9036632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762878" y="4060925"/>
            <a:ext cx="19267814" cy="22006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03"/>
              </a:lnSpc>
            </a:pPr>
            <a:r>
              <a:rPr lang="en-US" b="true" sz="635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STOCK TREND AI </a:t>
            </a:r>
          </a:p>
          <a:p>
            <a:pPr algn="ctr">
              <a:lnSpc>
                <a:spcPts val="8903"/>
              </a:lnSpc>
              <a:spcBef>
                <a:spcPct val="0"/>
              </a:spcBef>
            </a:pPr>
            <a:r>
              <a:rPr lang="en-US" b="true" sz="6359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FORECASTING MODEL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412702" y="7683682"/>
            <a:ext cx="2386403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PRESENTED BY-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6459" y="9210675"/>
            <a:ext cx="1131703" cy="384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2"/>
              </a:lnSpc>
              <a:spcBef>
                <a:spcPct val="0"/>
              </a:spcBef>
            </a:pPr>
            <a:r>
              <a:rPr lang="en-US" sz="2294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2025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7384997">
            <a:off x="-594215" y="-1991275"/>
            <a:ext cx="4404437" cy="5655778"/>
          </a:xfrm>
          <a:custGeom>
            <a:avLst/>
            <a:gdLst/>
            <a:ahLst/>
            <a:cxnLst/>
            <a:rect r="r" b="b" t="t" l="l"/>
            <a:pathLst>
              <a:path h="5655778" w="4404437">
                <a:moveTo>
                  <a:pt x="0" y="0"/>
                </a:moveTo>
                <a:lnTo>
                  <a:pt x="4404437" y="0"/>
                </a:lnTo>
                <a:lnTo>
                  <a:pt x="4404437" y="5655777"/>
                </a:lnTo>
                <a:lnTo>
                  <a:pt x="0" y="56557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782314" y="8086990"/>
            <a:ext cx="3265051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 spc="19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AMAN KUMAR</a:t>
            </a:r>
          </a:p>
          <a:p>
            <a:pPr algn="l">
              <a:lnSpc>
                <a:spcPts val="2940"/>
              </a:lnSpc>
            </a:pPr>
            <a:r>
              <a:rPr lang="en-US" sz="2100" spc="19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HARSHITH</a:t>
            </a:r>
          </a:p>
          <a:p>
            <a:pPr algn="l">
              <a:lnSpc>
                <a:spcPts val="2940"/>
              </a:lnSpc>
            </a:pPr>
            <a:r>
              <a:rPr lang="en-US" sz="2100" spc="19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NIKHIL KUMAR</a:t>
            </a:r>
          </a:p>
          <a:p>
            <a:pPr algn="l">
              <a:lnSpc>
                <a:spcPts val="2940"/>
              </a:lnSpc>
            </a:pPr>
            <a:r>
              <a:rPr lang="en-US" sz="2100" spc="19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SAI ALEKHYA KUMARI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spc="193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SINDHU REDDY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70784" y="993043"/>
            <a:ext cx="5543293" cy="11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  <a:spcBef>
                <a:spcPct val="0"/>
              </a:spcBef>
            </a:pPr>
            <a:r>
              <a:rPr lang="en-US" sz="68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FASTAPI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711" y="993043"/>
            <a:ext cx="11710970" cy="11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  <a:spcBef>
                <a:spcPct val="0"/>
              </a:spcBef>
            </a:pPr>
            <a:r>
              <a:rPr lang="en-US" sz="68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Program Structure of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334" y="2681404"/>
            <a:ext cx="6574512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1. Importing Required Libraries: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01334" y="4041398"/>
            <a:ext cx="4161115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2. App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Initialization: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01334" y="5486613"/>
            <a:ext cx="5188744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3. Data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Model Definition: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70867" y="6721489"/>
            <a:ext cx="4091583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4. GET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Endpoint (/):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55915" y="3386216"/>
            <a:ext cx="13959960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Loads all required FastAPI, data handling, and system libraries for web and model operations.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5915" y="4858804"/>
            <a:ext cx="11654194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Cre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ates the FastAPI app, configures Jinja2 templates, and mounts static files.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5915" y="6228232"/>
            <a:ext cx="9751100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Defin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es a Pydantic model (StockData) to validate user input data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14281" y="7467477"/>
            <a:ext cx="10660261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Rend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ers the main HTML page with company selection and year display.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270784" y="993043"/>
            <a:ext cx="5543293" cy="11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  <a:spcBef>
                <a:spcPct val="0"/>
              </a:spcBef>
            </a:pPr>
            <a:r>
              <a:rPr lang="en-US" sz="68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FASTAPI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711" y="993043"/>
            <a:ext cx="11710970" cy="116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62"/>
              </a:lnSpc>
              <a:spcBef>
                <a:spcPct val="0"/>
              </a:spcBef>
            </a:pPr>
            <a:r>
              <a:rPr lang="en-US" sz="68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Program Structure of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01334" y="2535453"/>
            <a:ext cx="7043857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5. 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POST Endpoint (/predict_form):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0867" y="4041398"/>
            <a:ext cx="6361033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6. Model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 Loading &amp; Prediction: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70867" y="5516978"/>
            <a:ext cx="3651290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7. Error Handling: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01334" y="6714356"/>
            <a:ext cx="4913590" cy="622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8. Ru</a:t>
            </a:r>
            <a:r>
              <a:rPr lang="en-US" sz="3630">
                <a:solidFill>
                  <a:srgbClr val="FFFFFF"/>
                </a:solidFill>
                <a:latin typeface="Alice"/>
                <a:ea typeface="Alice"/>
                <a:cs typeface="Alice"/>
                <a:sym typeface="Alice"/>
              </a:rPr>
              <a:t>nning Application: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13873" y="3414791"/>
            <a:ext cx="14244042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Pr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ocesses user input, loads the hybrid quantum-LSTM model, and predicts future stock prices.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055915" y="4890371"/>
            <a:ext cx="13486091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Dynamically lo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ads model, scaler, and weights, reads CSV data, and generates predictions.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55915" y="6213966"/>
            <a:ext cx="12289870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Catch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es and displays errors related to model loading, data, or CSV files gracefully.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55915" y="7412719"/>
            <a:ext cx="10298073" cy="398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62"/>
              </a:lnSpc>
              <a:spcBef>
                <a:spcPct val="0"/>
              </a:spcBef>
            </a:pP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Launch</a:t>
            </a:r>
            <a:r>
              <a:rPr lang="en-US" sz="233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es the FastAPI server using Uvicorn on localhost (port 8000).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6562" y="4779584"/>
            <a:ext cx="4734156" cy="3535291"/>
          </a:xfrm>
          <a:custGeom>
            <a:avLst/>
            <a:gdLst/>
            <a:ahLst/>
            <a:cxnLst/>
            <a:rect r="r" b="b" t="t" l="l"/>
            <a:pathLst>
              <a:path h="3535291" w="4734156">
                <a:moveTo>
                  <a:pt x="0" y="0"/>
                </a:moveTo>
                <a:lnTo>
                  <a:pt x="4734157" y="0"/>
                </a:lnTo>
                <a:lnTo>
                  <a:pt x="4734157" y="3535291"/>
                </a:lnTo>
                <a:lnTo>
                  <a:pt x="0" y="35352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6562" y="2764580"/>
            <a:ext cx="7580571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HTML</a:t>
            </a:r>
          </a:p>
        </p:txBody>
      </p:sp>
      <p:sp>
        <p:nvSpPr>
          <p:cNvPr name="TextBox 6" id="6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12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6562" y="1718847"/>
            <a:ext cx="5408227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Frontend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111481" y="2284420"/>
            <a:ext cx="8637342" cy="75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006"/>
              </a:lnSpc>
              <a:spcBef>
                <a:spcPct val="0"/>
              </a:spcBef>
            </a:pPr>
            <a:r>
              <a:rPr lang="en-US" sz="21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 Sets up the webpage title, metadata, and links the external stylesheet for design.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11481" y="3690877"/>
            <a:ext cx="7822954" cy="75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  <a:spcBef>
                <a:spcPct val="0"/>
              </a:spcBef>
            </a:pPr>
            <a:r>
              <a:rPr lang="en-US" sz="21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Displays the site logo, brand name “Starry Stocks,” and a navigation link to the prediction form.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11481" y="5142620"/>
            <a:ext cx="7822954" cy="75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  <a:spcBef>
                <a:spcPct val="0"/>
              </a:spcBef>
            </a:pPr>
            <a:r>
              <a:rPr lang="en-US" sz="21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Collects user input for company selection and number of days to predict.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15615" y="6624628"/>
            <a:ext cx="7822954" cy="75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  <a:spcBef>
                <a:spcPct val="0"/>
              </a:spcBef>
            </a:pPr>
            <a:r>
              <a:rPr lang="en-US" sz="21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Dynamically shows prediction results or error messages returned from FastAPI.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111481" y="7954251"/>
            <a:ext cx="7822954" cy="755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6"/>
              </a:lnSpc>
              <a:spcBef>
                <a:spcPct val="0"/>
              </a:spcBef>
            </a:pPr>
            <a:r>
              <a:rPr lang="en-US" sz="214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Displays the current year and a disclaimer that predictions are not financial advice.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99932" y="1728932"/>
            <a:ext cx="2713077" cy="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Head</a:t>
            </a: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 Section: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148833" y="3059189"/>
            <a:ext cx="1535192" cy="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Head</a:t>
            </a: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er: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99932" y="4510933"/>
            <a:ext cx="3293507" cy="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Prediction Fo</a:t>
            </a: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rm: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99932" y="5992940"/>
            <a:ext cx="3146941" cy="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Results Section</a:t>
            </a: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30829" y="7398763"/>
            <a:ext cx="1404342" cy="603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  <a:spcBef>
                <a:spcPct val="0"/>
              </a:spcBef>
            </a:pPr>
            <a:r>
              <a:rPr lang="en-US" sz="3630">
                <a:solidFill>
                  <a:srgbClr val="FFFFFF"/>
                </a:solidFill>
                <a:latin typeface="Alatsi"/>
                <a:ea typeface="Alatsi"/>
                <a:cs typeface="Alatsi"/>
                <a:sym typeface="Alatsi"/>
              </a:rPr>
              <a:t>Footer: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682326" y="2458873"/>
            <a:ext cx="11555638" cy="6572269"/>
          </a:xfrm>
          <a:custGeom>
            <a:avLst/>
            <a:gdLst/>
            <a:ahLst/>
            <a:cxnLst/>
            <a:rect r="r" b="b" t="t" l="l"/>
            <a:pathLst>
              <a:path h="6572269" w="11555638">
                <a:moveTo>
                  <a:pt x="0" y="0"/>
                </a:moveTo>
                <a:lnTo>
                  <a:pt x="11555638" y="0"/>
                </a:lnTo>
                <a:lnTo>
                  <a:pt x="11555638" y="6572269"/>
                </a:lnTo>
                <a:lnTo>
                  <a:pt x="0" y="65722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13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81778" y="1131221"/>
            <a:ext cx="8762872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Screen Shot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82326" y="1131221"/>
            <a:ext cx="5461674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Front End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877265" y="2458873"/>
            <a:ext cx="10533469" cy="6886256"/>
          </a:xfrm>
          <a:custGeom>
            <a:avLst/>
            <a:gdLst/>
            <a:ahLst/>
            <a:cxnLst/>
            <a:rect r="r" b="b" t="t" l="l"/>
            <a:pathLst>
              <a:path h="6886256" w="10533469">
                <a:moveTo>
                  <a:pt x="0" y="0"/>
                </a:moveTo>
                <a:lnTo>
                  <a:pt x="10533470" y="0"/>
                </a:lnTo>
                <a:lnTo>
                  <a:pt x="10533470" y="6886255"/>
                </a:lnTo>
                <a:lnTo>
                  <a:pt x="0" y="68862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14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095023" y="1539710"/>
            <a:ext cx="5082747" cy="96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2"/>
              </a:lnSpc>
              <a:spcBef>
                <a:spcPct val="0"/>
              </a:spcBef>
            </a:pPr>
            <a:r>
              <a:rPr lang="en-US" sz="56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Screen Shot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198178" y="715798"/>
            <a:ext cx="9670552" cy="1044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82"/>
              </a:lnSpc>
              <a:spcBef>
                <a:spcPct val="0"/>
              </a:spcBef>
            </a:pPr>
            <a:r>
              <a:rPr lang="en-US" sz="61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Response of Frontend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7346" y="3943350"/>
            <a:ext cx="3967673" cy="8229600"/>
          </a:xfrm>
          <a:custGeom>
            <a:avLst/>
            <a:gdLst/>
            <a:ahLst/>
            <a:cxnLst/>
            <a:rect r="r" b="b" t="t" l="l"/>
            <a:pathLst>
              <a:path h="8229600" w="3967673">
                <a:moveTo>
                  <a:pt x="0" y="0"/>
                </a:moveTo>
                <a:lnTo>
                  <a:pt x="3967673" y="0"/>
                </a:lnTo>
                <a:lnTo>
                  <a:pt x="3967673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60897" y="1609828"/>
            <a:ext cx="6951277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860897" y="3145391"/>
            <a:ext cx="9154978" cy="52812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6"/>
              </a:lnSpc>
              <a:spcBef>
                <a:spcPct val="0"/>
              </a:spcBef>
            </a:pPr>
            <a:r>
              <a:rPr lang="en-US" sz="249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This project successfully integrates quantum preprocessing with an LSTM-based deep learning model to enhance stock price prediction accuracy. It combines the power of quantum feature extraction and classical sequence modeling, providing short-term forecasts for stock prices. The FastAPI backend efficiently handles prediction requests, while the HTML frontend offers an interactive and user-friendly interface. Overall, it demonstrates a hybrid quantum-classical approach to real-world financial forecasting — bridging advanced AI with emerging quantum computing concepts.</a:t>
            </a: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2122125" y="2693077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4240473" y="0"/>
                </a:moveTo>
                <a:lnTo>
                  <a:pt x="0" y="0"/>
                </a:lnTo>
                <a:lnTo>
                  <a:pt x="0" y="4240473"/>
                </a:lnTo>
                <a:lnTo>
                  <a:pt x="4240473" y="4240473"/>
                </a:lnTo>
                <a:lnTo>
                  <a:pt x="4240473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56" t="0" r="-2479" b="-1848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91511" y="-891511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2"/>
                </a:lnTo>
                <a:lnTo>
                  <a:pt x="0" y="42404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16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800" y="3631080"/>
            <a:ext cx="13102912" cy="2432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00"/>
              </a:lnSpc>
              <a:spcBef>
                <a:spcPct val="0"/>
              </a:spcBef>
            </a:pPr>
            <a:r>
              <a:rPr lang="en-US" b="true" sz="14214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THANK YOU!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691514" y="6933276"/>
            <a:ext cx="4240473" cy="4240473"/>
          </a:xfrm>
          <a:custGeom>
            <a:avLst/>
            <a:gdLst/>
            <a:ahLst/>
            <a:cxnLst/>
            <a:rect r="r" b="b" t="t" l="l"/>
            <a:pathLst>
              <a:path h="4240473" w="4240473">
                <a:moveTo>
                  <a:pt x="0" y="0"/>
                </a:moveTo>
                <a:lnTo>
                  <a:pt x="4240472" y="0"/>
                </a:lnTo>
                <a:lnTo>
                  <a:pt x="4240472" y="4240473"/>
                </a:lnTo>
                <a:lnTo>
                  <a:pt x="0" y="42404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183524" y="4458803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81827" y="3081466"/>
            <a:ext cx="1193201" cy="945883"/>
          </a:xfrm>
          <a:custGeom>
            <a:avLst/>
            <a:gdLst/>
            <a:ahLst/>
            <a:cxnLst/>
            <a:rect r="r" b="b" t="t" l="l"/>
            <a:pathLst>
              <a:path h="945883" w="1193201">
                <a:moveTo>
                  <a:pt x="0" y="0"/>
                </a:moveTo>
                <a:lnTo>
                  <a:pt x="1193202" y="0"/>
                </a:lnTo>
                <a:lnTo>
                  <a:pt x="1193202" y="945884"/>
                </a:lnTo>
                <a:lnTo>
                  <a:pt x="0" y="94588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146147" y="2929066"/>
            <a:ext cx="7039864" cy="1329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46147" y="4392128"/>
            <a:ext cx="11556873" cy="470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8"/>
              </a:lnSpc>
            </a:pPr>
            <a:r>
              <a:rPr lang="en-US" sz="2963">
                <a:solidFill>
                  <a:srgbClr val="F6E0F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Stock Trend AI is an advanced machine learning–based forecasting model designed to predict future stock price trends and market movements with high accuracy.</a:t>
            </a:r>
          </a:p>
          <a:p>
            <a:pPr algn="l">
              <a:lnSpc>
                <a:spcPts val="4148"/>
              </a:lnSpc>
              <a:spcBef>
                <a:spcPct val="0"/>
              </a:spcBef>
            </a:pPr>
          </a:p>
          <a:p>
            <a:pPr algn="l">
              <a:lnSpc>
                <a:spcPts val="4148"/>
              </a:lnSpc>
              <a:spcBef>
                <a:spcPct val="0"/>
              </a:spcBef>
            </a:pPr>
            <a:r>
              <a:rPr lang="en-US" sz="2963">
                <a:solidFill>
                  <a:srgbClr val="F6E0F5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By analyzing historical stock data, technical indicators, and market sentiment, the model identifies hidden patterns and provides short-term and long-term predictions for informed investment decisions.</a:t>
            </a:r>
          </a:p>
          <a:p>
            <a:pPr algn="l">
              <a:lnSpc>
                <a:spcPts val="4148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5400000">
            <a:off x="16912965" y="406573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5091" y="3378742"/>
            <a:ext cx="6295768" cy="5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Machine Learning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5091" y="5183109"/>
            <a:ext cx="6295768" cy="5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Deep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5091" y="7016355"/>
            <a:ext cx="6295768" cy="1082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Natural Language</a:t>
            </a:r>
          </a:p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Processing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21285" y="3426007"/>
            <a:ext cx="10408977" cy="130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Machine Learning is a branch of Artificial Intelligence that enables systems to analyze data, learn patterns, and make predictions or decisions without being explicitly programmed.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1285" y="5183109"/>
            <a:ext cx="10408977" cy="174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Deep Learning is an advanced form of Machine Learning that uses multi-layered neural networks to simulate human brain processes, excelling in tasks like image recognition, speech, and complex data modeling.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21285" y="7016355"/>
            <a:ext cx="10408977" cy="130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NLP focuses on enabling machines to understand, interpret, and communicate in human language, bridging the gap between human communication and computer understanding.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80719" y="1851066"/>
            <a:ext cx="8126563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Ai Components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1761076" y="5582494"/>
            <a:ext cx="8229600" cy="8229600"/>
          </a:xfrm>
          <a:custGeom>
            <a:avLst/>
            <a:gdLst/>
            <a:ahLst/>
            <a:cxnLst/>
            <a:rect r="r" b="b" t="t" l="l"/>
            <a:pathLst>
              <a:path h="8229600" w="8229600">
                <a:moveTo>
                  <a:pt x="8229600" y="0"/>
                </a:moveTo>
                <a:lnTo>
                  <a:pt x="0" y="0"/>
                </a:lnTo>
                <a:lnTo>
                  <a:pt x="0" y="8229600"/>
                </a:lnTo>
                <a:lnTo>
                  <a:pt x="8229600" y="8229600"/>
                </a:lnTo>
                <a:lnTo>
                  <a:pt x="822960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955091" y="3378742"/>
            <a:ext cx="6295768" cy="5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Computer Vision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55091" y="5183109"/>
            <a:ext cx="6295768" cy="5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Generative AI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55091" y="7016355"/>
            <a:ext cx="6295768" cy="530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2"/>
              </a:lnSpc>
              <a:spcBef>
                <a:spcPct val="0"/>
              </a:spcBef>
            </a:pPr>
            <a:r>
              <a:rPr lang="en-US" sz="31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Agentic 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421285" y="3426007"/>
            <a:ext cx="10408977" cy="174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Computer Vision allows computers to perceive and interpret visual information from the world — such as images and videos — to identify objects, detect patterns, and make intelligent visual decisions.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421285" y="5183109"/>
            <a:ext cx="10408977" cy="130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Generative AI refers to models capable of creating new and original content — text, images, audio, or code — by learning from existing data and generating human-like outputs.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421285" y="6964004"/>
            <a:ext cx="10408977" cy="1745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24"/>
              </a:lnSpc>
              <a:spcBef>
                <a:spcPct val="0"/>
              </a:spcBef>
            </a:pPr>
            <a:r>
              <a:rPr lang="en-US" sz="251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Agentic AI represents the next evolution of AI — systems that can autonomously plan, reason, and act to achieve goals, continuously improving through feedback and interaction with their environment.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80719" y="1851066"/>
            <a:ext cx="8126563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22"/>
              </a:lnSpc>
              <a:spcBef>
                <a:spcPct val="0"/>
              </a:spcBef>
            </a:pPr>
            <a:r>
              <a:rPr lang="en-US" b="true" sz="7730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Ai Components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493520" y="-432037"/>
            <a:ext cx="3291840" cy="4114800"/>
          </a:xfrm>
          <a:custGeom>
            <a:avLst/>
            <a:gdLst/>
            <a:ahLst/>
            <a:cxnLst/>
            <a:rect r="r" b="b" t="t" l="l"/>
            <a:pathLst>
              <a:path h="4114800" w="3291840">
                <a:moveTo>
                  <a:pt x="0" y="0"/>
                </a:moveTo>
                <a:lnTo>
                  <a:pt x="3291840" y="0"/>
                </a:lnTo>
                <a:lnTo>
                  <a:pt x="3291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7346" y="2458873"/>
            <a:ext cx="1152525" cy="1152525"/>
          </a:xfrm>
          <a:custGeom>
            <a:avLst/>
            <a:gdLst/>
            <a:ahLst/>
            <a:cxnLst/>
            <a:rect r="r" b="b" t="t" l="l"/>
            <a:pathLst>
              <a:path h="1152525" w="1152525">
                <a:moveTo>
                  <a:pt x="0" y="0"/>
                </a:moveTo>
                <a:lnTo>
                  <a:pt x="1152525" y="0"/>
                </a:lnTo>
                <a:lnTo>
                  <a:pt x="11525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62788" y="3458998"/>
            <a:ext cx="7038718" cy="26992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</a:pPr>
            <a:r>
              <a:rPr lang="en-US" sz="77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Algorithm</a:t>
            </a:r>
          </a:p>
          <a:p>
            <a:pPr algn="l">
              <a:lnSpc>
                <a:spcPts val="1082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010577" y="2283746"/>
            <a:ext cx="6295768" cy="1327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22"/>
              </a:lnSpc>
              <a:spcBef>
                <a:spcPct val="0"/>
              </a:spcBef>
            </a:pPr>
            <a:r>
              <a:rPr lang="en-US" sz="77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LSTM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996978" y="4837198"/>
            <a:ext cx="12618735" cy="5557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09"/>
              </a:lnSpc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Our Stock Trend AI model is built using the Long Short-Term Memory (LSTM) algorithm — a powerful type of Recurrent Neural Network (RNN) designed to analyze sequential and time-series data.</a:t>
            </a:r>
          </a:p>
          <a:p>
            <a:pPr algn="just">
              <a:lnSpc>
                <a:spcPts val="3409"/>
              </a:lnSpc>
            </a:pPr>
          </a:p>
          <a:p>
            <a:pPr algn="just">
              <a:lnSpc>
                <a:spcPts val="3409"/>
              </a:lnSpc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In the stock market, prices change continuously over time, and understanding these temporal dependencies is crucial.</a:t>
            </a:r>
          </a:p>
          <a:p>
            <a:pPr algn="just">
              <a:lnSpc>
                <a:spcPts val="3409"/>
              </a:lnSpc>
            </a:pPr>
            <a:r>
              <a:rPr lang="en-US" sz="2435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The LSTM model captures long-term relationships and hidden patterns in historical price data such as open, close, high, low, and volume, enabling accurate trend prediction and future price forecasting.</a:t>
            </a:r>
          </a:p>
          <a:p>
            <a:pPr algn="just">
              <a:lnSpc>
                <a:spcPts val="3409"/>
              </a:lnSpc>
            </a:pPr>
          </a:p>
          <a:p>
            <a:pPr algn="just">
              <a:lnSpc>
                <a:spcPts val="3409"/>
              </a:lnSpc>
            </a:pPr>
          </a:p>
          <a:p>
            <a:pPr algn="just">
              <a:lnSpc>
                <a:spcPts val="3409"/>
              </a:lnSpc>
            </a:pPr>
          </a:p>
          <a:p>
            <a:pPr algn="just">
              <a:lnSpc>
                <a:spcPts val="34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59840" y="1835688"/>
            <a:ext cx="5543293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70926" y="1835688"/>
            <a:ext cx="8653591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Implementation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7346" y="1320942"/>
            <a:ext cx="2410884" cy="608841"/>
            <a:chOff x="0" y="0"/>
            <a:chExt cx="160925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9259" cy="406400"/>
            </a:xfrm>
            <a:custGeom>
              <a:avLst/>
              <a:gdLst/>
              <a:ahLst/>
              <a:cxnLst/>
              <a:rect r="r" b="b" t="t" l="l"/>
              <a:pathLst>
                <a:path h="406400" w="1609259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81827" y="1507692"/>
            <a:ext cx="2386403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06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993166" y="3021062"/>
            <a:ext cx="3869175" cy="1306278"/>
            <a:chOff x="0" y="0"/>
            <a:chExt cx="1839161" cy="6209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839161" cy="620922"/>
            </a:xfrm>
            <a:custGeom>
              <a:avLst/>
              <a:gdLst/>
              <a:ahLst/>
              <a:cxnLst/>
              <a:rect r="r" b="b" t="t" l="l"/>
              <a:pathLst>
                <a:path h="620922" w="1839161">
                  <a:moveTo>
                    <a:pt x="1635961" y="0"/>
                  </a:moveTo>
                  <a:cubicBezTo>
                    <a:pt x="1748186" y="0"/>
                    <a:pt x="1839161" y="138998"/>
                    <a:pt x="1839161" y="310461"/>
                  </a:cubicBezTo>
                  <a:cubicBezTo>
                    <a:pt x="1839161" y="481924"/>
                    <a:pt x="1748186" y="620922"/>
                    <a:pt x="1635961" y="620922"/>
                  </a:cubicBezTo>
                  <a:lnTo>
                    <a:pt x="203200" y="620922"/>
                  </a:lnTo>
                  <a:cubicBezTo>
                    <a:pt x="90976" y="620922"/>
                    <a:pt x="0" y="481924"/>
                    <a:pt x="0" y="310461"/>
                  </a:cubicBezTo>
                  <a:cubicBezTo>
                    <a:pt x="0" y="1389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1839161" cy="573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597867" y="3140175"/>
            <a:ext cx="2659773" cy="1104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2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1. Preprocessing (Techniques used)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59454" y="4498790"/>
            <a:ext cx="6684546" cy="427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The stock data for Starbucks (SBUX) is downloaded using yfinance for the last 5–7 years.</a:t>
            </a:r>
          </a:p>
          <a:p>
            <a:pPr algn="just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Missing dates are added and forward-filled to maintain a continuous daily time series.</a:t>
            </a:r>
          </a:p>
          <a:p>
            <a:pPr algn="just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A sliding window approach creates input sequences (X) and corresponding output horizons (y).</a:t>
            </a:r>
          </a:p>
          <a:p>
            <a:pPr algn="just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Quantum feature extraction is applied to reduce each window to a set of quantum-enhanced features.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405080" y="3021062"/>
            <a:ext cx="3414595" cy="1306278"/>
            <a:chOff x="0" y="0"/>
            <a:chExt cx="1623083" cy="62092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623083" cy="620922"/>
            </a:xfrm>
            <a:custGeom>
              <a:avLst/>
              <a:gdLst/>
              <a:ahLst/>
              <a:cxnLst/>
              <a:rect r="r" b="b" t="t" l="l"/>
              <a:pathLst>
                <a:path h="620922" w="1623083">
                  <a:moveTo>
                    <a:pt x="1419883" y="0"/>
                  </a:moveTo>
                  <a:cubicBezTo>
                    <a:pt x="1532107" y="0"/>
                    <a:pt x="1623083" y="138998"/>
                    <a:pt x="1623083" y="310461"/>
                  </a:cubicBezTo>
                  <a:cubicBezTo>
                    <a:pt x="1623083" y="481924"/>
                    <a:pt x="1532107" y="620922"/>
                    <a:pt x="1419883" y="620922"/>
                  </a:cubicBezTo>
                  <a:lnTo>
                    <a:pt x="203200" y="620922"/>
                  </a:lnTo>
                  <a:cubicBezTo>
                    <a:pt x="90976" y="620922"/>
                    <a:pt x="0" y="481924"/>
                    <a:pt x="0" y="310461"/>
                  </a:cubicBezTo>
                  <a:cubicBezTo>
                    <a:pt x="0" y="13899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623083" cy="5732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532460" y="3325912"/>
            <a:ext cx="3159836" cy="7334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6"/>
              </a:lnSpc>
            </a:pPr>
            <a:r>
              <a:rPr lang="en-US" sz="22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2. Training and Test Data Split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05977" y="4498790"/>
            <a:ext cx="6509897" cy="3886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The scaled stock data is split into training (70%) and testing (30%) sets.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The window_size defines how many past days are used to predict the next horizon days.</a:t>
            </a: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Both raw and quantum-processed datasets are prepared for LSTM input.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This ensures the model learns on past patterns while keeping unseen data for evaluation.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6862341" y="3655151"/>
            <a:ext cx="3542739" cy="0"/>
          </a:xfrm>
          <a:prstGeom prst="line">
            <a:avLst/>
          </a:prstGeom>
          <a:ln cap="flat" w="38100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59840" y="1835688"/>
            <a:ext cx="5543293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70926" y="1835688"/>
            <a:ext cx="8653591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Implementation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7346" y="1320942"/>
            <a:ext cx="2410884" cy="608841"/>
            <a:chOff x="0" y="0"/>
            <a:chExt cx="160925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9259" cy="406400"/>
            </a:xfrm>
            <a:custGeom>
              <a:avLst/>
              <a:gdLst/>
              <a:ahLst/>
              <a:cxnLst/>
              <a:rect r="r" b="b" t="t" l="l"/>
              <a:pathLst>
                <a:path h="406400" w="1609259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81827" y="1507692"/>
            <a:ext cx="2386403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07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597867" y="3158257"/>
            <a:ext cx="3264474" cy="750918"/>
            <a:chOff x="0" y="0"/>
            <a:chExt cx="1551725" cy="3569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51725" cy="356939"/>
            </a:xfrm>
            <a:custGeom>
              <a:avLst/>
              <a:gdLst/>
              <a:ahLst/>
              <a:cxnLst/>
              <a:rect r="r" b="b" t="t" l="l"/>
              <a:pathLst>
                <a:path h="356939" w="1551725">
                  <a:moveTo>
                    <a:pt x="1348525" y="0"/>
                  </a:moveTo>
                  <a:cubicBezTo>
                    <a:pt x="1460749" y="0"/>
                    <a:pt x="1551725" y="79903"/>
                    <a:pt x="1551725" y="178469"/>
                  </a:cubicBezTo>
                  <a:cubicBezTo>
                    <a:pt x="1551725" y="277035"/>
                    <a:pt x="1460749" y="356939"/>
                    <a:pt x="1348525" y="356939"/>
                  </a:cubicBezTo>
                  <a:lnTo>
                    <a:pt x="203200" y="356939"/>
                  </a:lnTo>
                  <a:cubicBezTo>
                    <a:pt x="90976" y="356939"/>
                    <a:pt x="0" y="277035"/>
                    <a:pt x="0" y="178469"/>
                  </a:cubicBezTo>
                  <a:cubicBezTo>
                    <a:pt x="0" y="799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1551725" cy="309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900218" y="3302091"/>
            <a:ext cx="2659773" cy="47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</a:pPr>
            <a:r>
              <a:rPr lang="en-US" sz="29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3. Scaling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6659" y="4230770"/>
            <a:ext cx="6471895" cy="466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The raw stock prices are first normalized using MinMax scaling for stable training.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Each historical window is reduced to match the number of qubits, compressing the data.</a:t>
            </a: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Reduced values are scaled to [0, π] and passed through a quantum circuit to generate quantum-enhanced features.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These features capture non-linear correlations and are then fed to the LSTM alongside scaled data.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405080" y="3158257"/>
            <a:ext cx="3026407" cy="750918"/>
            <a:chOff x="0" y="0"/>
            <a:chExt cx="1438562" cy="3569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8562" cy="356939"/>
            </a:xfrm>
            <a:custGeom>
              <a:avLst/>
              <a:gdLst/>
              <a:ahLst/>
              <a:cxnLst/>
              <a:rect r="r" b="b" t="t" l="l"/>
              <a:pathLst>
                <a:path h="356939" w="1438562">
                  <a:moveTo>
                    <a:pt x="1235362" y="0"/>
                  </a:moveTo>
                  <a:cubicBezTo>
                    <a:pt x="1347587" y="0"/>
                    <a:pt x="1438562" y="79903"/>
                    <a:pt x="1438562" y="178469"/>
                  </a:cubicBezTo>
                  <a:cubicBezTo>
                    <a:pt x="1438562" y="277035"/>
                    <a:pt x="1347587" y="356939"/>
                    <a:pt x="1235362" y="356939"/>
                  </a:cubicBezTo>
                  <a:lnTo>
                    <a:pt x="203200" y="356939"/>
                  </a:lnTo>
                  <a:cubicBezTo>
                    <a:pt x="90976" y="356939"/>
                    <a:pt x="0" y="277035"/>
                    <a:pt x="0" y="178469"/>
                  </a:cubicBezTo>
                  <a:cubicBezTo>
                    <a:pt x="0" y="799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438562" cy="309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338366" y="3302091"/>
            <a:ext cx="3159836" cy="47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</a:pPr>
            <a:r>
              <a:rPr lang="en-US" sz="29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4. Training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05977" y="4230770"/>
            <a:ext cx="6336084" cy="4336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90"/>
              </a:lnSpc>
            </a:pPr>
            <a:r>
              <a:rPr lang="en-US" sz="2278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A hybrid LSTM model is built with quantum features as input.</a:t>
            </a:r>
          </a:p>
          <a:p>
            <a:pPr algn="l">
              <a:lnSpc>
                <a:spcPts val="3190"/>
              </a:lnSpc>
            </a:pPr>
          </a:p>
          <a:p>
            <a:pPr algn="l">
              <a:lnSpc>
                <a:spcPts val="3190"/>
              </a:lnSpc>
            </a:pPr>
            <a:r>
              <a:rPr lang="en-US" sz="2278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It has an LSTM layer, dropout, a dense hidden layer, and an output layer for the 7-day horizon.</a:t>
            </a:r>
          </a:p>
          <a:p>
            <a:pPr algn="l">
              <a:lnSpc>
                <a:spcPts val="3190"/>
              </a:lnSpc>
            </a:pPr>
          </a:p>
          <a:p>
            <a:pPr algn="l">
              <a:lnSpc>
                <a:spcPts val="3190"/>
              </a:lnSpc>
            </a:pPr>
            <a:r>
              <a:rPr lang="en-US" sz="2278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The model uses Adam optimizer and mean_squared_error as the loss function.</a:t>
            </a:r>
          </a:p>
          <a:p>
            <a:pPr algn="l">
              <a:lnSpc>
                <a:spcPts val="3190"/>
              </a:lnSpc>
              <a:spcBef>
                <a:spcPct val="0"/>
              </a:spcBef>
            </a:pPr>
            <a:r>
              <a:rPr lang="en-US" sz="2278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Training runs for 60 epochs with a TensorBoard callback for monitoring.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6862341" y="3655151"/>
            <a:ext cx="3542739" cy="0"/>
          </a:xfrm>
          <a:prstGeom prst="line">
            <a:avLst/>
          </a:prstGeom>
          <a:ln cap="flat" w="38100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59840" y="1835688"/>
            <a:ext cx="5543293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S</a:t>
            </a:r>
            <a:r>
              <a:rPr lang="en-US" sz="64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70926" y="1835688"/>
            <a:ext cx="8653591" cy="111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2"/>
              </a:lnSpc>
              <a:spcBef>
                <a:spcPct val="0"/>
              </a:spcBef>
            </a:pPr>
            <a:r>
              <a:rPr lang="en-US" sz="64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Implementation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557346" y="1320942"/>
            <a:ext cx="2410884" cy="608841"/>
            <a:chOff x="0" y="0"/>
            <a:chExt cx="1609259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09259" cy="406400"/>
            </a:xfrm>
            <a:custGeom>
              <a:avLst/>
              <a:gdLst/>
              <a:ahLst/>
              <a:cxnLst/>
              <a:rect r="r" b="b" t="t" l="l"/>
              <a:pathLst>
                <a:path h="406400" w="1609259">
                  <a:moveTo>
                    <a:pt x="1406059" y="0"/>
                  </a:moveTo>
                  <a:cubicBezTo>
                    <a:pt x="1518283" y="0"/>
                    <a:pt x="1609259" y="90976"/>
                    <a:pt x="1609259" y="203200"/>
                  </a:cubicBezTo>
                  <a:cubicBezTo>
                    <a:pt x="1609259" y="315424"/>
                    <a:pt x="1518283" y="406400"/>
                    <a:pt x="1406059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47625"/>
              <a:ext cx="1609259" cy="358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581827" y="1507692"/>
            <a:ext cx="2386403" cy="254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5"/>
              </a:lnSpc>
              <a:spcBef>
                <a:spcPct val="0"/>
              </a:spcBef>
            </a:pPr>
            <a:r>
              <a:rPr lang="en-US" sz="1603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STUDIO SHODWE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08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3597867" y="3158257"/>
            <a:ext cx="3264474" cy="750918"/>
            <a:chOff x="0" y="0"/>
            <a:chExt cx="1551725" cy="35693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51725" cy="356939"/>
            </a:xfrm>
            <a:custGeom>
              <a:avLst/>
              <a:gdLst/>
              <a:ahLst/>
              <a:cxnLst/>
              <a:rect r="r" b="b" t="t" l="l"/>
              <a:pathLst>
                <a:path h="356939" w="1551725">
                  <a:moveTo>
                    <a:pt x="1348525" y="0"/>
                  </a:moveTo>
                  <a:cubicBezTo>
                    <a:pt x="1460749" y="0"/>
                    <a:pt x="1551725" y="79903"/>
                    <a:pt x="1551725" y="178469"/>
                  </a:cubicBezTo>
                  <a:cubicBezTo>
                    <a:pt x="1551725" y="277035"/>
                    <a:pt x="1460749" y="356939"/>
                    <a:pt x="1348525" y="356939"/>
                  </a:cubicBezTo>
                  <a:lnTo>
                    <a:pt x="203200" y="356939"/>
                  </a:lnTo>
                  <a:cubicBezTo>
                    <a:pt x="90976" y="356939"/>
                    <a:pt x="0" y="277035"/>
                    <a:pt x="0" y="178469"/>
                  </a:cubicBezTo>
                  <a:cubicBezTo>
                    <a:pt x="0" y="799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47625"/>
              <a:ext cx="1551725" cy="309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3900218" y="3302091"/>
            <a:ext cx="2659773" cy="47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</a:pPr>
            <a:r>
              <a:rPr lang="en-US" sz="29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5.Testing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96659" y="4230770"/>
            <a:ext cx="6471895" cy="4667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The trained hybrid quantum-LSTM model is evaluated on unseen test data.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Quantum-preprocessed features of test windows are fed into the model.</a:t>
            </a: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The model predicts the next 7 days’ stock prices, and the predictions are compared against actual values.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Validation loss is monitored to check performance and ensure the model generalizes well.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10405080" y="3158257"/>
            <a:ext cx="3026407" cy="750918"/>
            <a:chOff x="0" y="0"/>
            <a:chExt cx="1438562" cy="3569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8562" cy="356939"/>
            </a:xfrm>
            <a:custGeom>
              <a:avLst/>
              <a:gdLst/>
              <a:ahLst/>
              <a:cxnLst/>
              <a:rect r="r" b="b" t="t" l="l"/>
              <a:pathLst>
                <a:path h="356939" w="1438562">
                  <a:moveTo>
                    <a:pt x="1235362" y="0"/>
                  </a:moveTo>
                  <a:cubicBezTo>
                    <a:pt x="1347587" y="0"/>
                    <a:pt x="1438562" y="79903"/>
                    <a:pt x="1438562" y="178469"/>
                  </a:cubicBezTo>
                  <a:cubicBezTo>
                    <a:pt x="1438562" y="277035"/>
                    <a:pt x="1347587" y="356939"/>
                    <a:pt x="1235362" y="356939"/>
                  </a:cubicBezTo>
                  <a:lnTo>
                    <a:pt x="203200" y="356939"/>
                  </a:lnTo>
                  <a:cubicBezTo>
                    <a:pt x="90976" y="356939"/>
                    <a:pt x="0" y="277035"/>
                    <a:pt x="0" y="178469"/>
                  </a:cubicBezTo>
                  <a:cubicBezTo>
                    <a:pt x="0" y="7990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gradFill>
                <a:gsLst>
                  <a:gs pos="0">
                    <a:srgbClr val="92A6DD">
                      <a:alpha val="100000"/>
                    </a:srgbClr>
                  </a:gs>
                  <a:gs pos="100000">
                    <a:srgbClr val="DF96DA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47625"/>
              <a:ext cx="1438562" cy="3093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425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338366" y="3302091"/>
            <a:ext cx="3159836" cy="476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6"/>
              </a:lnSpc>
            </a:pPr>
            <a:r>
              <a:rPr lang="en-US" sz="2951" b="true">
                <a:solidFill>
                  <a:srgbClr val="C9BBE8"/>
                </a:solidFill>
                <a:latin typeface="Garet Bold"/>
                <a:ea typeface="Garet Bold"/>
                <a:cs typeface="Garet Bold"/>
                <a:sym typeface="Garet Bold"/>
              </a:rPr>
              <a:t>6.Saving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05977" y="4230770"/>
            <a:ext cx="6248666" cy="4276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After training, the LSTM model weights are saved in a .keras file for future use.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The MinMaxScaler used for normalization is saved separately as scaler.pkl.</a:t>
            </a:r>
          </a:p>
          <a:p>
            <a:pPr algn="l">
              <a:lnSpc>
                <a:spcPts val="3146"/>
              </a:lnSpc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Quantum circuit weights are stored as quantum_weights.npy to reproduce feature transformations.</a:t>
            </a:r>
          </a:p>
          <a:p>
            <a:pPr algn="l">
              <a:lnSpc>
                <a:spcPts val="3146"/>
              </a:lnSpc>
            </a:pPr>
          </a:p>
          <a:p>
            <a:pPr algn="l">
              <a:lnSpc>
                <a:spcPts val="3146"/>
              </a:lnSpc>
              <a:spcBef>
                <a:spcPct val="0"/>
              </a:spcBef>
            </a:pPr>
            <a:r>
              <a:rPr lang="en-US" sz="2247">
                <a:solidFill>
                  <a:srgbClr val="F6E0F5"/>
                </a:solidFill>
                <a:latin typeface="Noto Serif"/>
                <a:ea typeface="Noto Serif"/>
                <a:cs typeface="Noto Serif"/>
                <a:sym typeface="Noto Serif"/>
              </a:rPr>
              <a:t> This allows seamless model deployment and consistent predictions without retraining.</a:t>
            </a:r>
          </a:p>
        </p:txBody>
      </p:sp>
      <p:sp>
        <p:nvSpPr>
          <p:cNvPr name="AutoShape 23" id="23"/>
          <p:cNvSpPr/>
          <p:nvPr/>
        </p:nvSpPr>
        <p:spPr>
          <a:xfrm flipV="true">
            <a:off x="6862341" y="3655151"/>
            <a:ext cx="3542739" cy="0"/>
          </a:xfrm>
          <a:prstGeom prst="line">
            <a:avLst/>
          </a:prstGeom>
          <a:ln cap="flat" w="38100">
            <a:gradFill>
              <a:gsLst>
                <a:gs pos="0">
                  <a:srgbClr val="92A6DD">
                    <a:alpha val="100000"/>
                  </a:srgbClr>
                </a:gs>
                <a:gs pos="100000">
                  <a:srgbClr val="DF96DA">
                    <a:alpha val="100000"/>
                  </a:srgbClr>
                </a:gs>
              </a:gsLst>
              <a:lin ang="0"/>
            </a:gradFill>
            <a:prstDash val="solid"/>
            <a:headEnd type="oval" len="lg" w="lg"/>
            <a:tailEnd type="oval" len="lg" w="lg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5258" t="-5555" r="-24931" b="-7243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15874" y="830098"/>
            <a:ext cx="1628775" cy="1628775"/>
          </a:xfrm>
          <a:custGeom>
            <a:avLst/>
            <a:gdLst/>
            <a:ahLst/>
            <a:cxnLst/>
            <a:rect r="r" b="b" t="t" l="l"/>
            <a:pathLst>
              <a:path h="1628775" w="1628775">
                <a:moveTo>
                  <a:pt x="0" y="0"/>
                </a:moveTo>
                <a:lnTo>
                  <a:pt x="1628775" y="0"/>
                </a:lnTo>
                <a:lnTo>
                  <a:pt x="1628775" y="1628775"/>
                </a:lnTo>
                <a:lnTo>
                  <a:pt x="0" y="1628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5525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4" y="0"/>
                </a:moveTo>
                <a:lnTo>
                  <a:pt x="0" y="0"/>
                </a:lnTo>
                <a:lnTo>
                  <a:pt x="0" y="558571"/>
                </a:lnTo>
                <a:lnTo>
                  <a:pt x="555524" y="558571"/>
                </a:lnTo>
                <a:lnTo>
                  <a:pt x="55552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7105700" y="7306913"/>
            <a:ext cx="555524" cy="558571"/>
          </a:xfrm>
          <a:custGeom>
            <a:avLst/>
            <a:gdLst/>
            <a:ahLst/>
            <a:cxnLst/>
            <a:rect r="r" b="b" t="t" l="l"/>
            <a:pathLst>
              <a:path h="558571" w="555524">
                <a:moveTo>
                  <a:pt x="555523" y="0"/>
                </a:moveTo>
                <a:lnTo>
                  <a:pt x="0" y="0"/>
                </a:lnTo>
                <a:lnTo>
                  <a:pt x="0" y="558571"/>
                </a:lnTo>
                <a:lnTo>
                  <a:pt x="555523" y="558571"/>
                </a:lnTo>
                <a:lnTo>
                  <a:pt x="55552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42805" y="1439131"/>
            <a:ext cx="10346633" cy="73611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_pycache__/ – Compiled Python bytecode files.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logs/ – Stores training and validation logs.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saved_models/ – Contains saved models, weights, and scalers.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static/ – Static web assets like CSS.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templates/ – HTML templates for rendering UI.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main.py – Entry point for running the application.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model_utils.py – Utility functions for model operations.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SBUX.csv – Stock data file for Starbucks.</a:t>
            </a:r>
          </a:p>
          <a:p>
            <a:pPr algn="l">
              <a:lnSpc>
                <a:spcPts val="3244"/>
              </a:lnSpc>
            </a:pPr>
          </a:p>
          <a:p>
            <a:pPr algn="l" marL="500319" indent="-250160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F6E0F5"/>
                </a:solidFill>
                <a:latin typeface="Garet"/>
                <a:ea typeface="Garet"/>
                <a:cs typeface="Garet"/>
                <a:sym typeface="Garet"/>
              </a:rPr>
              <a:t>train_model.py – Script to train the hybrid quantum-LSTM model.</a:t>
            </a:r>
          </a:p>
          <a:p>
            <a:pPr algn="l">
              <a:lnSpc>
                <a:spcPts val="3244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782889" y="1449002"/>
            <a:ext cx="5455286" cy="6416482"/>
          </a:xfrm>
          <a:custGeom>
            <a:avLst/>
            <a:gdLst/>
            <a:ahLst/>
            <a:cxnLst/>
            <a:rect r="r" b="b" t="t" l="l"/>
            <a:pathLst>
              <a:path h="6416482" w="5455286">
                <a:moveTo>
                  <a:pt x="0" y="0"/>
                </a:moveTo>
                <a:lnTo>
                  <a:pt x="5455286" y="0"/>
                </a:lnTo>
                <a:lnTo>
                  <a:pt x="5455286" y="6416482"/>
                </a:lnTo>
                <a:lnTo>
                  <a:pt x="0" y="64164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275" t="0" r="-2275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183475" y="305020"/>
            <a:ext cx="7038718" cy="961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2"/>
              </a:lnSpc>
              <a:spcBef>
                <a:spcPct val="0"/>
              </a:spcBef>
            </a:pPr>
            <a:r>
              <a:rPr lang="en-US" sz="5630" b="true">
                <a:solidFill>
                  <a:srgbClr val="F6E0F5"/>
                </a:solidFill>
                <a:latin typeface="Garet Bold"/>
                <a:ea typeface="Garet Bold"/>
                <a:cs typeface="Garet Bold"/>
                <a:sym typeface="Garet Bold"/>
              </a:rPr>
              <a:t>FASTAPI</a:t>
            </a:r>
          </a:p>
        </p:txBody>
      </p:sp>
      <p:sp>
        <p:nvSpPr>
          <p:cNvPr name="TextBox 9" id="9"/>
          <p:cNvSpPr txBox="true"/>
          <p:nvPr/>
        </p:nvSpPr>
        <p:spPr>
          <a:xfrm rot="5400000">
            <a:off x="16912965" y="5491807"/>
            <a:ext cx="1281112" cy="258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9"/>
              </a:lnSpc>
              <a:spcBef>
                <a:spcPct val="0"/>
              </a:spcBef>
            </a:pPr>
            <a:r>
              <a:rPr lang="en-US" sz="1449">
                <a:solidFill>
                  <a:srgbClr val="FEF0E1">
                    <a:alpha val="7882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page 09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2805" y="314545"/>
            <a:ext cx="10960030" cy="935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42"/>
              </a:lnSpc>
              <a:spcBef>
                <a:spcPct val="0"/>
              </a:spcBef>
            </a:pPr>
            <a:r>
              <a:rPr lang="en-US" sz="5530" b="true">
                <a:solidFill>
                  <a:srgbClr val="A280EC"/>
                </a:solidFill>
                <a:latin typeface="Garet Bold"/>
                <a:ea typeface="Garet Bold"/>
                <a:cs typeface="Garet Bold"/>
                <a:sym typeface="Garet Bold"/>
              </a:rPr>
              <a:t>Folder Structure of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DAG2gWi7YsE</dc:identifier>
  <dcterms:modified xsi:type="dcterms:W3CDTF">2011-08-01T06:04:30Z</dcterms:modified>
  <cp:revision>1</cp:revision>
  <dc:title>Purple Pink Gradient Modern Metaverse Presentation</dc:title>
</cp:coreProperties>
</file>