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2"/>
  </p:notesMasterIdLst>
  <p:sldIdLst>
    <p:sldId id="256" r:id="rId2"/>
    <p:sldId id="300" r:id="rId3"/>
    <p:sldId id="279" r:id="rId4"/>
    <p:sldId id="298" r:id="rId5"/>
    <p:sldId id="296" r:id="rId6"/>
    <p:sldId id="308" r:id="rId7"/>
    <p:sldId id="310" r:id="rId8"/>
    <p:sldId id="299" r:id="rId9"/>
    <p:sldId id="312" r:id="rId10"/>
    <p:sldId id="317" r:id="rId11"/>
    <p:sldId id="318" r:id="rId12"/>
    <p:sldId id="319" r:id="rId13"/>
    <p:sldId id="320" r:id="rId14"/>
    <p:sldId id="321" r:id="rId15"/>
    <p:sldId id="301" r:id="rId16"/>
    <p:sldId id="303" r:id="rId17"/>
    <p:sldId id="302" r:id="rId18"/>
    <p:sldId id="309" r:id="rId19"/>
    <p:sldId id="325" r:id="rId20"/>
    <p:sldId id="323" r:id="rId21"/>
    <p:sldId id="305" r:id="rId22"/>
    <p:sldId id="306" r:id="rId23"/>
    <p:sldId id="307" r:id="rId24"/>
    <p:sldId id="311" r:id="rId25"/>
    <p:sldId id="322" r:id="rId26"/>
    <p:sldId id="324" r:id="rId27"/>
    <p:sldId id="326" r:id="rId28"/>
    <p:sldId id="327" r:id="rId29"/>
    <p:sldId id="328" r:id="rId30"/>
    <p:sldId id="262" r:id="rId31"/>
  </p:sldIdLst>
  <p:sldSz cx="9144000" cy="6858000" type="screen4x3"/>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nithi Anuradha" initials="PA" lastIdx="1" clrIdx="0">
    <p:extLst>
      <p:ext uri="{19B8F6BF-5375-455C-9EA6-DF929625EA0E}">
        <p15:presenceInfo xmlns:p15="http://schemas.microsoft.com/office/powerpoint/2012/main" userId="fcb4e8e6a545a3d4" providerId="Windows Live"/>
      </p:ext>
    </p:extLst>
  </p:cmAuthor>
  <p:cmAuthor id="2" name="Sravana Jyothi Irugula" initials="SI" lastIdx="1" clrIdx="1">
    <p:extLst>
      <p:ext uri="{19B8F6BF-5375-455C-9EA6-DF929625EA0E}">
        <p15:presenceInfo xmlns:p15="http://schemas.microsoft.com/office/powerpoint/2012/main" userId="cec80465ab6bdc0c" providerId="Windows Live"/>
      </p:ext>
    </p:extLst>
  </p:cmAuthor>
  <p:cmAuthor id="3" name="jani basha" initials="jb" lastIdx="1" clrIdx="2">
    <p:extLst>
      <p:ext uri="{19B8F6BF-5375-455C-9EA6-DF929625EA0E}">
        <p15:presenceInfo xmlns:p15="http://schemas.microsoft.com/office/powerpoint/2012/main" userId="e17e24ce020fc17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1474"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DB144C-8B49-4CF4-932B-ECE77083B0B8}" type="datetimeFigureOut">
              <a:rPr lang="en-US" smtClean="0"/>
              <a:pPr/>
              <a:t>4/27/2024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9CD0B4-CEF8-4F5F-BE8E-0CDCE2C9CF4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B9CD0B4-CEF8-4F5F-BE8E-0CDCE2C9CF4E}" type="slidenum">
              <a:rPr lang="en-US" smtClean="0"/>
              <a:pPr/>
              <a:t>1</a:t>
            </a:fld>
            <a:endParaRPr lang="en-US"/>
          </a:p>
        </p:txBody>
      </p:sp>
    </p:spTree>
    <p:extLst>
      <p:ext uri="{BB962C8B-B14F-4D97-AF65-F5344CB8AC3E}">
        <p14:creationId xmlns:p14="http://schemas.microsoft.com/office/powerpoint/2010/main" val="2111078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BB9F0998-34F3-477E-826E-811F99652609}" type="slidenum">
              <a:rPr lang="en-IN" smtClean="0"/>
              <a:pPr/>
              <a:t>5</a:t>
            </a:fld>
            <a:endParaRPr lang="en-IN" dirty="0"/>
          </a:p>
        </p:txBody>
      </p:sp>
    </p:spTree>
    <p:extLst>
      <p:ext uri="{BB962C8B-B14F-4D97-AF65-F5344CB8AC3E}">
        <p14:creationId xmlns:p14="http://schemas.microsoft.com/office/powerpoint/2010/main" val="3825007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BB9F0998-34F3-477E-826E-811F99652609}" type="slidenum">
              <a:rPr lang="en-IN" smtClean="0"/>
              <a:pPr/>
              <a:t>6</a:t>
            </a:fld>
            <a:endParaRPr lang="en-IN" dirty="0"/>
          </a:p>
        </p:txBody>
      </p:sp>
    </p:spTree>
    <p:extLst>
      <p:ext uri="{BB962C8B-B14F-4D97-AF65-F5344CB8AC3E}">
        <p14:creationId xmlns:p14="http://schemas.microsoft.com/office/powerpoint/2010/main" val="3333670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BB9F0998-34F3-477E-826E-811F99652609}" type="slidenum">
              <a:rPr lang="en-IN" smtClean="0"/>
              <a:pPr/>
              <a:t>7</a:t>
            </a:fld>
            <a:endParaRPr lang="en-IN" dirty="0"/>
          </a:p>
        </p:txBody>
      </p:sp>
    </p:spTree>
    <p:extLst>
      <p:ext uri="{BB962C8B-B14F-4D97-AF65-F5344CB8AC3E}">
        <p14:creationId xmlns:p14="http://schemas.microsoft.com/office/powerpoint/2010/main" val="12245564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BB9F0998-34F3-477E-826E-811F99652609}" type="slidenum">
              <a:rPr lang="en-IN" smtClean="0"/>
              <a:pPr/>
              <a:t>30</a:t>
            </a:fld>
            <a:endParaRPr lang="en-IN"/>
          </a:p>
        </p:txBody>
      </p:sp>
    </p:spTree>
    <p:extLst>
      <p:ext uri="{BB962C8B-B14F-4D97-AF65-F5344CB8AC3E}">
        <p14:creationId xmlns:p14="http://schemas.microsoft.com/office/powerpoint/2010/main" val="1421308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E8CF27D2-9BE1-42E8-8A85-D2809EAA455F}" type="datetime1">
              <a:rPr lang="en-US" smtClean="0"/>
              <a:pPr/>
              <a:t>4/27/2024</a:t>
            </a:fld>
            <a:endParaRPr lang="en-IN"/>
          </a:p>
        </p:txBody>
      </p:sp>
      <p:sp>
        <p:nvSpPr>
          <p:cNvPr id="5" name="Footer Placeholder 4"/>
          <p:cNvSpPr>
            <a:spLocks noGrp="1"/>
          </p:cNvSpPr>
          <p:nvPr>
            <p:ph type="ftr" sz="quarter" idx="11"/>
          </p:nvPr>
        </p:nvSpPr>
        <p:spPr/>
        <p:txBody>
          <a:bodyPr/>
          <a:lstStyle/>
          <a:p>
            <a:r>
              <a:rPr lang="en-US"/>
              <a:t>Department of Computer Science &amp; Engineering</a:t>
            </a:r>
            <a:endParaRPr lang="en-IN"/>
          </a:p>
        </p:txBody>
      </p:sp>
      <p:sp>
        <p:nvSpPr>
          <p:cNvPr id="6" name="Slide Number Placeholder 5"/>
          <p:cNvSpPr>
            <a:spLocks noGrp="1"/>
          </p:cNvSpPr>
          <p:nvPr>
            <p:ph type="sldNum" sz="quarter" idx="12"/>
          </p:nvPr>
        </p:nvSpPr>
        <p:spPr/>
        <p:txBody>
          <a:bodyPr/>
          <a:lstStyle/>
          <a:p>
            <a:fld id="{43639954-FBA3-4940-A796-04B4D69CDF21}"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8685B1F-A550-4B03-BA3A-F9C82A345569}" type="datetime1">
              <a:rPr lang="en-US" smtClean="0"/>
              <a:pPr/>
              <a:t>4/27/2024</a:t>
            </a:fld>
            <a:endParaRPr lang="en-IN"/>
          </a:p>
        </p:txBody>
      </p:sp>
      <p:sp>
        <p:nvSpPr>
          <p:cNvPr id="5" name="Footer Placeholder 4"/>
          <p:cNvSpPr>
            <a:spLocks noGrp="1"/>
          </p:cNvSpPr>
          <p:nvPr>
            <p:ph type="ftr" sz="quarter" idx="11"/>
          </p:nvPr>
        </p:nvSpPr>
        <p:spPr/>
        <p:txBody>
          <a:bodyPr/>
          <a:lstStyle/>
          <a:p>
            <a:r>
              <a:rPr lang="en-US"/>
              <a:t>Department of Computer Science &amp; Engineering</a:t>
            </a:r>
            <a:endParaRPr lang="en-IN"/>
          </a:p>
        </p:txBody>
      </p:sp>
      <p:sp>
        <p:nvSpPr>
          <p:cNvPr id="6" name="Slide Number Placeholder 5"/>
          <p:cNvSpPr>
            <a:spLocks noGrp="1"/>
          </p:cNvSpPr>
          <p:nvPr>
            <p:ph type="sldNum" sz="quarter" idx="12"/>
          </p:nvPr>
        </p:nvSpPr>
        <p:spPr/>
        <p:txBody>
          <a:bodyPr/>
          <a:lstStyle/>
          <a:p>
            <a:fld id="{43639954-FBA3-4940-A796-04B4D69CDF21}"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F975552-133C-4EB1-8CD5-74C6E90B5D36}" type="datetime1">
              <a:rPr lang="en-US" smtClean="0"/>
              <a:pPr/>
              <a:t>4/27/2024</a:t>
            </a:fld>
            <a:endParaRPr lang="en-IN"/>
          </a:p>
        </p:txBody>
      </p:sp>
      <p:sp>
        <p:nvSpPr>
          <p:cNvPr id="5" name="Footer Placeholder 4"/>
          <p:cNvSpPr>
            <a:spLocks noGrp="1"/>
          </p:cNvSpPr>
          <p:nvPr>
            <p:ph type="ftr" sz="quarter" idx="11"/>
          </p:nvPr>
        </p:nvSpPr>
        <p:spPr/>
        <p:txBody>
          <a:bodyPr/>
          <a:lstStyle/>
          <a:p>
            <a:r>
              <a:rPr lang="en-US"/>
              <a:t>Department of Computer Science &amp; Engineering</a:t>
            </a:r>
            <a:endParaRPr lang="en-IN"/>
          </a:p>
        </p:txBody>
      </p:sp>
      <p:sp>
        <p:nvSpPr>
          <p:cNvPr id="6" name="Slide Number Placeholder 5"/>
          <p:cNvSpPr>
            <a:spLocks noGrp="1"/>
          </p:cNvSpPr>
          <p:nvPr>
            <p:ph type="sldNum" sz="quarter" idx="12"/>
          </p:nvPr>
        </p:nvSpPr>
        <p:spPr/>
        <p:txBody>
          <a:bodyPr/>
          <a:lstStyle/>
          <a:p>
            <a:fld id="{43639954-FBA3-4940-A796-04B4D69CDF21}"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CC66142-3099-471F-94E1-5C5A9A67D04D}" type="datetime1">
              <a:rPr lang="en-US" smtClean="0"/>
              <a:pPr/>
              <a:t>4/27/2024</a:t>
            </a:fld>
            <a:endParaRPr lang="en-IN"/>
          </a:p>
        </p:txBody>
      </p:sp>
      <p:sp>
        <p:nvSpPr>
          <p:cNvPr id="5" name="Footer Placeholder 4"/>
          <p:cNvSpPr>
            <a:spLocks noGrp="1"/>
          </p:cNvSpPr>
          <p:nvPr>
            <p:ph type="ftr" sz="quarter" idx="11"/>
          </p:nvPr>
        </p:nvSpPr>
        <p:spPr/>
        <p:txBody>
          <a:bodyPr/>
          <a:lstStyle/>
          <a:p>
            <a:r>
              <a:rPr lang="en-US"/>
              <a:t>Department of Computer Science &amp; Engineering</a:t>
            </a:r>
            <a:endParaRPr lang="en-IN"/>
          </a:p>
        </p:txBody>
      </p:sp>
      <p:sp>
        <p:nvSpPr>
          <p:cNvPr id="6" name="Slide Number Placeholder 5"/>
          <p:cNvSpPr>
            <a:spLocks noGrp="1"/>
          </p:cNvSpPr>
          <p:nvPr>
            <p:ph type="sldNum" sz="quarter" idx="12"/>
          </p:nvPr>
        </p:nvSpPr>
        <p:spPr/>
        <p:txBody>
          <a:bodyPr/>
          <a:lstStyle/>
          <a:p>
            <a:fld id="{43639954-FBA3-4940-A796-04B4D69CDF21}"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025D6D-FB37-4D6D-9411-F0D455B86E25}" type="datetime1">
              <a:rPr lang="en-US" smtClean="0"/>
              <a:pPr/>
              <a:t>4/27/2024</a:t>
            </a:fld>
            <a:endParaRPr lang="en-IN"/>
          </a:p>
        </p:txBody>
      </p:sp>
      <p:sp>
        <p:nvSpPr>
          <p:cNvPr id="5" name="Footer Placeholder 4"/>
          <p:cNvSpPr>
            <a:spLocks noGrp="1"/>
          </p:cNvSpPr>
          <p:nvPr>
            <p:ph type="ftr" sz="quarter" idx="11"/>
          </p:nvPr>
        </p:nvSpPr>
        <p:spPr/>
        <p:txBody>
          <a:bodyPr/>
          <a:lstStyle/>
          <a:p>
            <a:r>
              <a:rPr lang="en-US"/>
              <a:t>Department of Computer Science &amp; Engineering</a:t>
            </a:r>
            <a:endParaRPr lang="en-IN"/>
          </a:p>
        </p:txBody>
      </p:sp>
      <p:sp>
        <p:nvSpPr>
          <p:cNvPr id="6" name="Slide Number Placeholder 5"/>
          <p:cNvSpPr>
            <a:spLocks noGrp="1"/>
          </p:cNvSpPr>
          <p:nvPr>
            <p:ph type="sldNum" sz="quarter" idx="12"/>
          </p:nvPr>
        </p:nvSpPr>
        <p:spPr/>
        <p:txBody>
          <a:bodyPr/>
          <a:lstStyle/>
          <a:p>
            <a:fld id="{43639954-FBA3-4940-A796-04B4D69CDF21}"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C3DB6248-6261-4C6B-9163-C0EF5F54FDB7}" type="datetime1">
              <a:rPr lang="en-US" smtClean="0"/>
              <a:pPr/>
              <a:t>4/27/2024</a:t>
            </a:fld>
            <a:endParaRPr lang="en-IN"/>
          </a:p>
        </p:txBody>
      </p:sp>
      <p:sp>
        <p:nvSpPr>
          <p:cNvPr id="6" name="Footer Placeholder 5"/>
          <p:cNvSpPr>
            <a:spLocks noGrp="1"/>
          </p:cNvSpPr>
          <p:nvPr>
            <p:ph type="ftr" sz="quarter" idx="11"/>
          </p:nvPr>
        </p:nvSpPr>
        <p:spPr/>
        <p:txBody>
          <a:bodyPr/>
          <a:lstStyle/>
          <a:p>
            <a:r>
              <a:rPr lang="en-US"/>
              <a:t>Department of Computer Science &amp; Engineering</a:t>
            </a:r>
            <a:endParaRPr lang="en-IN"/>
          </a:p>
        </p:txBody>
      </p:sp>
      <p:sp>
        <p:nvSpPr>
          <p:cNvPr id="7" name="Slide Number Placeholder 6"/>
          <p:cNvSpPr>
            <a:spLocks noGrp="1"/>
          </p:cNvSpPr>
          <p:nvPr>
            <p:ph type="sldNum" sz="quarter" idx="12"/>
          </p:nvPr>
        </p:nvSpPr>
        <p:spPr/>
        <p:txBody>
          <a:bodyPr/>
          <a:lstStyle/>
          <a:p>
            <a:fld id="{43639954-FBA3-4940-A796-04B4D69CDF21}"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3686BF95-81D3-48CC-8DAB-4856D5FD4C01}" type="datetime1">
              <a:rPr lang="en-US" smtClean="0"/>
              <a:pPr/>
              <a:t>4/27/2024</a:t>
            </a:fld>
            <a:endParaRPr lang="en-IN"/>
          </a:p>
        </p:txBody>
      </p:sp>
      <p:sp>
        <p:nvSpPr>
          <p:cNvPr id="8" name="Footer Placeholder 7"/>
          <p:cNvSpPr>
            <a:spLocks noGrp="1"/>
          </p:cNvSpPr>
          <p:nvPr>
            <p:ph type="ftr" sz="quarter" idx="11"/>
          </p:nvPr>
        </p:nvSpPr>
        <p:spPr/>
        <p:txBody>
          <a:bodyPr/>
          <a:lstStyle/>
          <a:p>
            <a:r>
              <a:rPr lang="en-US"/>
              <a:t>Department of Computer Science &amp; Engineering</a:t>
            </a:r>
            <a:endParaRPr lang="en-IN"/>
          </a:p>
        </p:txBody>
      </p:sp>
      <p:sp>
        <p:nvSpPr>
          <p:cNvPr id="9" name="Slide Number Placeholder 8"/>
          <p:cNvSpPr>
            <a:spLocks noGrp="1"/>
          </p:cNvSpPr>
          <p:nvPr>
            <p:ph type="sldNum" sz="quarter" idx="12"/>
          </p:nvPr>
        </p:nvSpPr>
        <p:spPr/>
        <p:txBody>
          <a:bodyPr/>
          <a:lstStyle/>
          <a:p>
            <a:fld id="{43639954-FBA3-4940-A796-04B4D69CDF21}"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F143EECA-1D1D-4FD1-B757-CF4696D16FEA}" type="datetime1">
              <a:rPr lang="en-US" smtClean="0"/>
              <a:pPr/>
              <a:t>4/27/2024</a:t>
            </a:fld>
            <a:endParaRPr lang="en-IN"/>
          </a:p>
        </p:txBody>
      </p:sp>
      <p:sp>
        <p:nvSpPr>
          <p:cNvPr id="4" name="Footer Placeholder 3"/>
          <p:cNvSpPr>
            <a:spLocks noGrp="1"/>
          </p:cNvSpPr>
          <p:nvPr>
            <p:ph type="ftr" sz="quarter" idx="11"/>
          </p:nvPr>
        </p:nvSpPr>
        <p:spPr/>
        <p:txBody>
          <a:bodyPr/>
          <a:lstStyle/>
          <a:p>
            <a:r>
              <a:rPr lang="en-US"/>
              <a:t>Department of Computer Science &amp; Engineering</a:t>
            </a:r>
            <a:endParaRPr lang="en-IN"/>
          </a:p>
        </p:txBody>
      </p:sp>
      <p:sp>
        <p:nvSpPr>
          <p:cNvPr id="5" name="Slide Number Placeholder 4"/>
          <p:cNvSpPr>
            <a:spLocks noGrp="1"/>
          </p:cNvSpPr>
          <p:nvPr>
            <p:ph type="sldNum" sz="quarter" idx="12"/>
          </p:nvPr>
        </p:nvSpPr>
        <p:spPr/>
        <p:txBody>
          <a:bodyPr/>
          <a:lstStyle/>
          <a:p>
            <a:fld id="{43639954-FBA3-4940-A796-04B4D69CDF21}"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9A26E3-4003-412E-9564-A4D35236C3FE}" type="datetime1">
              <a:rPr lang="en-US" smtClean="0"/>
              <a:pPr/>
              <a:t>4/27/2024</a:t>
            </a:fld>
            <a:endParaRPr lang="en-IN"/>
          </a:p>
        </p:txBody>
      </p:sp>
      <p:sp>
        <p:nvSpPr>
          <p:cNvPr id="3" name="Footer Placeholder 2"/>
          <p:cNvSpPr>
            <a:spLocks noGrp="1"/>
          </p:cNvSpPr>
          <p:nvPr>
            <p:ph type="ftr" sz="quarter" idx="11"/>
          </p:nvPr>
        </p:nvSpPr>
        <p:spPr/>
        <p:txBody>
          <a:bodyPr/>
          <a:lstStyle/>
          <a:p>
            <a:r>
              <a:rPr lang="en-US"/>
              <a:t>Department of Computer Science &amp; Engineering</a:t>
            </a:r>
            <a:endParaRPr lang="en-IN"/>
          </a:p>
        </p:txBody>
      </p:sp>
      <p:sp>
        <p:nvSpPr>
          <p:cNvPr id="4" name="Slide Number Placeholder 3"/>
          <p:cNvSpPr>
            <a:spLocks noGrp="1"/>
          </p:cNvSpPr>
          <p:nvPr>
            <p:ph type="sldNum" sz="quarter" idx="12"/>
          </p:nvPr>
        </p:nvSpPr>
        <p:spPr/>
        <p:txBody>
          <a:bodyPr/>
          <a:lstStyle/>
          <a:p>
            <a:fld id="{43639954-FBA3-4940-A796-04B4D69CDF21}"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6442AC-F8F0-4965-976B-4645AA9FF48E}" type="datetime1">
              <a:rPr lang="en-US" smtClean="0"/>
              <a:pPr/>
              <a:t>4/27/2024</a:t>
            </a:fld>
            <a:endParaRPr lang="en-IN"/>
          </a:p>
        </p:txBody>
      </p:sp>
      <p:sp>
        <p:nvSpPr>
          <p:cNvPr id="6" name="Footer Placeholder 5"/>
          <p:cNvSpPr>
            <a:spLocks noGrp="1"/>
          </p:cNvSpPr>
          <p:nvPr>
            <p:ph type="ftr" sz="quarter" idx="11"/>
          </p:nvPr>
        </p:nvSpPr>
        <p:spPr/>
        <p:txBody>
          <a:bodyPr/>
          <a:lstStyle/>
          <a:p>
            <a:r>
              <a:rPr lang="en-US"/>
              <a:t>Department of Computer Science &amp; Engineering</a:t>
            </a:r>
            <a:endParaRPr lang="en-IN"/>
          </a:p>
        </p:txBody>
      </p:sp>
      <p:sp>
        <p:nvSpPr>
          <p:cNvPr id="7" name="Slide Number Placeholder 6"/>
          <p:cNvSpPr>
            <a:spLocks noGrp="1"/>
          </p:cNvSpPr>
          <p:nvPr>
            <p:ph type="sldNum" sz="quarter" idx="12"/>
          </p:nvPr>
        </p:nvSpPr>
        <p:spPr/>
        <p:txBody>
          <a:bodyPr/>
          <a:lstStyle/>
          <a:p>
            <a:fld id="{43639954-FBA3-4940-A796-04B4D69CDF21}"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259742-4A5F-4810-9C73-3BB0945C7F66}" type="datetime1">
              <a:rPr lang="en-US" smtClean="0"/>
              <a:pPr/>
              <a:t>4/27/2024</a:t>
            </a:fld>
            <a:endParaRPr lang="en-IN"/>
          </a:p>
        </p:txBody>
      </p:sp>
      <p:sp>
        <p:nvSpPr>
          <p:cNvPr id="6" name="Footer Placeholder 5"/>
          <p:cNvSpPr>
            <a:spLocks noGrp="1"/>
          </p:cNvSpPr>
          <p:nvPr>
            <p:ph type="ftr" sz="quarter" idx="11"/>
          </p:nvPr>
        </p:nvSpPr>
        <p:spPr/>
        <p:txBody>
          <a:bodyPr/>
          <a:lstStyle/>
          <a:p>
            <a:r>
              <a:rPr lang="en-US"/>
              <a:t>Department of Computer Science &amp; Engineering</a:t>
            </a:r>
            <a:endParaRPr lang="en-IN"/>
          </a:p>
        </p:txBody>
      </p:sp>
      <p:sp>
        <p:nvSpPr>
          <p:cNvPr id="7" name="Slide Number Placeholder 6"/>
          <p:cNvSpPr>
            <a:spLocks noGrp="1"/>
          </p:cNvSpPr>
          <p:nvPr>
            <p:ph type="sldNum" sz="quarter" idx="12"/>
          </p:nvPr>
        </p:nvSpPr>
        <p:spPr/>
        <p:txBody>
          <a:bodyPr/>
          <a:lstStyle/>
          <a:p>
            <a:fld id="{43639954-FBA3-4940-A796-04B4D69CDF21}"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A373C4-EA9D-48F4-8C2D-7254E9A38FEE}" type="datetime1">
              <a:rPr lang="en-US" smtClean="0"/>
              <a:pPr/>
              <a:t>4/27/2024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Computer Science &amp; Engineering</a:t>
            </a:r>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639954-FBA3-4940-A796-04B4D69CDF21}"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6572" y="1350925"/>
            <a:ext cx="8817428" cy="707886"/>
          </a:xfrm>
          <a:prstGeom prst="rect">
            <a:avLst/>
          </a:prstGeom>
        </p:spPr>
        <p:txBody>
          <a:bodyPr wrap="square">
            <a:spAutoFit/>
          </a:bodyPr>
          <a:lstStyle/>
          <a:p>
            <a:pPr algn="ctr"/>
            <a:r>
              <a:rPr lang="en-IN" sz="2000" b="1" dirty="0" smtClean="0">
                <a:latin typeface="Times New Roman" panose="02020603050405020304" pitchFamily="18" charset="0"/>
                <a:cs typeface="Times New Roman" pitchFamily="18" charset="0"/>
              </a:rPr>
              <a:t>Department </a:t>
            </a:r>
            <a:r>
              <a:rPr lang="en-IN" sz="2000" b="1" dirty="0">
                <a:latin typeface="Times New Roman" panose="02020603050405020304" pitchFamily="18" charset="0"/>
                <a:cs typeface="Times New Roman" pitchFamily="18" charset="0"/>
              </a:rPr>
              <a:t>of Computer Science and </a:t>
            </a:r>
            <a:r>
              <a:rPr lang="en-IN" sz="2000" b="1" dirty="0" smtClean="0">
                <a:latin typeface="Times New Roman" panose="02020603050405020304" pitchFamily="18" charset="0"/>
                <a:cs typeface="Times New Roman" pitchFamily="18" charset="0"/>
              </a:rPr>
              <a:t>Engineering(Data Science)</a:t>
            </a:r>
            <a:endParaRPr lang="en-IN" sz="2000" b="1" dirty="0">
              <a:latin typeface="Times New Roman" panose="02020603050405020304" pitchFamily="18" charset="0"/>
              <a:cs typeface="Times New Roman" pitchFamily="18" charset="0"/>
            </a:endParaRPr>
          </a:p>
          <a:p>
            <a:pPr algn="ctr"/>
            <a:r>
              <a:rPr lang="en-IN" sz="2000" b="1" dirty="0" smtClean="0">
                <a:latin typeface="Times New Roman" panose="02020603050405020304" pitchFamily="18" charset="0"/>
                <a:cs typeface="Times New Roman" pitchFamily="18" charset="0"/>
              </a:rPr>
              <a:t>Sri </a:t>
            </a:r>
            <a:r>
              <a:rPr lang="en-IN" sz="2000" b="1" dirty="0" err="1" smtClean="0">
                <a:latin typeface="Times New Roman" panose="02020603050405020304" pitchFamily="18" charset="0"/>
                <a:cs typeface="Times New Roman" pitchFamily="18" charset="0"/>
              </a:rPr>
              <a:t>Venkateswara</a:t>
            </a:r>
            <a:r>
              <a:rPr lang="en-IN" sz="2000" b="1" dirty="0" smtClean="0">
                <a:latin typeface="Times New Roman" panose="02020603050405020304" pitchFamily="18" charset="0"/>
                <a:cs typeface="Times New Roman" pitchFamily="18" charset="0"/>
              </a:rPr>
              <a:t> College Of Engineering And Technology(Autonomous)</a:t>
            </a:r>
            <a:endParaRPr lang="en-IN" sz="2000" b="1" dirty="0">
              <a:latin typeface="Times New Roman" panose="02020603050405020304" pitchFamily="18" charset="0"/>
              <a:cs typeface="Times New Roman" pitchFamily="18" charset="0"/>
            </a:endParaRPr>
          </a:p>
        </p:txBody>
      </p:sp>
      <p:sp>
        <p:nvSpPr>
          <p:cNvPr id="6" name="Rectangle 5"/>
          <p:cNvSpPr/>
          <p:nvPr/>
        </p:nvSpPr>
        <p:spPr>
          <a:xfrm>
            <a:off x="-135881" y="4156025"/>
            <a:ext cx="4099385" cy="1985159"/>
          </a:xfrm>
          <a:prstGeom prst="rect">
            <a:avLst/>
          </a:prstGeom>
        </p:spPr>
        <p:txBody>
          <a:bodyPr wrap="square">
            <a:spAutoFit/>
          </a:bodyPr>
          <a:lstStyle/>
          <a:p>
            <a:pPr algn="ctr"/>
            <a:r>
              <a:rPr lang="en-US" sz="2000" dirty="0">
                <a:latin typeface="Times New Roman" panose="02020603050405020304" pitchFamily="18" charset="0"/>
                <a:cs typeface="Times New Roman" pitchFamily="18" charset="0"/>
              </a:rPr>
              <a:t>   </a:t>
            </a:r>
            <a:endParaRPr lang="en-US" sz="2000" dirty="0" smtClean="0">
              <a:latin typeface="Times New Roman" panose="02020603050405020304" pitchFamily="18" charset="0"/>
              <a:cs typeface="Times New Roman" pitchFamily="18" charset="0"/>
            </a:endParaRPr>
          </a:p>
          <a:p>
            <a:pPr algn="ctr"/>
            <a:r>
              <a:rPr lang="en-US" sz="2000" dirty="0" smtClean="0">
                <a:latin typeface="Times New Roman" panose="02020603050405020304" pitchFamily="18" charset="0"/>
                <a:cs typeface="Times New Roman" pitchFamily="18" charset="0"/>
              </a:rPr>
              <a:t> </a:t>
            </a:r>
            <a:r>
              <a:rPr lang="en-US" sz="2000" b="1" dirty="0">
                <a:latin typeface="Times New Roman" panose="02020603050405020304" pitchFamily="18" charset="0"/>
                <a:cs typeface="Times New Roman" pitchFamily="18" charset="0"/>
              </a:rPr>
              <a:t>Under The Esteemed Guidance of</a:t>
            </a:r>
          </a:p>
          <a:p>
            <a:pPr algn="ctr"/>
            <a:r>
              <a:rPr lang="en-IN" sz="2500" b="1" dirty="0">
                <a:solidFill>
                  <a:schemeClr val="tx1">
                    <a:lumMod val="95000"/>
                    <a:lumOff val="5000"/>
                  </a:schemeClr>
                </a:solidFill>
                <a:latin typeface="Times New Roman" panose="02020603050405020304" pitchFamily="18" charset="0"/>
                <a:cs typeface="Times New Roman" pitchFamily="18" charset="0"/>
              </a:rPr>
              <a:t>   </a:t>
            </a:r>
            <a:r>
              <a:rPr lang="en-IN" sz="2000" b="1" dirty="0" smtClean="0">
                <a:solidFill>
                  <a:schemeClr val="tx1">
                    <a:lumMod val="95000"/>
                    <a:lumOff val="5000"/>
                  </a:schemeClr>
                </a:solidFill>
                <a:latin typeface="Times New Roman" panose="02020603050405020304" pitchFamily="18" charset="0"/>
                <a:cs typeface="Times New Roman" pitchFamily="18" charset="0"/>
              </a:rPr>
              <a:t>M.NAVALAN</a:t>
            </a:r>
            <a:r>
              <a:rPr lang="en-IN" sz="2500" b="1" dirty="0" smtClean="0">
                <a:solidFill>
                  <a:schemeClr val="tx1">
                    <a:lumMod val="95000"/>
                    <a:lumOff val="5000"/>
                  </a:schemeClr>
                </a:solidFill>
                <a:latin typeface="Times New Roman" panose="02020603050405020304" pitchFamily="18" charset="0"/>
                <a:cs typeface="Times New Roman" pitchFamily="18" charset="0"/>
              </a:rPr>
              <a:t>,</a:t>
            </a:r>
            <a:endParaRPr lang="en-IN" sz="2500" b="1" dirty="0">
              <a:solidFill>
                <a:schemeClr val="tx1">
                  <a:lumMod val="95000"/>
                  <a:lumOff val="5000"/>
                </a:schemeClr>
              </a:solidFill>
              <a:latin typeface="Times New Roman" panose="02020603050405020304" pitchFamily="18" charset="0"/>
              <a:cs typeface="Times New Roman" pitchFamily="18" charset="0"/>
            </a:endParaRPr>
          </a:p>
          <a:p>
            <a:pPr algn="ctr"/>
            <a:r>
              <a:rPr lang="en-IN" sz="2000" dirty="0" smtClean="0">
                <a:solidFill>
                  <a:schemeClr val="tx1">
                    <a:lumMod val="95000"/>
                    <a:lumOff val="5000"/>
                  </a:schemeClr>
                </a:solidFill>
                <a:latin typeface="Times New Roman" panose="02020603050405020304" pitchFamily="18" charset="0"/>
                <a:cs typeface="Times New Roman" pitchFamily="18" charset="0"/>
              </a:rPr>
              <a:t>Assistant </a:t>
            </a:r>
            <a:r>
              <a:rPr lang="en-IN" sz="2000" dirty="0">
                <a:solidFill>
                  <a:schemeClr val="tx1">
                    <a:lumMod val="95000"/>
                    <a:lumOff val="5000"/>
                  </a:schemeClr>
                </a:solidFill>
                <a:latin typeface="Times New Roman" panose="02020603050405020304" pitchFamily="18" charset="0"/>
                <a:cs typeface="Times New Roman" pitchFamily="18" charset="0"/>
              </a:rPr>
              <a:t>Professor </a:t>
            </a:r>
          </a:p>
          <a:p>
            <a:pPr algn="ctr"/>
            <a:r>
              <a:rPr lang="en-IN" dirty="0" smtClean="0">
                <a:solidFill>
                  <a:schemeClr val="tx1">
                    <a:lumMod val="95000"/>
                    <a:lumOff val="5000"/>
                  </a:schemeClr>
                </a:solidFill>
                <a:latin typeface="Times New Roman" panose="02020603050405020304" pitchFamily="18" charset="0"/>
                <a:cs typeface="Times New Roman" pitchFamily="18" charset="0"/>
              </a:rPr>
              <a:t>CSD </a:t>
            </a:r>
            <a:r>
              <a:rPr lang="en-IN" dirty="0">
                <a:solidFill>
                  <a:schemeClr val="tx1">
                    <a:lumMod val="95000"/>
                    <a:lumOff val="5000"/>
                  </a:schemeClr>
                </a:solidFill>
                <a:latin typeface="Times New Roman" panose="02020603050405020304" pitchFamily="18" charset="0"/>
                <a:cs typeface="Times New Roman" pitchFamily="18" charset="0"/>
              </a:rPr>
              <a:t>Department</a:t>
            </a:r>
          </a:p>
          <a:p>
            <a:pPr algn="ctr"/>
            <a:endParaRPr lang="en-IN" sz="2000" dirty="0">
              <a:solidFill>
                <a:schemeClr val="tx1">
                  <a:lumMod val="95000"/>
                  <a:lumOff val="5000"/>
                </a:schemeClr>
              </a:solidFill>
              <a:latin typeface="Times New Roman" panose="02020603050405020304" pitchFamily="18" charset="0"/>
              <a:cs typeface="Times New Roman" pitchFamily="18" charset="0"/>
            </a:endParaRPr>
          </a:p>
        </p:txBody>
      </p:sp>
      <p:sp>
        <p:nvSpPr>
          <p:cNvPr id="7" name="Rectangle 6"/>
          <p:cNvSpPr/>
          <p:nvPr/>
        </p:nvSpPr>
        <p:spPr>
          <a:xfrm>
            <a:off x="3540517" y="4332997"/>
            <a:ext cx="6109990" cy="1631216"/>
          </a:xfrm>
          <a:prstGeom prst="rect">
            <a:avLst/>
          </a:prstGeom>
        </p:spPr>
        <p:txBody>
          <a:bodyPr wrap="square">
            <a:spAutoFit/>
          </a:bodyPr>
          <a:lstStyle/>
          <a:p>
            <a:pPr algn="ctr"/>
            <a:r>
              <a:rPr lang="en-IN" sz="2000" b="1" dirty="0">
                <a:solidFill>
                  <a:schemeClr val="tx1">
                    <a:lumMod val="95000"/>
                    <a:lumOff val="5000"/>
                  </a:schemeClr>
                </a:solidFill>
                <a:latin typeface="Times New Roman" panose="02020603050405020304" pitchFamily="18" charset="0"/>
                <a:cs typeface="Times New Roman" pitchFamily="18" charset="0"/>
              </a:rPr>
              <a:t>Presented By </a:t>
            </a:r>
            <a:r>
              <a:rPr lang="en-IN" sz="2000" b="1" dirty="0" smtClean="0">
                <a:solidFill>
                  <a:schemeClr val="tx1">
                    <a:lumMod val="95000"/>
                    <a:lumOff val="5000"/>
                  </a:schemeClr>
                </a:solidFill>
                <a:latin typeface="Times New Roman" panose="02020603050405020304" pitchFamily="18" charset="0"/>
                <a:cs typeface="Times New Roman" pitchFamily="18" charset="0"/>
              </a:rPr>
              <a:t>: </a:t>
            </a:r>
          </a:p>
          <a:p>
            <a:pPr algn="ctr"/>
            <a:endParaRPr lang="en-IN" sz="2000" b="1" dirty="0">
              <a:solidFill>
                <a:schemeClr val="tx1">
                  <a:lumMod val="95000"/>
                  <a:lumOff val="5000"/>
                </a:schemeClr>
              </a:solidFill>
              <a:latin typeface="Times New Roman" panose="02020603050405020304" pitchFamily="18" charset="0"/>
              <a:cs typeface="Times New Roman" pitchFamily="18" charset="0"/>
            </a:endParaRPr>
          </a:p>
          <a:p>
            <a:pPr algn="ctr"/>
            <a:r>
              <a:rPr lang="en-IN" sz="2000" dirty="0" err="1" smtClean="0"/>
              <a:t>K.Nikhil</a:t>
            </a:r>
            <a:r>
              <a:rPr lang="en-IN" sz="2000" dirty="0" smtClean="0"/>
              <a:t> </a:t>
            </a:r>
            <a:r>
              <a:rPr lang="en-IN" sz="2000" dirty="0" err="1" smtClean="0"/>
              <a:t>Karnati</a:t>
            </a:r>
            <a:r>
              <a:rPr lang="en-IN" sz="2000" dirty="0" smtClean="0"/>
              <a:t>       </a:t>
            </a:r>
            <a:r>
              <a:rPr lang="en-IN" sz="2000" dirty="0" smtClean="0"/>
              <a:t>                 </a:t>
            </a:r>
            <a:r>
              <a:rPr lang="en-IN" sz="2000" dirty="0" smtClean="0">
                <a:solidFill>
                  <a:schemeClr val="tx1">
                    <a:lumMod val="95000"/>
                    <a:lumOff val="5000"/>
                  </a:schemeClr>
                </a:solidFill>
                <a:latin typeface="Times New Roman" pitchFamily="18" charset="0"/>
                <a:cs typeface="Times New Roman" pitchFamily="18" charset="0"/>
              </a:rPr>
              <a:t>20781A3223 </a:t>
            </a:r>
            <a:endParaRPr lang="en-IN" sz="2000" dirty="0">
              <a:solidFill>
                <a:schemeClr val="tx1">
                  <a:lumMod val="95000"/>
                  <a:lumOff val="5000"/>
                </a:schemeClr>
              </a:solidFill>
              <a:latin typeface="Times New Roman" pitchFamily="18" charset="0"/>
              <a:cs typeface="Times New Roman" pitchFamily="18" charset="0"/>
            </a:endParaRPr>
          </a:p>
          <a:p>
            <a:pPr algn="ctr"/>
            <a:r>
              <a:rPr lang="en-IN" sz="2000" dirty="0" err="1" smtClean="0"/>
              <a:t>K.Pavan</a:t>
            </a:r>
            <a:r>
              <a:rPr lang="en-IN" sz="2000" dirty="0" smtClean="0"/>
              <a:t> Kumar Reddy</a:t>
            </a:r>
            <a:r>
              <a:rPr lang="en-IN" sz="2000" dirty="0" smtClean="0"/>
              <a:t>             </a:t>
            </a:r>
            <a:r>
              <a:rPr lang="en-IN" sz="2000" dirty="0" smtClean="0">
                <a:solidFill>
                  <a:schemeClr val="tx1">
                    <a:lumMod val="95000"/>
                    <a:lumOff val="5000"/>
                  </a:schemeClr>
                </a:solidFill>
                <a:latin typeface="Times New Roman" pitchFamily="18" charset="0"/>
                <a:cs typeface="Times New Roman" pitchFamily="18" charset="0"/>
              </a:rPr>
              <a:t>20781A3229</a:t>
            </a:r>
            <a:endParaRPr lang="en-IN" sz="2000" dirty="0">
              <a:solidFill>
                <a:schemeClr val="tx1">
                  <a:lumMod val="95000"/>
                  <a:lumOff val="5000"/>
                </a:schemeClr>
              </a:solidFill>
              <a:latin typeface="Times New Roman" pitchFamily="18" charset="0"/>
              <a:cs typeface="Times New Roman" pitchFamily="18" charset="0"/>
            </a:endParaRPr>
          </a:p>
          <a:p>
            <a:pPr algn="ctr"/>
            <a:r>
              <a:rPr lang="en-IN" sz="2000" dirty="0" err="1" smtClean="0"/>
              <a:t>M.Manikanta</a:t>
            </a:r>
            <a:r>
              <a:rPr lang="en-IN" sz="2000" dirty="0" smtClean="0"/>
              <a:t> Reddy</a:t>
            </a:r>
            <a:r>
              <a:rPr lang="en-IN" sz="2000" dirty="0" smtClean="0"/>
              <a:t>                 </a:t>
            </a:r>
            <a:r>
              <a:rPr lang="en-IN" sz="2000" dirty="0" smtClean="0">
                <a:solidFill>
                  <a:schemeClr val="tx1">
                    <a:lumMod val="95000"/>
                    <a:lumOff val="5000"/>
                  </a:schemeClr>
                </a:solidFill>
                <a:latin typeface="Times New Roman" pitchFamily="18" charset="0"/>
                <a:cs typeface="Times New Roman" pitchFamily="18" charset="0"/>
              </a:rPr>
              <a:t>20781A3231 </a:t>
            </a:r>
            <a:endParaRPr lang="en-IN" sz="2000" dirty="0">
              <a:solidFill>
                <a:schemeClr val="tx1">
                  <a:lumMod val="95000"/>
                  <a:lumOff val="5000"/>
                </a:schemeClr>
              </a:solidFill>
              <a:latin typeface="Times New Roman" pitchFamily="18" charset="0"/>
              <a:cs typeface="Times New Roman" pitchFamily="18" charset="0"/>
            </a:endParaRPr>
          </a:p>
        </p:txBody>
      </p:sp>
      <p:sp>
        <p:nvSpPr>
          <p:cNvPr id="14" name="TextBox 13">
            <a:extLst>
              <a:ext uri="{FF2B5EF4-FFF2-40B4-BE49-F238E27FC236}">
                <a16:creationId xmlns:a16="http://schemas.microsoft.com/office/drawing/2014/main" id="{59282557-8F1C-46AE-7B93-B6FF3CFAA6C6}"/>
              </a:ext>
            </a:extLst>
          </p:cNvPr>
          <p:cNvSpPr txBox="1"/>
          <p:nvPr/>
        </p:nvSpPr>
        <p:spPr>
          <a:xfrm>
            <a:off x="721114" y="2196638"/>
            <a:ext cx="7720432" cy="1846659"/>
          </a:xfrm>
          <a:prstGeom prst="rect">
            <a:avLst/>
          </a:prstGeom>
          <a:noFill/>
        </p:spPr>
        <p:txBody>
          <a:bodyPr wrap="square" rtlCol="0">
            <a:spAutoFit/>
          </a:bodyPr>
          <a:lstStyle/>
          <a:p>
            <a:pPr algn="ctr"/>
            <a:r>
              <a:rPr lang="en-IN" sz="2400" dirty="0">
                <a:latin typeface="Times New Roman" panose="02020603050405020304" pitchFamily="18" charset="0"/>
                <a:cs typeface="Times New Roman" pitchFamily="18" charset="0"/>
              </a:rPr>
              <a:t>Project Review </a:t>
            </a:r>
            <a:r>
              <a:rPr lang="en-IN" sz="2400" b="1" dirty="0">
                <a:latin typeface="Times New Roman" panose="02020603050405020304" pitchFamily="18" charset="0"/>
                <a:cs typeface="Times New Roman" pitchFamily="18" charset="0"/>
              </a:rPr>
              <a:t/>
            </a:r>
            <a:br>
              <a:rPr lang="en-IN" sz="2400" b="1" dirty="0">
                <a:latin typeface="Times New Roman" panose="02020603050405020304" pitchFamily="18" charset="0"/>
                <a:cs typeface="Times New Roman" pitchFamily="18" charset="0"/>
              </a:rPr>
            </a:br>
            <a:r>
              <a:rPr lang="en-IN" sz="2400" dirty="0">
                <a:latin typeface="Times New Roman" panose="02020603050405020304" pitchFamily="18" charset="0"/>
                <a:cs typeface="Times New Roman" pitchFamily="18" charset="0"/>
              </a:rPr>
              <a:t>on</a:t>
            </a:r>
          </a:p>
          <a:p>
            <a:pPr algn="ctr"/>
            <a:r>
              <a:rPr lang="en-US" sz="2400" dirty="0">
                <a:latin typeface="Times New Roman" panose="02020603050405020304" pitchFamily="18" charset="0"/>
                <a:cs typeface="Times New Roman" pitchFamily="18" charset="0"/>
              </a:rPr>
              <a:t> </a:t>
            </a:r>
            <a:r>
              <a:rPr lang="en-US" sz="2400" b="1" dirty="0">
                <a:latin typeface="Times New Roman" panose="02020603050405020304" pitchFamily="18" charset="0"/>
                <a:cs typeface="Times New Roman" pitchFamily="18" charset="0"/>
              </a:rPr>
              <a:t>CREDIT CARD TRANSACTION ANOMALIES</a:t>
            </a:r>
          </a:p>
          <a:p>
            <a:pPr algn="ctr"/>
            <a:r>
              <a:rPr lang="en-US" sz="2400" b="1" dirty="0">
                <a:latin typeface="Times New Roman" panose="02020603050405020304" pitchFamily="18" charset="0"/>
                <a:cs typeface="Times New Roman" pitchFamily="18" charset="0"/>
              </a:rPr>
              <a:t> USING ML</a:t>
            </a:r>
          </a:p>
          <a:p>
            <a:endParaRPr lang="en-IN" dirty="0"/>
          </a:p>
        </p:txBody>
      </p:sp>
      <p:pic>
        <p:nvPicPr>
          <p:cNvPr id="1028" name="Picture 4" descr="SVC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6342" y="251030"/>
            <a:ext cx="4705350" cy="1085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00826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8911E7C-3B12-9268-669F-CA4A93F3D439}"/>
              </a:ext>
            </a:extLst>
          </p:cNvPr>
          <p:cNvSpPr>
            <a:spLocks noGrp="1"/>
          </p:cNvSpPr>
          <p:nvPr>
            <p:ph type="dt" sz="half" idx="10"/>
          </p:nvPr>
        </p:nvSpPr>
        <p:spPr/>
        <p:txBody>
          <a:bodyPr/>
          <a:lstStyle/>
          <a:p>
            <a:fld id="{CCC66142-3099-471F-94E1-5C5A9A67D04D}" type="datetime1">
              <a:rPr lang="en-US" smtClean="0"/>
              <a:pPr/>
              <a:t>4/27/2024</a:t>
            </a:fld>
            <a:endParaRPr lang="en-IN"/>
          </a:p>
        </p:txBody>
      </p:sp>
      <p:sp>
        <p:nvSpPr>
          <p:cNvPr id="5" name="Footer Placeholder 4">
            <a:extLst>
              <a:ext uri="{FF2B5EF4-FFF2-40B4-BE49-F238E27FC236}">
                <a16:creationId xmlns:a16="http://schemas.microsoft.com/office/drawing/2014/main" id="{37051565-6424-AC3E-4790-4555D463CDB6}"/>
              </a:ext>
            </a:extLst>
          </p:cNvPr>
          <p:cNvSpPr>
            <a:spLocks noGrp="1"/>
          </p:cNvSpPr>
          <p:nvPr>
            <p:ph type="ftr" sz="quarter" idx="11"/>
          </p:nvPr>
        </p:nvSpPr>
        <p:spPr/>
        <p:txBody>
          <a:bodyPr/>
          <a:lstStyle/>
          <a:p>
            <a:r>
              <a:rPr lang="en-US"/>
              <a:t>Department of Computer Science &amp; Engineering</a:t>
            </a:r>
            <a:endParaRPr lang="en-IN"/>
          </a:p>
        </p:txBody>
      </p:sp>
      <p:sp>
        <p:nvSpPr>
          <p:cNvPr id="6" name="Slide Number Placeholder 5">
            <a:extLst>
              <a:ext uri="{FF2B5EF4-FFF2-40B4-BE49-F238E27FC236}">
                <a16:creationId xmlns:a16="http://schemas.microsoft.com/office/drawing/2014/main" id="{06228F76-CAE1-5B3E-DB39-825ECDBB320F}"/>
              </a:ext>
            </a:extLst>
          </p:cNvPr>
          <p:cNvSpPr>
            <a:spLocks noGrp="1"/>
          </p:cNvSpPr>
          <p:nvPr>
            <p:ph type="sldNum" sz="quarter" idx="12"/>
          </p:nvPr>
        </p:nvSpPr>
        <p:spPr/>
        <p:txBody>
          <a:bodyPr/>
          <a:lstStyle/>
          <a:p>
            <a:fld id="{43639954-FBA3-4940-A796-04B4D69CDF21}" type="slidenum">
              <a:rPr lang="en-IN" smtClean="0"/>
              <a:pPr/>
              <a:t>10</a:t>
            </a:fld>
            <a:endParaRPr lang="en-IN"/>
          </a:p>
        </p:txBody>
      </p:sp>
      <p:sp>
        <p:nvSpPr>
          <p:cNvPr id="7" name="Title 6">
            <a:extLst>
              <a:ext uri="{FF2B5EF4-FFF2-40B4-BE49-F238E27FC236}">
                <a16:creationId xmlns:a16="http://schemas.microsoft.com/office/drawing/2014/main" id="{26FBCAB6-FF15-5ED9-A212-03F2CDD7B2F3}"/>
              </a:ext>
            </a:extLst>
          </p:cNvPr>
          <p:cNvSpPr>
            <a:spLocks noGrp="1"/>
          </p:cNvSpPr>
          <p:nvPr>
            <p:ph type="title"/>
          </p:nvPr>
        </p:nvSpPr>
        <p:spPr>
          <a:xfrm>
            <a:off x="1555424" y="11814"/>
            <a:ext cx="7131376" cy="641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200" b="1" dirty="0">
                <a:latin typeface="Times New Roman" panose="02020603050405020304" pitchFamily="18" charset="0"/>
                <a:cs typeface="Times New Roman" panose="02020603050405020304" pitchFamily="18" charset="0"/>
              </a:rPr>
              <a:t>LITERATURE SURVEY</a:t>
            </a:r>
            <a:endParaRPr lang="en-IN" sz="3200" b="1"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EFD32619-EF4E-009B-F6E0-04D55B40D97D}"/>
              </a:ext>
            </a:extLst>
          </p:cNvPr>
          <p:cNvSpPr/>
          <p:nvPr/>
        </p:nvSpPr>
        <p:spPr>
          <a:xfrm>
            <a:off x="0" y="6348391"/>
            <a:ext cx="9144000" cy="5096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 </a:t>
            </a:r>
            <a:r>
              <a:rPr lang="en-IN" dirty="0" smtClean="0"/>
              <a:t>                   Department </a:t>
            </a:r>
            <a:r>
              <a:rPr lang="en-IN" dirty="0"/>
              <a:t>of Computer Science &amp; Engineering (Data Science)                                </a:t>
            </a:r>
            <a:r>
              <a:rPr lang="en-IN" dirty="0" smtClean="0"/>
              <a:t>10      </a:t>
            </a:r>
            <a:endParaRPr lang="en-IN" dirty="0"/>
          </a:p>
        </p:txBody>
      </p:sp>
      <p:graphicFrame>
        <p:nvGraphicFramePr>
          <p:cNvPr id="12" name="Content Placeholder 11">
            <a:extLst>
              <a:ext uri="{FF2B5EF4-FFF2-40B4-BE49-F238E27FC236}">
                <a16:creationId xmlns:a16="http://schemas.microsoft.com/office/drawing/2014/main" id="{FA87E951-7DEB-AE41-CD4E-F0C3C27D9BCE}"/>
              </a:ext>
            </a:extLst>
          </p:cNvPr>
          <p:cNvGraphicFramePr>
            <a:graphicFrameLocks noGrp="1"/>
          </p:cNvGraphicFramePr>
          <p:nvPr>
            <p:ph idx="1"/>
            <p:extLst>
              <p:ext uri="{D42A27DB-BD31-4B8C-83A1-F6EECF244321}">
                <p14:modId xmlns:p14="http://schemas.microsoft.com/office/powerpoint/2010/main" val="1888756605"/>
              </p:ext>
            </p:extLst>
          </p:nvPr>
        </p:nvGraphicFramePr>
        <p:xfrm>
          <a:off x="0" y="865193"/>
          <a:ext cx="9144000" cy="5483198"/>
        </p:xfrm>
        <a:graphic>
          <a:graphicData uri="http://schemas.openxmlformats.org/drawingml/2006/table">
            <a:tbl>
              <a:tblPr firstRow="1" bandRow="1">
                <a:tableStyleId>{7DF18680-E054-41AD-8BC1-D1AEF772440D}</a:tableStyleId>
              </a:tblPr>
              <a:tblGrid>
                <a:gridCol w="578498">
                  <a:extLst>
                    <a:ext uri="{9D8B030D-6E8A-4147-A177-3AD203B41FA5}">
                      <a16:colId xmlns:a16="http://schemas.microsoft.com/office/drawing/2014/main" val="2825738957"/>
                    </a:ext>
                  </a:extLst>
                </a:gridCol>
                <a:gridCol w="1315616">
                  <a:extLst>
                    <a:ext uri="{9D8B030D-6E8A-4147-A177-3AD203B41FA5}">
                      <a16:colId xmlns:a16="http://schemas.microsoft.com/office/drawing/2014/main" val="4225734315"/>
                    </a:ext>
                  </a:extLst>
                </a:gridCol>
                <a:gridCol w="1017037">
                  <a:extLst>
                    <a:ext uri="{9D8B030D-6E8A-4147-A177-3AD203B41FA5}">
                      <a16:colId xmlns:a16="http://schemas.microsoft.com/office/drawing/2014/main" val="4233903378"/>
                    </a:ext>
                  </a:extLst>
                </a:gridCol>
                <a:gridCol w="1324947">
                  <a:extLst>
                    <a:ext uri="{9D8B030D-6E8A-4147-A177-3AD203B41FA5}">
                      <a16:colId xmlns:a16="http://schemas.microsoft.com/office/drawing/2014/main" val="596856007"/>
                    </a:ext>
                  </a:extLst>
                </a:gridCol>
                <a:gridCol w="2516968">
                  <a:extLst>
                    <a:ext uri="{9D8B030D-6E8A-4147-A177-3AD203B41FA5}">
                      <a16:colId xmlns:a16="http://schemas.microsoft.com/office/drawing/2014/main" val="688122866"/>
                    </a:ext>
                  </a:extLst>
                </a:gridCol>
                <a:gridCol w="2390934">
                  <a:extLst>
                    <a:ext uri="{9D8B030D-6E8A-4147-A177-3AD203B41FA5}">
                      <a16:colId xmlns:a16="http://schemas.microsoft.com/office/drawing/2014/main" val="2401089642"/>
                    </a:ext>
                  </a:extLst>
                </a:gridCol>
              </a:tblGrid>
              <a:tr h="1322914">
                <a:tc>
                  <a:txBody>
                    <a:bodyPr/>
                    <a:lstStyle/>
                    <a:p>
                      <a:endParaRPr lang="en-US" dirty="0"/>
                    </a:p>
                    <a:p>
                      <a:r>
                        <a:rPr lang="en-US" sz="1400" dirty="0"/>
                        <a:t>S.NO</a:t>
                      </a:r>
                    </a:p>
                  </a:txBody>
                  <a:tcPr/>
                </a:tc>
                <a:tc>
                  <a:txBody>
                    <a:bodyPr/>
                    <a:lstStyle/>
                    <a:p>
                      <a:r>
                        <a:rPr lang="en-US" dirty="0"/>
                        <a:t>  </a:t>
                      </a:r>
                    </a:p>
                    <a:p>
                      <a:r>
                        <a:rPr lang="en-IN" dirty="0"/>
                        <a:t>     </a:t>
                      </a:r>
                      <a:r>
                        <a:rPr lang="en-IN" sz="1600" dirty="0"/>
                        <a:t>TITLE</a:t>
                      </a:r>
                      <a:endParaRPr lang="en-US" sz="1600" dirty="0"/>
                    </a:p>
                  </a:txBody>
                  <a:tcPr/>
                </a:tc>
                <a:tc>
                  <a:txBody>
                    <a:bodyPr/>
                    <a:lstStyle/>
                    <a:p>
                      <a:endParaRPr lang="en-US" dirty="0"/>
                    </a:p>
                    <a:p>
                      <a:r>
                        <a:rPr lang="en-IN" sz="1600" dirty="0"/>
                        <a:t>JOURNAL</a:t>
                      </a:r>
                    </a:p>
                  </a:txBody>
                  <a:tcPr/>
                </a:tc>
                <a:tc>
                  <a:txBody>
                    <a:bodyPr/>
                    <a:lstStyle/>
                    <a:p>
                      <a:r>
                        <a:rPr lang="en-US" sz="1600" dirty="0"/>
                        <a:t>MONTH &amp; YEAR OF PUBLICATION</a:t>
                      </a:r>
                    </a:p>
                    <a:p>
                      <a:endParaRPr lang="en-IN" dirty="0"/>
                    </a:p>
                  </a:txBody>
                  <a:tcPr/>
                </a:tc>
                <a:tc>
                  <a:txBody>
                    <a:bodyPr/>
                    <a:lstStyle/>
                    <a:p>
                      <a:r>
                        <a:rPr lang="en-US" sz="2000" dirty="0"/>
                        <a:t> </a:t>
                      </a:r>
                    </a:p>
                    <a:p>
                      <a:r>
                        <a:rPr lang="en-US" sz="1600" dirty="0"/>
                        <a:t>              FINDINGS</a:t>
                      </a:r>
                    </a:p>
                    <a:p>
                      <a:endParaRPr lang="en-IN" dirty="0"/>
                    </a:p>
                  </a:txBody>
                  <a:tcPr/>
                </a:tc>
                <a:tc>
                  <a:txBody>
                    <a:bodyPr/>
                    <a:lstStyle/>
                    <a:p>
                      <a:endParaRPr lang="en-US" dirty="0"/>
                    </a:p>
                    <a:p>
                      <a:r>
                        <a:rPr lang="en-IN" sz="1600" dirty="0"/>
                        <a:t>       METHODOLOGIES</a:t>
                      </a:r>
                    </a:p>
                  </a:txBody>
                  <a:tcPr/>
                </a:tc>
                <a:extLst>
                  <a:ext uri="{0D108BD9-81ED-4DB2-BD59-A6C34878D82A}">
                    <a16:rowId xmlns:a16="http://schemas.microsoft.com/office/drawing/2014/main" val="3173743799"/>
                  </a:ext>
                </a:extLst>
              </a:tr>
              <a:tr h="4160284">
                <a:tc>
                  <a:txBody>
                    <a:bodyPr/>
                    <a:lstStyle/>
                    <a:p>
                      <a:r>
                        <a:rPr lang="en-US" dirty="0"/>
                        <a:t>2</a:t>
                      </a:r>
                      <a:r>
                        <a:rPr lang="en-IN" dirty="0"/>
                        <a:t>.</a:t>
                      </a:r>
                      <a:endParaRPr lang="en-US" dirty="0"/>
                    </a:p>
                  </a:txBody>
                  <a:tcPr/>
                </a:tc>
                <a:tc>
                  <a:txBody>
                    <a:bodyPr/>
                    <a:lstStyle/>
                    <a:p>
                      <a:pPr marL="0" indent="0">
                        <a:buFont typeface="+mj-lt"/>
                        <a:buNone/>
                      </a:pPr>
                      <a:r>
                        <a:rPr lang="en-US" sz="1800" b="0" i="0" kern="1200" dirty="0">
                          <a:solidFill>
                            <a:schemeClr val="dk1"/>
                          </a:solidFill>
                          <a:effectLst/>
                          <a:latin typeface="+mn-lt"/>
                          <a:ea typeface="+mn-ea"/>
                          <a:cs typeface="+mn-cs"/>
                        </a:rPr>
                        <a:t>Comparison of Machine Learning Algorithms for Counterfeit Transaction Detection</a:t>
                      </a:r>
                      <a:endParaRPr lang="en-IN" dirty="0"/>
                    </a:p>
                  </a:txBody>
                  <a:tcPr/>
                </a:tc>
                <a:tc>
                  <a:txBody>
                    <a:bodyPr/>
                    <a:lstStyle/>
                    <a:p>
                      <a:r>
                        <a:rPr lang="en-US" dirty="0"/>
                        <a:t>IEEE</a:t>
                      </a:r>
                      <a:endParaRPr lang="en-IN" dirty="0"/>
                    </a:p>
                  </a:txBody>
                  <a:tcPr/>
                </a:tc>
                <a:tc>
                  <a:txBody>
                    <a:bodyPr/>
                    <a:lstStyle/>
                    <a:p>
                      <a:r>
                        <a:rPr lang="en-US" dirty="0"/>
                        <a:t>JUNE &amp; 2018</a:t>
                      </a:r>
                      <a:endParaRPr lang="en-IN" dirty="0"/>
                    </a:p>
                  </a:txBody>
                  <a:tcPr/>
                </a:tc>
                <a:tc>
                  <a:txBody>
                    <a:bodyPr/>
                    <a:lstStyle/>
                    <a:p>
                      <a:pPr marL="400050" indent="-400050">
                        <a:buFont typeface="+mj-lt"/>
                        <a:buAutoNum type="romanLcPeriod"/>
                      </a:pPr>
                      <a:r>
                        <a:rPr lang="en-US" sz="1800" b="0" i="0" kern="1200" dirty="0">
                          <a:solidFill>
                            <a:schemeClr val="dk1"/>
                          </a:solidFill>
                          <a:effectLst/>
                          <a:latin typeface="+mn-lt"/>
                          <a:ea typeface="+mn-ea"/>
                          <a:cs typeface="+mn-cs"/>
                        </a:rPr>
                        <a:t>Support Vector Machine, Random Forest, and Decision Tree - in detecting counterfeit transactions, achieving a highest accuracy of 90.64%.</a:t>
                      </a:r>
                      <a:endParaRPr lang="en-IN" dirty="0"/>
                    </a:p>
                  </a:txBody>
                  <a:tcPr/>
                </a:tc>
                <a:tc>
                  <a:txBody>
                    <a:bodyPr/>
                    <a:lstStyle/>
                    <a:p>
                      <a:pPr marL="400050" indent="-400050">
                        <a:buFont typeface="+mj-lt"/>
                        <a:buAutoNum type="romanLcPeriod"/>
                      </a:pPr>
                      <a:r>
                        <a:rPr lang="en-US" sz="1800" b="0" i="0" kern="1200" dirty="0">
                          <a:solidFill>
                            <a:schemeClr val="dk1"/>
                          </a:solidFill>
                          <a:effectLst/>
                          <a:latin typeface="+mn-lt"/>
                          <a:ea typeface="+mn-ea"/>
                          <a:cs typeface="+mn-cs"/>
                        </a:rPr>
                        <a:t>The study implemented and evaluated three machine learning algorithms - Support Vector Machine, Random Forest, and Decision Tree - for counterfeit transaction detection. </a:t>
                      </a:r>
                      <a:endParaRPr lang="en-IN" dirty="0"/>
                    </a:p>
                  </a:txBody>
                  <a:tcPr/>
                </a:tc>
                <a:extLst>
                  <a:ext uri="{0D108BD9-81ED-4DB2-BD59-A6C34878D82A}">
                    <a16:rowId xmlns:a16="http://schemas.microsoft.com/office/drawing/2014/main" val="2249553774"/>
                  </a:ext>
                </a:extLst>
              </a:tr>
            </a:tbl>
          </a:graphicData>
        </a:graphic>
      </p:graphicFrame>
      <p:pic>
        <p:nvPicPr>
          <p:cNvPr id="10242" name="Picture 2" descr="Sri Venkateswara College of Engineering and Technology - [SVC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542" y="46653"/>
            <a:ext cx="7620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17943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8911E7C-3B12-9268-669F-CA4A93F3D439}"/>
              </a:ext>
            </a:extLst>
          </p:cNvPr>
          <p:cNvSpPr>
            <a:spLocks noGrp="1"/>
          </p:cNvSpPr>
          <p:nvPr>
            <p:ph type="dt" sz="half" idx="10"/>
          </p:nvPr>
        </p:nvSpPr>
        <p:spPr/>
        <p:txBody>
          <a:bodyPr/>
          <a:lstStyle/>
          <a:p>
            <a:fld id="{CCC66142-3099-471F-94E1-5C5A9A67D04D}" type="datetime1">
              <a:rPr lang="en-US" smtClean="0"/>
              <a:pPr/>
              <a:t>4/27/2024</a:t>
            </a:fld>
            <a:endParaRPr lang="en-IN"/>
          </a:p>
        </p:txBody>
      </p:sp>
      <p:sp>
        <p:nvSpPr>
          <p:cNvPr id="5" name="Footer Placeholder 4">
            <a:extLst>
              <a:ext uri="{FF2B5EF4-FFF2-40B4-BE49-F238E27FC236}">
                <a16:creationId xmlns:a16="http://schemas.microsoft.com/office/drawing/2014/main" id="{37051565-6424-AC3E-4790-4555D463CDB6}"/>
              </a:ext>
            </a:extLst>
          </p:cNvPr>
          <p:cNvSpPr>
            <a:spLocks noGrp="1"/>
          </p:cNvSpPr>
          <p:nvPr>
            <p:ph type="ftr" sz="quarter" idx="11"/>
          </p:nvPr>
        </p:nvSpPr>
        <p:spPr/>
        <p:txBody>
          <a:bodyPr/>
          <a:lstStyle/>
          <a:p>
            <a:r>
              <a:rPr lang="en-US"/>
              <a:t>Department of Computer Science &amp; Engineering</a:t>
            </a:r>
            <a:endParaRPr lang="en-IN"/>
          </a:p>
        </p:txBody>
      </p:sp>
      <p:sp>
        <p:nvSpPr>
          <p:cNvPr id="6" name="Slide Number Placeholder 5">
            <a:extLst>
              <a:ext uri="{FF2B5EF4-FFF2-40B4-BE49-F238E27FC236}">
                <a16:creationId xmlns:a16="http://schemas.microsoft.com/office/drawing/2014/main" id="{06228F76-CAE1-5B3E-DB39-825ECDBB320F}"/>
              </a:ext>
            </a:extLst>
          </p:cNvPr>
          <p:cNvSpPr>
            <a:spLocks noGrp="1"/>
          </p:cNvSpPr>
          <p:nvPr>
            <p:ph type="sldNum" sz="quarter" idx="12"/>
          </p:nvPr>
        </p:nvSpPr>
        <p:spPr/>
        <p:txBody>
          <a:bodyPr/>
          <a:lstStyle/>
          <a:p>
            <a:fld id="{43639954-FBA3-4940-A796-04B4D69CDF21}" type="slidenum">
              <a:rPr lang="en-IN" smtClean="0"/>
              <a:pPr/>
              <a:t>11</a:t>
            </a:fld>
            <a:endParaRPr lang="en-IN"/>
          </a:p>
        </p:txBody>
      </p:sp>
      <p:sp>
        <p:nvSpPr>
          <p:cNvPr id="7" name="Title 6">
            <a:extLst>
              <a:ext uri="{FF2B5EF4-FFF2-40B4-BE49-F238E27FC236}">
                <a16:creationId xmlns:a16="http://schemas.microsoft.com/office/drawing/2014/main" id="{26FBCAB6-FF15-5ED9-A212-03F2CDD7B2F3}"/>
              </a:ext>
            </a:extLst>
          </p:cNvPr>
          <p:cNvSpPr>
            <a:spLocks noGrp="1"/>
          </p:cNvSpPr>
          <p:nvPr>
            <p:ph type="title"/>
          </p:nvPr>
        </p:nvSpPr>
        <p:spPr>
          <a:xfrm>
            <a:off x="1555424" y="11814"/>
            <a:ext cx="7131376" cy="641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200" b="1" dirty="0">
                <a:latin typeface="Times New Roman" panose="02020603050405020304" pitchFamily="18" charset="0"/>
                <a:cs typeface="Times New Roman" panose="02020603050405020304" pitchFamily="18" charset="0"/>
              </a:rPr>
              <a:t>LITERATURE SURVEY</a:t>
            </a:r>
            <a:endParaRPr lang="en-IN" sz="3200" b="1"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EFD32619-EF4E-009B-F6E0-04D55B40D97D}"/>
              </a:ext>
            </a:extLst>
          </p:cNvPr>
          <p:cNvSpPr/>
          <p:nvPr/>
        </p:nvSpPr>
        <p:spPr>
          <a:xfrm>
            <a:off x="0" y="6348391"/>
            <a:ext cx="9144000" cy="5096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 </a:t>
            </a:r>
            <a:r>
              <a:rPr lang="en-IN" dirty="0" smtClean="0"/>
              <a:t>                   Department </a:t>
            </a:r>
            <a:r>
              <a:rPr lang="en-IN" dirty="0"/>
              <a:t>of Computer Science &amp; Engineering (Data Science)                                 </a:t>
            </a:r>
            <a:r>
              <a:rPr lang="en-IN" dirty="0" smtClean="0"/>
              <a:t>11      </a:t>
            </a:r>
            <a:endParaRPr lang="en-IN" dirty="0"/>
          </a:p>
        </p:txBody>
      </p:sp>
      <p:graphicFrame>
        <p:nvGraphicFramePr>
          <p:cNvPr id="12" name="Content Placeholder 11">
            <a:extLst>
              <a:ext uri="{FF2B5EF4-FFF2-40B4-BE49-F238E27FC236}">
                <a16:creationId xmlns:a16="http://schemas.microsoft.com/office/drawing/2014/main" id="{FA87E951-7DEB-AE41-CD4E-F0C3C27D9BCE}"/>
              </a:ext>
            </a:extLst>
          </p:cNvPr>
          <p:cNvGraphicFramePr>
            <a:graphicFrameLocks noGrp="1"/>
          </p:cNvGraphicFramePr>
          <p:nvPr>
            <p:ph idx="1"/>
            <p:extLst>
              <p:ext uri="{D42A27DB-BD31-4B8C-83A1-F6EECF244321}">
                <p14:modId xmlns:p14="http://schemas.microsoft.com/office/powerpoint/2010/main" val="679282270"/>
              </p:ext>
            </p:extLst>
          </p:nvPr>
        </p:nvGraphicFramePr>
        <p:xfrm>
          <a:off x="0" y="865193"/>
          <a:ext cx="9144000" cy="5483198"/>
        </p:xfrm>
        <a:graphic>
          <a:graphicData uri="http://schemas.openxmlformats.org/drawingml/2006/table">
            <a:tbl>
              <a:tblPr firstRow="1" bandRow="1">
                <a:tableStyleId>{7DF18680-E054-41AD-8BC1-D1AEF772440D}</a:tableStyleId>
              </a:tblPr>
              <a:tblGrid>
                <a:gridCol w="578498">
                  <a:extLst>
                    <a:ext uri="{9D8B030D-6E8A-4147-A177-3AD203B41FA5}">
                      <a16:colId xmlns:a16="http://schemas.microsoft.com/office/drawing/2014/main" val="2825738957"/>
                    </a:ext>
                  </a:extLst>
                </a:gridCol>
                <a:gridCol w="1315616">
                  <a:extLst>
                    <a:ext uri="{9D8B030D-6E8A-4147-A177-3AD203B41FA5}">
                      <a16:colId xmlns:a16="http://schemas.microsoft.com/office/drawing/2014/main" val="4225734315"/>
                    </a:ext>
                  </a:extLst>
                </a:gridCol>
                <a:gridCol w="1017037">
                  <a:extLst>
                    <a:ext uri="{9D8B030D-6E8A-4147-A177-3AD203B41FA5}">
                      <a16:colId xmlns:a16="http://schemas.microsoft.com/office/drawing/2014/main" val="4233903378"/>
                    </a:ext>
                  </a:extLst>
                </a:gridCol>
                <a:gridCol w="1324947">
                  <a:extLst>
                    <a:ext uri="{9D8B030D-6E8A-4147-A177-3AD203B41FA5}">
                      <a16:colId xmlns:a16="http://schemas.microsoft.com/office/drawing/2014/main" val="596856007"/>
                    </a:ext>
                  </a:extLst>
                </a:gridCol>
                <a:gridCol w="2516968">
                  <a:extLst>
                    <a:ext uri="{9D8B030D-6E8A-4147-A177-3AD203B41FA5}">
                      <a16:colId xmlns:a16="http://schemas.microsoft.com/office/drawing/2014/main" val="688122866"/>
                    </a:ext>
                  </a:extLst>
                </a:gridCol>
                <a:gridCol w="2390934">
                  <a:extLst>
                    <a:ext uri="{9D8B030D-6E8A-4147-A177-3AD203B41FA5}">
                      <a16:colId xmlns:a16="http://schemas.microsoft.com/office/drawing/2014/main" val="2401089642"/>
                    </a:ext>
                  </a:extLst>
                </a:gridCol>
              </a:tblGrid>
              <a:tr h="1322914">
                <a:tc>
                  <a:txBody>
                    <a:bodyPr/>
                    <a:lstStyle/>
                    <a:p>
                      <a:endParaRPr lang="en-US" dirty="0"/>
                    </a:p>
                    <a:p>
                      <a:r>
                        <a:rPr lang="en-US" sz="1400" dirty="0"/>
                        <a:t>S.NO</a:t>
                      </a:r>
                    </a:p>
                  </a:txBody>
                  <a:tcPr/>
                </a:tc>
                <a:tc>
                  <a:txBody>
                    <a:bodyPr/>
                    <a:lstStyle/>
                    <a:p>
                      <a:r>
                        <a:rPr lang="en-US" dirty="0"/>
                        <a:t>  </a:t>
                      </a:r>
                    </a:p>
                    <a:p>
                      <a:r>
                        <a:rPr lang="en-IN" dirty="0"/>
                        <a:t>     </a:t>
                      </a:r>
                      <a:r>
                        <a:rPr lang="en-IN" sz="1600" dirty="0"/>
                        <a:t>TITLE</a:t>
                      </a:r>
                      <a:endParaRPr lang="en-US" sz="1600" dirty="0"/>
                    </a:p>
                  </a:txBody>
                  <a:tcPr/>
                </a:tc>
                <a:tc>
                  <a:txBody>
                    <a:bodyPr/>
                    <a:lstStyle/>
                    <a:p>
                      <a:endParaRPr lang="en-US" dirty="0"/>
                    </a:p>
                    <a:p>
                      <a:r>
                        <a:rPr lang="en-IN" sz="1600" dirty="0"/>
                        <a:t>JOURNAL</a:t>
                      </a:r>
                    </a:p>
                  </a:txBody>
                  <a:tcPr/>
                </a:tc>
                <a:tc>
                  <a:txBody>
                    <a:bodyPr/>
                    <a:lstStyle/>
                    <a:p>
                      <a:r>
                        <a:rPr lang="en-US" sz="1600" dirty="0"/>
                        <a:t>MONTH &amp; YEAR OF PUBLICATION</a:t>
                      </a:r>
                    </a:p>
                    <a:p>
                      <a:endParaRPr lang="en-IN" dirty="0"/>
                    </a:p>
                  </a:txBody>
                  <a:tcPr/>
                </a:tc>
                <a:tc>
                  <a:txBody>
                    <a:bodyPr/>
                    <a:lstStyle/>
                    <a:p>
                      <a:r>
                        <a:rPr lang="en-US" sz="2000" dirty="0"/>
                        <a:t> </a:t>
                      </a:r>
                    </a:p>
                    <a:p>
                      <a:r>
                        <a:rPr lang="en-US" sz="1600" dirty="0"/>
                        <a:t>              FINDINGS</a:t>
                      </a:r>
                    </a:p>
                    <a:p>
                      <a:endParaRPr lang="en-IN" dirty="0"/>
                    </a:p>
                  </a:txBody>
                  <a:tcPr/>
                </a:tc>
                <a:tc>
                  <a:txBody>
                    <a:bodyPr/>
                    <a:lstStyle/>
                    <a:p>
                      <a:endParaRPr lang="en-US" dirty="0"/>
                    </a:p>
                    <a:p>
                      <a:r>
                        <a:rPr lang="en-IN" sz="1600" dirty="0"/>
                        <a:t>       METHODOLOGIES</a:t>
                      </a:r>
                    </a:p>
                  </a:txBody>
                  <a:tcPr/>
                </a:tc>
                <a:extLst>
                  <a:ext uri="{0D108BD9-81ED-4DB2-BD59-A6C34878D82A}">
                    <a16:rowId xmlns:a16="http://schemas.microsoft.com/office/drawing/2014/main" val="3173743799"/>
                  </a:ext>
                </a:extLst>
              </a:tr>
              <a:tr h="4160284">
                <a:tc>
                  <a:txBody>
                    <a:bodyPr/>
                    <a:lstStyle/>
                    <a:p>
                      <a:r>
                        <a:rPr lang="en-US" dirty="0"/>
                        <a:t>3</a:t>
                      </a:r>
                      <a:r>
                        <a:rPr lang="en-IN" dirty="0"/>
                        <a:t>.</a:t>
                      </a:r>
                      <a:endParaRPr lang="en-US" dirty="0"/>
                    </a:p>
                  </a:txBody>
                  <a:tcPr/>
                </a:tc>
                <a:tc>
                  <a:txBody>
                    <a:bodyPr/>
                    <a:lstStyle/>
                    <a:p>
                      <a:pPr marL="0" indent="0">
                        <a:buFont typeface="+mj-lt"/>
                        <a:buNone/>
                      </a:pPr>
                      <a:r>
                        <a:rPr lang="en-US" sz="1800" b="0" i="0" kern="1200" dirty="0">
                          <a:solidFill>
                            <a:schemeClr val="dk1"/>
                          </a:solidFill>
                          <a:effectLst/>
                          <a:latin typeface="+mn-lt"/>
                          <a:ea typeface="+mn-ea"/>
                          <a:cs typeface="+mn-cs"/>
                        </a:rPr>
                        <a:t>Comparison of Supervised Algorithms for Credit Card Fraud Detection</a:t>
                      </a:r>
                      <a:endParaRPr lang="en-IN" dirty="0"/>
                    </a:p>
                  </a:txBody>
                  <a:tcPr/>
                </a:tc>
                <a:tc>
                  <a:txBody>
                    <a:bodyPr/>
                    <a:lstStyle/>
                    <a:p>
                      <a:r>
                        <a:rPr lang="en-US" dirty="0"/>
                        <a:t>IEEE</a:t>
                      </a:r>
                      <a:endParaRPr lang="en-IN" dirty="0"/>
                    </a:p>
                  </a:txBody>
                  <a:tcPr/>
                </a:tc>
                <a:tc>
                  <a:txBody>
                    <a:bodyPr/>
                    <a:lstStyle/>
                    <a:p>
                      <a:r>
                        <a:rPr lang="en-US" dirty="0"/>
                        <a:t>Oct &amp; 2018</a:t>
                      </a:r>
                      <a:endParaRPr lang="en-IN" dirty="0"/>
                    </a:p>
                  </a:txBody>
                  <a:tcPr/>
                </a:tc>
                <a:tc>
                  <a:txBody>
                    <a:bodyPr/>
                    <a:lstStyle/>
                    <a:p>
                      <a:pPr marL="400050" indent="-400050">
                        <a:buFont typeface="+mj-lt"/>
                        <a:buAutoNum type="romanLcPeriod"/>
                      </a:pPr>
                      <a:r>
                        <a:rPr lang="en-US" sz="1800" b="0" i="0" kern="1200" dirty="0">
                          <a:solidFill>
                            <a:schemeClr val="dk1"/>
                          </a:solidFill>
                          <a:effectLst/>
                          <a:latin typeface="+mn-lt"/>
                          <a:ea typeface="+mn-ea"/>
                          <a:cs typeface="+mn-cs"/>
                        </a:rPr>
                        <a:t>The study compared various supervised algorithms including Deep Learning, Logistic Regression, Naive Bayesian, Support Vector Machine (SVM), Neural Network. Achieving a highest accuracy of 90.43%.</a:t>
                      </a:r>
                      <a:endParaRPr lang="en-IN" dirty="0"/>
                    </a:p>
                  </a:txBody>
                  <a:tcPr/>
                </a:tc>
                <a:tc>
                  <a:txBody>
                    <a:bodyPr/>
                    <a:lstStyle/>
                    <a:p>
                      <a:pPr marL="400050" indent="-400050">
                        <a:buFont typeface="+mj-lt"/>
                        <a:buAutoNum type="romanLcPeriod"/>
                      </a:pPr>
                      <a:r>
                        <a:rPr lang="en-US" sz="1800" b="0" i="0" kern="1200" dirty="0">
                          <a:solidFill>
                            <a:schemeClr val="dk1"/>
                          </a:solidFill>
                          <a:effectLst/>
                          <a:latin typeface="+mn-lt"/>
                          <a:ea typeface="+mn-ea"/>
                          <a:cs typeface="+mn-cs"/>
                        </a:rPr>
                        <a:t>The study utilized supervised algorithms for credit card fraud detection</a:t>
                      </a:r>
                    </a:p>
                    <a:p>
                      <a:pPr marL="400050" indent="-400050">
                        <a:buFont typeface="+mj-lt"/>
                        <a:buAutoNum type="romanLcPeriod"/>
                      </a:pPr>
                      <a:r>
                        <a:rPr lang="en-US" sz="1800" b="0" i="0" kern="1200" dirty="0">
                          <a:solidFill>
                            <a:schemeClr val="dk1"/>
                          </a:solidFill>
                          <a:effectLst/>
                          <a:latin typeface="+mn-lt"/>
                          <a:ea typeface="+mn-ea"/>
                          <a:cs typeface="+mn-cs"/>
                        </a:rPr>
                        <a:t>These algorithms were compared in terms of prediction, clustering, and outlier detection for identifying fraudulent transactions.</a:t>
                      </a:r>
                      <a:endParaRPr lang="en-IN" dirty="0"/>
                    </a:p>
                  </a:txBody>
                  <a:tcPr/>
                </a:tc>
                <a:extLst>
                  <a:ext uri="{0D108BD9-81ED-4DB2-BD59-A6C34878D82A}">
                    <a16:rowId xmlns:a16="http://schemas.microsoft.com/office/drawing/2014/main" val="2249553774"/>
                  </a:ext>
                </a:extLst>
              </a:tr>
            </a:tbl>
          </a:graphicData>
        </a:graphic>
      </p:graphicFrame>
      <p:pic>
        <p:nvPicPr>
          <p:cNvPr id="11266" name="Picture 2" descr="Sri Venkateswara College of Engineering and Technology - [SVC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550" y="103193"/>
            <a:ext cx="7620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8808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8911E7C-3B12-9268-669F-CA4A93F3D439}"/>
              </a:ext>
            </a:extLst>
          </p:cNvPr>
          <p:cNvSpPr>
            <a:spLocks noGrp="1"/>
          </p:cNvSpPr>
          <p:nvPr>
            <p:ph type="dt" sz="half" idx="10"/>
          </p:nvPr>
        </p:nvSpPr>
        <p:spPr/>
        <p:txBody>
          <a:bodyPr/>
          <a:lstStyle/>
          <a:p>
            <a:fld id="{CCC66142-3099-471F-94E1-5C5A9A67D04D}" type="datetime1">
              <a:rPr lang="en-US" smtClean="0"/>
              <a:pPr/>
              <a:t>4/27/2024</a:t>
            </a:fld>
            <a:endParaRPr lang="en-IN"/>
          </a:p>
        </p:txBody>
      </p:sp>
      <p:sp>
        <p:nvSpPr>
          <p:cNvPr id="5" name="Footer Placeholder 4">
            <a:extLst>
              <a:ext uri="{FF2B5EF4-FFF2-40B4-BE49-F238E27FC236}">
                <a16:creationId xmlns:a16="http://schemas.microsoft.com/office/drawing/2014/main" id="{37051565-6424-AC3E-4790-4555D463CDB6}"/>
              </a:ext>
            </a:extLst>
          </p:cNvPr>
          <p:cNvSpPr>
            <a:spLocks noGrp="1"/>
          </p:cNvSpPr>
          <p:nvPr>
            <p:ph type="ftr" sz="quarter" idx="11"/>
          </p:nvPr>
        </p:nvSpPr>
        <p:spPr/>
        <p:txBody>
          <a:bodyPr/>
          <a:lstStyle/>
          <a:p>
            <a:r>
              <a:rPr lang="en-US"/>
              <a:t>Department of Computer Science &amp; Engineering</a:t>
            </a:r>
            <a:endParaRPr lang="en-IN"/>
          </a:p>
        </p:txBody>
      </p:sp>
      <p:sp>
        <p:nvSpPr>
          <p:cNvPr id="6" name="Slide Number Placeholder 5">
            <a:extLst>
              <a:ext uri="{FF2B5EF4-FFF2-40B4-BE49-F238E27FC236}">
                <a16:creationId xmlns:a16="http://schemas.microsoft.com/office/drawing/2014/main" id="{06228F76-CAE1-5B3E-DB39-825ECDBB320F}"/>
              </a:ext>
            </a:extLst>
          </p:cNvPr>
          <p:cNvSpPr>
            <a:spLocks noGrp="1"/>
          </p:cNvSpPr>
          <p:nvPr>
            <p:ph type="sldNum" sz="quarter" idx="12"/>
          </p:nvPr>
        </p:nvSpPr>
        <p:spPr/>
        <p:txBody>
          <a:bodyPr/>
          <a:lstStyle/>
          <a:p>
            <a:fld id="{43639954-FBA3-4940-A796-04B4D69CDF21}" type="slidenum">
              <a:rPr lang="en-IN" smtClean="0"/>
              <a:pPr/>
              <a:t>12</a:t>
            </a:fld>
            <a:endParaRPr lang="en-IN"/>
          </a:p>
        </p:txBody>
      </p:sp>
      <p:sp>
        <p:nvSpPr>
          <p:cNvPr id="7" name="Title 6">
            <a:extLst>
              <a:ext uri="{FF2B5EF4-FFF2-40B4-BE49-F238E27FC236}">
                <a16:creationId xmlns:a16="http://schemas.microsoft.com/office/drawing/2014/main" id="{26FBCAB6-FF15-5ED9-A212-03F2CDD7B2F3}"/>
              </a:ext>
            </a:extLst>
          </p:cNvPr>
          <p:cNvSpPr>
            <a:spLocks noGrp="1"/>
          </p:cNvSpPr>
          <p:nvPr>
            <p:ph type="title"/>
          </p:nvPr>
        </p:nvSpPr>
        <p:spPr>
          <a:xfrm>
            <a:off x="1555424" y="11814"/>
            <a:ext cx="7131376" cy="641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200" b="1" dirty="0">
                <a:latin typeface="Times New Roman" panose="02020603050405020304" pitchFamily="18" charset="0"/>
                <a:cs typeface="Times New Roman" panose="02020603050405020304" pitchFamily="18" charset="0"/>
              </a:rPr>
              <a:t>LITERATURE SURVEY</a:t>
            </a:r>
            <a:endParaRPr lang="en-IN" sz="3200" b="1"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EFD32619-EF4E-009B-F6E0-04D55B40D97D}"/>
              </a:ext>
            </a:extLst>
          </p:cNvPr>
          <p:cNvSpPr/>
          <p:nvPr/>
        </p:nvSpPr>
        <p:spPr>
          <a:xfrm>
            <a:off x="-9832" y="6348391"/>
            <a:ext cx="9144000" cy="5096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 </a:t>
            </a:r>
            <a:r>
              <a:rPr lang="en-IN" dirty="0" smtClean="0"/>
              <a:t>                   Department </a:t>
            </a:r>
            <a:r>
              <a:rPr lang="en-IN" dirty="0"/>
              <a:t>of Computer Science &amp; Engineering (Data Science)                                </a:t>
            </a:r>
            <a:r>
              <a:rPr lang="en-IN" dirty="0" smtClean="0"/>
              <a:t>12      </a:t>
            </a:r>
            <a:endParaRPr lang="en-IN" dirty="0"/>
          </a:p>
        </p:txBody>
      </p:sp>
      <p:graphicFrame>
        <p:nvGraphicFramePr>
          <p:cNvPr id="12" name="Content Placeholder 11">
            <a:extLst>
              <a:ext uri="{FF2B5EF4-FFF2-40B4-BE49-F238E27FC236}">
                <a16:creationId xmlns:a16="http://schemas.microsoft.com/office/drawing/2014/main" id="{FA87E951-7DEB-AE41-CD4E-F0C3C27D9BCE}"/>
              </a:ext>
            </a:extLst>
          </p:cNvPr>
          <p:cNvGraphicFramePr>
            <a:graphicFrameLocks noGrp="1"/>
          </p:cNvGraphicFramePr>
          <p:nvPr>
            <p:ph idx="1"/>
            <p:extLst>
              <p:ext uri="{D42A27DB-BD31-4B8C-83A1-F6EECF244321}">
                <p14:modId xmlns:p14="http://schemas.microsoft.com/office/powerpoint/2010/main" val="2119281952"/>
              </p:ext>
            </p:extLst>
          </p:nvPr>
        </p:nvGraphicFramePr>
        <p:xfrm>
          <a:off x="0" y="865193"/>
          <a:ext cx="9144000" cy="5483198"/>
        </p:xfrm>
        <a:graphic>
          <a:graphicData uri="http://schemas.openxmlformats.org/drawingml/2006/table">
            <a:tbl>
              <a:tblPr firstRow="1" bandRow="1">
                <a:tableStyleId>{7DF18680-E054-41AD-8BC1-D1AEF772440D}</a:tableStyleId>
              </a:tblPr>
              <a:tblGrid>
                <a:gridCol w="578498">
                  <a:extLst>
                    <a:ext uri="{9D8B030D-6E8A-4147-A177-3AD203B41FA5}">
                      <a16:colId xmlns:a16="http://schemas.microsoft.com/office/drawing/2014/main" val="2825738957"/>
                    </a:ext>
                  </a:extLst>
                </a:gridCol>
                <a:gridCol w="1315616">
                  <a:extLst>
                    <a:ext uri="{9D8B030D-6E8A-4147-A177-3AD203B41FA5}">
                      <a16:colId xmlns:a16="http://schemas.microsoft.com/office/drawing/2014/main" val="4225734315"/>
                    </a:ext>
                  </a:extLst>
                </a:gridCol>
                <a:gridCol w="1017037">
                  <a:extLst>
                    <a:ext uri="{9D8B030D-6E8A-4147-A177-3AD203B41FA5}">
                      <a16:colId xmlns:a16="http://schemas.microsoft.com/office/drawing/2014/main" val="4233903378"/>
                    </a:ext>
                  </a:extLst>
                </a:gridCol>
                <a:gridCol w="1324947">
                  <a:extLst>
                    <a:ext uri="{9D8B030D-6E8A-4147-A177-3AD203B41FA5}">
                      <a16:colId xmlns:a16="http://schemas.microsoft.com/office/drawing/2014/main" val="596856007"/>
                    </a:ext>
                  </a:extLst>
                </a:gridCol>
                <a:gridCol w="2516968">
                  <a:extLst>
                    <a:ext uri="{9D8B030D-6E8A-4147-A177-3AD203B41FA5}">
                      <a16:colId xmlns:a16="http://schemas.microsoft.com/office/drawing/2014/main" val="688122866"/>
                    </a:ext>
                  </a:extLst>
                </a:gridCol>
                <a:gridCol w="2390934">
                  <a:extLst>
                    <a:ext uri="{9D8B030D-6E8A-4147-A177-3AD203B41FA5}">
                      <a16:colId xmlns:a16="http://schemas.microsoft.com/office/drawing/2014/main" val="2401089642"/>
                    </a:ext>
                  </a:extLst>
                </a:gridCol>
              </a:tblGrid>
              <a:tr h="1322914">
                <a:tc>
                  <a:txBody>
                    <a:bodyPr/>
                    <a:lstStyle/>
                    <a:p>
                      <a:endParaRPr lang="en-US" dirty="0"/>
                    </a:p>
                    <a:p>
                      <a:r>
                        <a:rPr lang="en-US" sz="1400" dirty="0"/>
                        <a:t>S.NO</a:t>
                      </a:r>
                    </a:p>
                  </a:txBody>
                  <a:tcPr/>
                </a:tc>
                <a:tc>
                  <a:txBody>
                    <a:bodyPr/>
                    <a:lstStyle/>
                    <a:p>
                      <a:r>
                        <a:rPr lang="en-US" dirty="0"/>
                        <a:t>  </a:t>
                      </a:r>
                    </a:p>
                    <a:p>
                      <a:r>
                        <a:rPr lang="en-IN" dirty="0"/>
                        <a:t>     </a:t>
                      </a:r>
                      <a:r>
                        <a:rPr lang="en-IN" sz="1600" dirty="0"/>
                        <a:t>TITLE</a:t>
                      </a:r>
                      <a:endParaRPr lang="en-US" sz="1600" dirty="0"/>
                    </a:p>
                  </a:txBody>
                  <a:tcPr/>
                </a:tc>
                <a:tc>
                  <a:txBody>
                    <a:bodyPr/>
                    <a:lstStyle/>
                    <a:p>
                      <a:endParaRPr lang="en-US" dirty="0"/>
                    </a:p>
                    <a:p>
                      <a:r>
                        <a:rPr lang="en-IN" sz="1600" dirty="0"/>
                        <a:t>JOURNAL</a:t>
                      </a:r>
                    </a:p>
                  </a:txBody>
                  <a:tcPr/>
                </a:tc>
                <a:tc>
                  <a:txBody>
                    <a:bodyPr/>
                    <a:lstStyle/>
                    <a:p>
                      <a:r>
                        <a:rPr lang="en-US" sz="1600" dirty="0"/>
                        <a:t>MONTH &amp; YEAR OF PUBLICATION</a:t>
                      </a:r>
                    </a:p>
                    <a:p>
                      <a:endParaRPr lang="en-IN" dirty="0"/>
                    </a:p>
                  </a:txBody>
                  <a:tcPr/>
                </a:tc>
                <a:tc>
                  <a:txBody>
                    <a:bodyPr/>
                    <a:lstStyle/>
                    <a:p>
                      <a:r>
                        <a:rPr lang="en-US" sz="2000" dirty="0"/>
                        <a:t> </a:t>
                      </a:r>
                    </a:p>
                    <a:p>
                      <a:r>
                        <a:rPr lang="en-US" sz="1600" dirty="0"/>
                        <a:t>              FINDINGS</a:t>
                      </a:r>
                    </a:p>
                    <a:p>
                      <a:endParaRPr lang="en-IN" dirty="0"/>
                    </a:p>
                  </a:txBody>
                  <a:tcPr/>
                </a:tc>
                <a:tc>
                  <a:txBody>
                    <a:bodyPr/>
                    <a:lstStyle/>
                    <a:p>
                      <a:endParaRPr lang="en-US" dirty="0"/>
                    </a:p>
                    <a:p>
                      <a:r>
                        <a:rPr lang="en-IN" sz="1600" dirty="0"/>
                        <a:t>       METHODOLOGIES</a:t>
                      </a:r>
                    </a:p>
                  </a:txBody>
                  <a:tcPr/>
                </a:tc>
                <a:extLst>
                  <a:ext uri="{0D108BD9-81ED-4DB2-BD59-A6C34878D82A}">
                    <a16:rowId xmlns:a16="http://schemas.microsoft.com/office/drawing/2014/main" val="3173743799"/>
                  </a:ext>
                </a:extLst>
              </a:tr>
              <a:tr h="4160284">
                <a:tc>
                  <a:txBody>
                    <a:bodyPr/>
                    <a:lstStyle/>
                    <a:p>
                      <a:r>
                        <a:rPr lang="en-US" dirty="0"/>
                        <a:t>4</a:t>
                      </a:r>
                      <a:r>
                        <a:rPr lang="en-IN" dirty="0"/>
                        <a:t>.</a:t>
                      </a:r>
                      <a:endParaRPr lang="en-US" dirty="0"/>
                    </a:p>
                  </a:txBody>
                  <a:tcPr/>
                </a:tc>
                <a:tc>
                  <a:txBody>
                    <a:bodyPr/>
                    <a:lstStyle/>
                    <a:p>
                      <a:pPr marL="0" indent="0">
                        <a:buFont typeface="+mj-lt"/>
                        <a:buNone/>
                      </a:pPr>
                      <a:r>
                        <a:rPr lang="en-US" sz="1800" b="0" i="0" kern="1200" dirty="0">
                          <a:solidFill>
                            <a:schemeClr val="dk1"/>
                          </a:solidFill>
                          <a:effectLst/>
                          <a:latin typeface="+mn-lt"/>
                          <a:ea typeface="+mn-ea"/>
                          <a:cs typeface="+mn-cs"/>
                        </a:rPr>
                        <a:t>Comparison of Deep Learning Model with Traditional Machine Learning Algorithms for Credit Card Fraud Detection</a:t>
                      </a:r>
                      <a:endParaRPr lang="en-IN" dirty="0"/>
                    </a:p>
                  </a:txBody>
                  <a:tcPr/>
                </a:tc>
                <a:tc>
                  <a:txBody>
                    <a:bodyPr/>
                    <a:lstStyle/>
                    <a:p>
                      <a:r>
                        <a:rPr lang="en-US" dirty="0"/>
                        <a:t>IEEE</a:t>
                      </a:r>
                      <a:endParaRPr lang="en-IN" dirty="0"/>
                    </a:p>
                  </a:txBody>
                  <a:tcPr/>
                </a:tc>
                <a:tc>
                  <a:txBody>
                    <a:bodyPr/>
                    <a:lstStyle/>
                    <a:p>
                      <a:r>
                        <a:rPr lang="en-IN" sz="1800" kern="1200" dirty="0">
                          <a:solidFill>
                            <a:schemeClr val="dk1"/>
                          </a:solidFill>
                          <a:effectLst/>
                          <a:latin typeface="+mn-lt"/>
                          <a:ea typeface="+mn-ea"/>
                          <a:cs typeface="+mn-cs"/>
                        </a:rPr>
                        <a:t>January &amp; 2021</a:t>
                      </a:r>
                      <a:endParaRPr lang="en-IN" dirty="0"/>
                    </a:p>
                  </a:txBody>
                  <a:tcPr/>
                </a:tc>
                <a:tc>
                  <a:txBody>
                    <a:bodyPr/>
                    <a:lstStyle/>
                    <a:p>
                      <a:pPr marL="400050" indent="-400050">
                        <a:buFont typeface="+mj-lt"/>
                        <a:buAutoNum type="romanLcPeriod"/>
                      </a:pPr>
                      <a:r>
                        <a:rPr lang="en-US" sz="1800" b="0" i="0" kern="1200" dirty="0">
                          <a:solidFill>
                            <a:schemeClr val="dk1"/>
                          </a:solidFill>
                          <a:effectLst/>
                          <a:latin typeface="+mn-lt"/>
                          <a:ea typeface="+mn-ea"/>
                          <a:cs typeface="+mn-cs"/>
                        </a:rPr>
                        <a:t>The study compared the performance of a deep learning model with traditional machine learning algorithms –LR and SVM. Achieving a highest accuracy of 91.7%.</a:t>
                      </a:r>
                      <a:endParaRPr lang="en-IN" dirty="0"/>
                    </a:p>
                  </a:txBody>
                  <a:tcPr/>
                </a:tc>
                <a:tc>
                  <a:txBody>
                    <a:bodyPr/>
                    <a:lstStyle/>
                    <a:p>
                      <a:pPr marL="400050" indent="-400050">
                        <a:buFont typeface="+mj-lt"/>
                        <a:buAutoNum type="romanLcPeriod"/>
                      </a:pPr>
                      <a:r>
                        <a:rPr lang="en-US" sz="1800" b="0" i="0" kern="1200" dirty="0">
                          <a:solidFill>
                            <a:schemeClr val="dk1"/>
                          </a:solidFill>
                          <a:effectLst/>
                          <a:latin typeface="+mn-lt"/>
                          <a:ea typeface="+mn-ea"/>
                          <a:cs typeface="+mn-cs"/>
                        </a:rPr>
                        <a:t>The study utilized the grid search technique to create a deep learning model and compared its performance with logistic regression and support vector machine models.</a:t>
                      </a:r>
                    </a:p>
                    <a:p>
                      <a:pPr marL="400050" indent="-400050">
                        <a:buFont typeface="+mj-lt"/>
                        <a:buAutoNum type="romanLcPeriod"/>
                      </a:pPr>
                      <a:r>
                        <a:rPr lang="en-US" sz="1800" b="0" i="0" kern="1200" dirty="0">
                          <a:solidFill>
                            <a:schemeClr val="dk1"/>
                          </a:solidFill>
                          <a:effectLst/>
                          <a:latin typeface="+mn-lt"/>
                          <a:ea typeface="+mn-ea"/>
                          <a:cs typeface="+mn-cs"/>
                        </a:rPr>
                        <a:t>The models were applied to a credit card dataset.</a:t>
                      </a:r>
                      <a:endParaRPr lang="en-IN" dirty="0"/>
                    </a:p>
                  </a:txBody>
                  <a:tcPr/>
                </a:tc>
                <a:extLst>
                  <a:ext uri="{0D108BD9-81ED-4DB2-BD59-A6C34878D82A}">
                    <a16:rowId xmlns:a16="http://schemas.microsoft.com/office/drawing/2014/main" val="2249553774"/>
                  </a:ext>
                </a:extLst>
              </a:tr>
            </a:tbl>
          </a:graphicData>
        </a:graphic>
      </p:graphicFrame>
      <p:pic>
        <p:nvPicPr>
          <p:cNvPr id="12292" name="Picture 4" descr="Sri Venkateswara College of Engineering and Technology - [SVC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873" y="41734"/>
            <a:ext cx="7620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9433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8911E7C-3B12-9268-669F-CA4A93F3D439}"/>
              </a:ext>
            </a:extLst>
          </p:cNvPr>
          <p:cNvSpPr>
            <a:spLocks noGrp="1"/>
          </p:cNvSpPr>
          <p:nvPr>
            <p:ph type="dt" sz="half" idx="10"/>
          </p:nvPr>
        </p:nvSpPr>
        <p:spPr/>
        <p:txBody>
          <a:bodyPr/>
          <a:lstStyle/>
          <a:p>
            <a:fld id="{CCC66142-3099-471F-94E1-5C5A9A67D04D}" type="datetime1">
              <a:rPr lang="en-US" smtClean="0"/>
              <a:pPr/>
              <a:t>4/27/2024</a:t>
            </a:fld>
            <a:endParaRPr lang="en-IN"/>
          </a:p>
        </p:txBody>
      </p:sp>
      <p:sp>
        <p:nvSpPr>
          <p:cNvPr id="5" name="Footer Placeholder 4">
            <a:extLst>
              <a:ext uri="{FF2B5EF4-FFF2-40B4-BE49-F238E27FC236}">
                <a16:creationId xmlns:a16="http://schemas.microsoft.com/office/drawing/2014/main" id="{37051565-6424-AC3E-4790-4555D463CDB6}"/>
              </a:ext>
            </a:extLst>
          </p:cNvPr>
          <p:cNvSpPr>
            <a:spLocks noGrp="1"/>
          </p:cNvSpPr>
          <p:nvPr>
            <p:ph type="ftr" sz="quarter" idx="11"/>
          </p:nvPr>
        </p:nvSpPr>
        <p:spPr/>
        <p:txBody>
          <a:bodyPr/>
          <a:lstStyle/>
          <a:p>
            <a:r>
              <a:rPr lang="en-US"/>
              <a:t>Department of Computer Science &amp; Engineering</a:t>
            </a:r>
            <a:endParaRPr lang="en-IN"/>
          </a:p>
        </p:txBody>
      </p:sp>
      <p:sp>
        <p:nvSpPr>
          <p:cNvPr id="6" name="Slide Number Placeholder 5">
            <a:extLst>
              <a:ext uri="{FF2B5EF4-FFF2-40B4-BE49-F238E27FC236}">
                <a16:creationId xmlns:a16="http://schemas.microsoft.com/office/drawing/2014/main" id="{06228F76-CAE1-5B3E-DB39-825ECDBB320F}"/>
              </a:ext>
            </a:extLst>
          </p:cNvPr>
          <p:cNvSpPr>
            <a:spLocks noGrp="1"/>
          </p:cNvSpPr>
          <p:nvPr>
            <p:ph type="sldNum" sz="quarter" idx="12"/>
          </p:nvPr>
        </p:nvSpPr>
        <p:spPr/>
        <p:txBody>
          <a:bodyPr/>
          <a:lstStyle/>
          <a:p>
            <a:fld id="{43639954-FBA3-4940-A796-04B4D69CDF21}" type="slidenum">
              <a:rPr lang="en-IN" smtClean="0"/>
              <a:pPr/>
              <a:t>13</a:t>
            </a:fld>
            <a:endParaRPr lang="en-IN"/>
          </a:p>
        </p:txBody>
      </p:sp>
      <p:sp>
        <p:nvSpPr>
          <p:cNvPr id="7" name="Title 6">
            <a:extLst>
              <a:ext uri="{FF2B5EF4-FFF2-40B4-BE49-F238E27FC236}">
                <a16:creationId xmlns:a16="http://schemas.microsoft.com/office/drawing/2014/main" id="{26FBCAB6-FF15-5ED9-A212-03F2CDD7B2F3}"/>
              </a:ext>
            </a:extLst>
          </p:cNvPr>
          <p:cNvSpPr>
            <a:spLocks noGrp="1"/>
          </p:cNvSpPr>
          <p:nvPr>
            <p:ph type="title"/>
          </p:nvPr>
        </p:nvSpPr>
        <p:spPr>
          <a:xfrm>
            <a:off x="1555424" y="11814"/>
            <a:ext cx="7131376" cy="641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200" b="1" dirty="0">
                <a:latin typeface="Times New Roman" panose="02020603050405020304" pitchFamily="18" charset="0"/>
                <a:cs typeface="Times New Roman" panose="02020603050405020304" pitchFamily="18" charset="0"/>
              </a:rPr>
              <a:t>LITERATURE SURVEY</a:t>
            </a:r>
            <a:endParaRPr lang="en-IN" sz="3200" b="1"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EFD32619-EF4E-009B-F6E0-04D55B40D97D}"/>
              </a:ext>
            </a:extLst>
          </p:cNvPr>
          <p:cNvSpPr/>
          <p:nvPr/>
        </p:nvSpPr>
        <p:spPr>
          <a:xfrm>
            <a:off x="0" y="6348391"/>
            <a:ext cx="9144000" cy="5096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                    </a:t>
            </a:r>
            <a:r>
              <a:rPr lang="en-IN" dirty="0"/>
              <a:t>Department of Computer Science &amp; Engineering (Data Science)                               </a:t>
            </a:r>
            <a:r>
              <a:rPr lang="en-IN" dirty="0" smtClean="0"/>
              <a:t>13      </a:t>
            </a:r>
            <a:endParaRPr lang="en-IN" dirty="0"/>
          </a:p>
        </p:txBody>
      </p:sp>
      <p:graphicFrame>
        <p:nvGraphicFramePr>
          <p:cNvPr id="12" name="Content Placeholder 11">
            <a:extLst>
              <a:ext uri="{FF2B5EF4-FFF2-40B4-BE49-F238E27FC236}">
                <a16:creationId xmlns:a16="http://schemas.microsoft.com/office/drawing/2014/main" id="{FA87E951-7DEB-AE41-CD4E-F0C3C27D9BCE}"/>
              </a:ext>
            </a:extLst>
          </p:cNvPr>
          <p:cNvGraphicFramePr>
            <a:graphicFrameLocks noGrp="1"/>
          </p:cNvGraphicFramePr>
          <p:nvPr>
            <p:ph idx="1"/>
            <p:extLst>
              <p:ext uri="{D42A27DB-BD31-4B8C-83A1-F6EECF244321}">
                <p14:modId xmlns:p14="http://schemas.microsoft.com/office/powerpoint/2010/main" val="80925542"/>
              </p:ext>
            </p:extLst>
          </p:nvPr>
        </p:nvGraphicFramePr>
        <p:xfrm>
          <a:off x="0" y="865193"/>
          <a:ext cx="9144000" cy="5483198"/>
        </p:xfrm>
        <a:graphic>
          <a:graphicData uri="http://schemas.openxmlformats.org/drawingml/2006/table">
            <a:tbl>
              <a:tblPr firstRow="1" bandRow="1">
                <a:tableStyleId>{7DF18680-E054-41AD-8BC1-D1AEF772440D}</a:tableStyleId>
              </a:tblPr>
              <a:tblGrid>
                <a:gridCol w="578498">
                  <a:extLst>
                    <a:ext uri="{9D8B030D-6E8A-4147-A177-3AD203B41FA5}">
                      <a16:colId xmlns:a16="http://schemas.microsoft.com/office/drawing/2014/main" val="2825738957"/>
                    </a:ext>
                  </a:extLst>
                </a:gridCol>
                <a:gridCol w="1315616">
                  <a:extLst>
                    <a:ext uri="{9D8B030D-6E8A-4147-A177-3AD203B41FA5}">
                      <a16:colId xmlns:a16="http://schemas.microsoft.com/office/drawing/2014/main" val="4225734315"/>
                    </a:ext>
                  </a:extLst>
                </a:gridCol>
                <a:gridCol w="1017037">
                  <a:extLst>
                    <a:ext uri="{9D8B030D-6E8A-4147-A177-3AD203B41FA5}">
                      <a16:colId xmlns:a16="http://schemas.microsoft.com/office/drawing/2014/main" val="4233903378"/>
                    </a:ext>
                  </a:extLst>
                </a:gridCol>
                <a:gridCol w="1324947">
                  <a:extLst>
                    <a:ext uri="{9D8B030D-6E8A-4147-A177-3AD203B41FA5}">
                      <a16:colId xmlns:a16="http://schemas.microsoft.com/office/drawing/2014/main" val="596856007"/>
                    </a:ext>
                  </a:extLst>
                </a:gridCol>
                <a:gridCol w="2516968">
                  <a:extLst>
                    <a:ext uri="{9D8B030D-6E8A-4147-A177-3AD203B41FA5}">
                      <a16:colId xmlns:a16="http://schemas.microsoft.com/office/drawing/2014/main" val="688122866"/>
                    </a:ext>
                  </a:extLst>
                </a:gridCol>
                <a:gridCol w="2390934">
                  <a:extLst>
                    <a:ext uri="{9D8B030D-6E8A-4147-A177-3AD203B41FA5}">
                      <a16:colId xmlns:a16="http://schemas.microsoft.com/office/drawing/2014/main" val="2401089642"/>
                    </a:ext>
                  </a:extLst>
                </a:gridCol>
              </a:tblGrid>
              <a:tr h="1322914">
                <a:tc>
                  <a:txBody>
                    <a:bodyPr/>
                    <a:lstStyle/>
                    <a:p>
                      <a:endParaRPr lang="en-US" dirty="0"/>
                    </a:p>
                    <a:p>
                      <a:r>
                        <a:rPr lang="en-US" sz="1400" dirty="0"/>
                        <a:t>S.NO</a:t>
                      </a:r>
                    </a:p>
                  </a:txBody>
                  <a:tcPr/>
                </a:tc>
                <a:tc>
                  <a:txBody>
                    <a:bodyPr/>
                    <a:lstStyle/>
                    <a:p>
                      <a:r>
                        <a:rPr lang="en-US" dirty="0"/>
                        <a:t>  </a:t>
                      </a:r>
                    </a:p>
                    <a:p>
                      <a:r>
                        <a:rPr lang="en-IN" dirty="0"/>
                        <a:t>     </a:t>
                      </a:r>
                      <a:r>
                        <a:rPr lang="en-IN" sz="1600" dirty="0"/>
                        <a:t>TITLE</a:t>
                      </a:r>
                      <a:endParaRPr lang="en-US" sz="1600" dirty="0"/>
                    </a:p>
                  </a:txBody>
                  <a:tcPr/>
                </a:tc>
                <a:tc>
                  <a:txBody>
                    <a:bodyPr/>
                    <a:lstStyle/>
                    <a:p>
                      <a:endParaRPr lang="en-US" dirty="0"/>
                    </a:p>
                    <a:p>
                      <a:r>
                        <a:rPr lang="en-IN" sz="1600" dirty="0"/>
                        <a:t>JOURNAL</a:t>
                      </a:r>
                    </a:p>
                  </a:txBody>
                  <a:tcPr/>
                </a:tc>
                <a:tc>
                  <a:txBody>
                    <a:bodyPr/>
                    <a:lstStyle/>
                    <a:p>
                      <a:r>
                        <a:rPr lang="en-US" sz="1600" dirty="0"/>
                        <a:t>MONTH &amp; YEAR OF PUBLICATION</a:t>
                      </a:r>
                    </a:p>
                    <a:p>
                      <a:endParaRPr lang="en-IN" dirty="0"/>
                    </a:p>
                  </a:txBody>
                  <a:tcPr/>
                </a:tc>
                <a:tc>
                  <a:txBody>
                    <a:bodyPr/>
                    <a:lstStyle/>
                    <a:p>
                      <a:r>
                        <a:rPr lang="en-US" sz="2000" dirty="0"/>
                        <a:t> </a:t>
                      </a:r>
                    </a:p>
                    <a:p>
                      <a:r>
                        <a:rPr lang="en-US" sz="1600" dirty="0"/>
                        <a:t>              FINDINGS</a:t>
                      </a:r>
                    </a:p>
                    <a:p>
                      <a:endParaRPr lang="en-IN" dirty="0"/>
                    </a:p>
                  </a:txBody>
                  <a:tcPr/>
                </a:tc>
                <a:tc>
                  <a:txBody>
                    <a:bodyPr/>
                    <a:lstStyle/>
                    <a:p>
                      <a:endParaRPr lang="en-US" dirty="0"/>
                    </a:p>
                    <a:p>
                      <a:r>
                        <a:rPr lang="en-IN" sz="1600" dirty="0"/>
                        <a:t>       METHODOLOGIES</a:t>
                      </a:r>
                    </a:p>
                  </a:txBody>
                  <a:tcPr/>
                </a:tc>
                <a:extLst>
                  <a:ext uri="{0D108BD9-81ED-4DB2-BD59-A6C34878D82A}">
                    <a16:rowId xmlns:a16="http://schemas.microsoft.com/office/drawing/2014/main" val="3173743799"/>
                  </a:ext>
                </a:extLst>
              </a:tr>
              <a:tr h="4160284">
                <a:tc>
                  <a:txBody>
                    <a:bodyPr/>
                    <a:lstStyle/>
                    <a:p>
                      <a:r>
                        <a:rPr lang="en-US" dirty="0"/>
                        <a:t>5</a:t>
                      </a:r>
                      <a:r>
                        <a:rPr lang="en-IN" dirty="0"/>
                        <a:t>.</a:t>
                      </a:r>
                      <a:endParaRPr lang="en-US" dirty="0"/>
                    </a:p>
                  </a:txBody>
                  <a:tcPr/>
                </a:tc>
                <a:tc>
                  <a:txBody>
                    <a:bodyPr/>
                    <a:lstStyle/>
                    <a:p>
                      <a:pPr marL="0" indent="0">
                        <a:buFont typeface="+mj-lt"/>
                        <a:buNone/>
                      </a:pPr>
                      <a:r>
                        <a:rPr lang="en-US" sz="1800" b="0" i="0" kern="1200" dirty="0">
                          <a:solidFill>
                            <a:schemeClr val="dk1"/>
                          </a:solidFill>
                          <a:effectLst/>
                          <a:latin typeface="+mn-lt"/>
                          <a:ea typeface="+mn-ea"/>
                          <a:cs typeface="+mn-cs"/>
                        </a:rPr>
                        <a:t>Comparative Analysis of Techniques for Credit Card Fraud Detection</a:t>
                      </a:r>
                      <a:endParaRPr lang="en-IN" dirty="0"/>
                    </a:p>
                  </a:txBody>
                  <a:tcPr/>
                </a:tc>
                <a:tc>
                  <a:txBody>
                    <a:bodyPr/>
                    <a:lstStyle/>
                    <a:p>
                      <a:r>
                        <a:rPr lang="en-US" dirty="0"/>
                        <a:t>IEEE</a:t>
                      </a:r>
                      <a:endParaRPr lang="en-IN" dirty="0"/>
                    </a:p>
                  </a:txBody>
                  <a:tcPr/>
                </a:tc>
                <a:tc>
                  <a:txBody>
                    <a:bodyPr/>
                    <a:lstStyle/>
                    <a:p>
                      <a:r>
                        <a:rPr lang="en-US" dirty="0"/>
                        <a:t>Jan &amp; 2020</a:t>
                      </a:r>
                      <a:endParaRPr lang="en-IN" dirty="0"/>
                    </a:p>
                  </a:txBody>
                  <a:tcPr/>
                </a:tc>
                <a:tc>
                  <a:txBody>
                    <a:bodyPr/>
                    <a:lstStyle/>
                    <a:p>
                      <a:pPr marL="400050" indent="-400050">
                        <a:buFont typeface="+mj-lt"/>
                        <a:buAutoNum type="romanLcPeriod"/>
                      </a:pPr>
                      <a:r>
                        <a:rPr lang="en-US" sz="1800" b="0" i="0" kern="1200" dirty="0">
                          <a:solidFill>
                            <a:schemeClr val="dk1"/>
                          </a:solidFill>
                          <a:effectLst/>
                          <a:latin typeface="+mn-lt"/>
                          <a:ea typeface="+mn-ea"/>
                          <a:cs typeface="+mn-cs"/>
                        </a:rPr>
                        <a:t>The study evaluated and compared the performance of nine techniques, including logistic regression, KNN, RF, quadrant discriminative analysis, naive Bayes. Highest accuracy achieved was 88.998%.</a:t>
                      </a:r>
                      <a:endParaRPr lang="en-IN" dirty="0"/>
                    </a:p>
                  </a:txBody>
                  <a:tcPr/>
                </a:tc>
                <a:tc>
                  <a:txBody>
                    <a:bodyPr/>
                    <a:lstStyle/>
                    <a:p>
                      <a:pPr marL="400050" indent="-400050">
                        <a:buFont typeface="+mj-lt"/>
                        <a:buAutoNum type="romanLcPeriod"/>
                      </a:pPr>
                      <a:r>
                        <a:rPr lang="en-IN" sz="1800" b="0" i="0" kern="1200" dirty="0">
                          <a:solidFill>
                            <a:schemeClr val="dk1"/>
                          </a:solidFill>
                          <a:effectLst/>
                          <a:latin typeface="+mn-lt"/>
                          <a:ea typeface="+mn-ea"/>
                          <a:cs typeface="+mn-cs"/>
                        </a:rPr>
                        <a:t>The study utilized nine techniques for credit card fraud detection, employing logistic regression, KNN, RF, quadrant discriminative analysis, naive Bayes, multilayer perceptron, </a:t>
                      </a:r>
                      <a:r>
                        <a:rPr lang="en-IN" sz="1800" b="0" i="0" kern="1200" dirty="0" err="1">
                          <a:solidFill>
                            <a:schemeClr val="dk1"/>
                          </a:solidFill>
                          <a:effectLst/>
                          <a:latin typeface="+mn-lt"/>
                          <a:ea typeface="+mn-ea"/>
                          <a:cs typeface="+mn-cs"/>
                        </a:rPr>
                        <a:t>ada</a:t>
                      </a:r>
                      <a:r>
                        <a:rPr lang="en-IN" sz="1800" b="0" i="0" kern="1200" dirty="0">
                          <a:solidFill>
                            <a:schemeClr val="dk1"/>
                          </a:solidFill>
                          <a:effectLst/>
                          <a:latin typeface="+mn-lt"/>
                          <a:ea typeface="+mn-ea"/>
                          <a:cs typeface="+mn-cs"/>
                        </a:rPr>
                        <a:t> boost, ensemble learning, and pipelining.</a:t>
                      </a:r>
                      <a:endParaRPr lang="en-IN" dirty="0"/>
                    </a:p>
                  </a:txBody>
                  <a:tcPr/>
                </a:tc>
                <a:extLst>
                  <a:ext uri="{0D108BD9-81ED-4DB2-BD59-A6C34878D82A}">
                    <a16:rowId xmlns:a16="http://schemas.microsoft.com/office/drawing/2014/main" val="2249553774"/>
                  </a:ext>
                </a:extLst>
              </a:tr>
            </a:tbl>
          </a:graphicData>
        </a:graphic>
      </p:graphicFrame>
      <p:pic>
        <p:nvPicPr>
          <p:cNvPr id="13314" name="Picture 2" descr="Sri Venkateswara College of Engineering and Technology - [SVC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881" y="69726"/>
            <a:ext cx="7620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96231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8911E7C-3B12-9268-669F-CA4A93F3D439}"/>
              </a:ext>
            </a:extLst>
          </p:cNvPr>
          <p:cNvSpPr>
            <a:spLocks noGrp="1"/>
          </p:cNvSpPr>
          <p:nvPr>
            <p:ph type="dt" sz="half" idx="10"/>
          </p:nvPr>
        </p:nvSpPr>
        <p:spPr/>
        <p:txBody>
          <a:bodyPr/>
          <a:lstStyle/>
          <a:p>
            <a:fld id="{CCC66142-3099-471F-94E1-5C5A9A67D04D}" type="datetime1">
              <a:rPr lang="en-US" smtClean="0"/>
              <a:pPr/>
              <a:t>4/27/2024</a:t>
            </a:fld>
            <a:endParaRPr lang="en-IN"/>
          </a:p>
        </p:txBody>
      </p:sp>
      <p:sp>
        <p:nvSpPr>
          <p:cNvPr id="5" name="Footer Placeholder 4">
            <a:extLst>
              <a:ext uri="{FF2B5EF4-FFF2-40B4-BE49-F238E27FC236}">
                <a16:creationId xmlns:a16="http://schemas.microsoft.com/office/drawing/2014/main" id="{37051565-6424-AC3E-4790-4555D463CDB6}"/>
              </a:ext>
            </a:extLst>
          </p:cNvPr>
          <p:cNvSpPr>
            <a:spLocks noGrp="1"/>
          </p:cNvSpPr>
          <p:nvPr>
            <p:ph type="ftr" sz="quarter" idx="11"/>
          </p:nvPr>
        </p:nvSpPr>
        <p:spPr/>
        <p:txBody>
          <a:bodyPr/>
          <a:lstStyle/>
          <a:p>
            <a:r>
              <a:rPr lang="en-US"/>
              <a:t>Department of Computer Science &amp; Engineering</a:t>
            </a:r>
            <a:endParaRPr lang="en-IN"/>
          </a:p>
        </p:txBody>
      </p:sp>
      <p:sp>
        <p:nvSpPr>
          <p:cNvPr id="6" name="Slide Number Placeholder 5">
            <a:extLst>
              <a:ext uri="{FF2B5EF4-FFF2-40B4-BE49-F238E27FC236}">
                <a16:creationId xmlns:a16="http://schemas.microsoft.com/office/drawing/2014/main" id="{06228F76-CAE1-5B3E-DB39-825ECDBB320F}"/>
              </a:ext>
            </a:extLst>
          </p:cNvPr>
          <p:cNvSpPr>
            <a:spLocks noGrp="1"/>
          </p:cNvSpPr>
          <p:nvPr>
            <p:ph type="sldNum" sz="quarter" idx="12"/>
          </p:nvPr>
        </p:nvSpPr>
        <p:spPr/>
        <p:txBody>
          <a:bodyPr/>
          <a:lstStyle/>
          <a:p>
            <a:fld id="{43639954-FBA3-4940-A796-04B4D69CDF21}" type="slidenum">
              <a:rPr lang="en-IN" smtClean="0"/>
              <a:pPr/>
              <a:t>14</a:t>
            </a:fld>
            <a:endParaRPr lang="en-IN"/>
          </a:p>
        </p:txBody>
      </p:sp>
      <p:sp>
        <p:nvSpPr>
          <p:cNvPr id="7" name="Title 6">
            <a:extLst>
              <a:ext uri="{FF2B5EF4-FFF2-40B4-BE49-F238E27FC236}">
                <a16:creationId xmlns:a16="http://schemas.microsoft.com/office/drawing/2014/main" id="{26FBCAB6-FF15-5ED9-A212-03F2CDD7B2F3}"/>
              </a:ext>
            </a:extLst>
          </p:cNvPr>
          <p:cNvSpPr>
            <a:spLocks noGrp="1"/>
          </p:cNvSpPr>
          <p:nvPr>
            <p:ph type="title"/>
          </p:nvPr>
        </p:nvSpPr>
        <p:spPr>
          <a:xfrm>
            <a:off x="1555424" y="11814"/>
            <a:ext cx="7131376" cy="641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200" b="1" dirty="0">
                <a:latin typeface="Times New Roman" panose="02020603050405020304" pitchFamily="18" charset="0"/>
                <a:cs typeface="Times New Roman" panose="02020603050405020304" pitchFamily="18" charset="0"/>
              </a:rPr>
              <a:t>LITERATURE SURVEY</a:t>
            </a:r>
            <a:endParaRPr lang="en-IN" sz="3200" b="1"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EFD32619-EF4E-009B-F6E0-04D55B40D97D}"/>
              </a:ext>
            </a:extLst>
          </p:cNvPr>
          <p:cNvSpPr/>
          <p:nvPr/>
        </p:nvSpPr>
        <p:spPr>
          <a:xfrm>
            <a:off x="0" y="6348391"/>
            <a:ext cx="9144000" cy="5096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 </a:t>
            </a:r>
            <a:r>
              <a:rPr lang="en-IN" dirty="0" smtClean="0"/>
              <a:t>                   Department </a:t>
            </a:r>
            <a:r>
              <a:rPr lang="en-IN" dirty="0"/>
              <a:t>of Computer Science &amp; Engineering (Data Science)                               </a:t>
            </a:r>
            <a:r>
              <a:rPr lang="en-IN" dirty="0" smtClean="0"/>
              <a:t>14      </a:t>
            </a:r>
            <a:endParaRPr lang="en-IN" dirty="0"/>
          </a:p>
        </p:txBody>
      </p:sp>
      <p:graphicFrame>
        <p:nvGraphicFramePr>
          <p:cNvPr id="12" name="Content Placeholder 11">
            <a:extLst>
              <a:ext uri="{FF2B5EF4-FFF2-40B4-BE49-F238E27FC236}">
                <a16:creationId xmlns:a16="http://schemas.microsoft.com/office/drawing/2014/main" id="{FA87E951-7DEB-AE41-CD4E-F0C3C27D9BCE}"/>
              </a:ext>
            </a:extLst>
          </p:cNvPr>
          <p:cNvGraphicFramePr>
            <a:graphicFrameLocks noGrp="1"/>
          </p:cNvGraphicFramePr>
          <p:nvPr>
            <p:ph idx="1"/>
            <p:extLst>
              <p:ext uri="{D42A27DB-BD31-4B8C-83A1-F6EECF244321}">
                <p14:modId xmlns:p14="http://schemas.microsoft.com/office/powerpoint/2010/main" val="1813976178"/>
              </p:ext>
            </p:extLst>
          </p:nvPr>
        </p:nvGraphicFramePr>
        <p:xfrm>
          <a:off x="0" y="865193"/>
          <a:ext cx="9144000" cy="5483198"/>
        </p:xfrm>
        <a:graphic>
          <a:graphicData uri="http://schemas.openxmlformats.org/drawingml/2006/table">
            <a:tbl>
              <a:tblPr firstRow="1" bandRow="1">
                <a:tableStyleId>{7DF18680-E054-41AD-8BC1-D1AEF772440D}</a:tableStyleId>
              </a:tblPr>
              <a:tblGrid>
                <a:gridCol w="578498">
                  <a:extLst>
                    <a:ext uri="{9D8B030D-6E8A-4147-A177-3AD203B41FA5}">
                      <a16:colId xmlns:a16="http://schemas.microsoft.com/office/drawing/2014/main" val="2825738957"/>
                    </a:ext>
                  </a:extLst>
                </a:gridCol>
                <a:gridCol w="1315616">
                  <a:extLst>
                    <a:ext uri="{9D8B030D-6E8A-4147-A177-3AD203B41FA5}">
                      <a16:colId xmlns:a16="http://schemas.microsoft.com/office/drawing/2014/main" val="4225734315"/>
                    </a:ext>
                  </a:extLst>
                </a:gridCol>
                <a:gridCol w="1017037">
                  <a:extLst>
                    <a:ext uri="{9D8B030D-6E8A-4147-A177-3AD203B41FA5}">
                      <a16:colId xmlns:a16="http://schemas.microsoft.com/office/drawing/2014/main" val="4233903378"/>
                    </a:ext>
                  </a:extLst>
                </a:gridCol>
                <a:gridCol w="1324947">
                  <a:extLst>
                    <a:ext uri="{9D8B030D-6E8A-4147-A177-3AD203B41FA5}">
                      <a16:colId xmlns:a16="http://schemas.microsoft.com/office/drawing/2014/main" val="596856007"/>
                    </a:ext>
                  </a:extLst>
                </a:gridCol>
                <a:gridCol w="2516968">
                  <a:extLst>
                    <a:ext uri="{9D8B030D-6E8A-4147-A177-3AD203B41FA5}">
                      <a16:colId xmlns:a16="http://schemas.microsoft.com/office/drawing/2014/main" val="688122866"/>
                    </a:ext>
                  </a:extLst>
                </a:gridCol>
                <a:gridCol w="2390934">
                  <a:extLst>
                    <a:ext uri="{9D8B030D-6E8A-4147-A177-3AD203B41FA5}">
                      <a16:colId xmlns:a16="http://schemas.microsoft.com/office/drawing/2014/main" val="2401089642"/>
                    </a:ext>
                  </a:extLst>
                </a:gridCol>
              </a:tblGrid>
              <a:tr h="1322914">
                <a:tc>
                  <a:txBody>
                    <a:bodyPr/>
                    <a:lstStyle/>
                    <a:p>
                      <a:endParaRPr lang="en-US" dirty="0"/>
                    </a:p>
                    <a:p>
                      <a:r>
                        <a:rPr lang="en-US" sz="1400" dirty="0"/>
                        <a:t>S.NO</a:t>
                      </a:r>
                    </a:p>
                  </a:txBody>
                  <a:tcPr/>
                </a:tc>
                <a:tc>
                  <a:txBody>
                    <a:bodyPr/>
                    <a:lstStyle/>
                    <a:p>
                      <a:r>
                        <a:rPr lang="en-US" dirty="0"/>
                        <a:t>  </a:t>
                      </a:r>
                    </a:p>
                    <a:p>
                      <a:r>
                        <a:rPr lang="en-IN" dirty="0"/>
                        <a:t>     </a:t>
                      </a:r>
                      <a:r>
                        <a:rPr lang="en-IN" sz="1600" dirty="0"/>
                        <a:t>TITLE</a:t>
                      </a:r>
                      <a:endParaRPr lang="en-US" sz="1600" dirty="0"/>
                    </a:p>
                  </a:txBody>
                  <a:tcPr/>
                </a:tc>
                <a:tc>
                  <a:txBody>
                    <a:bodyPr/>
                    <a:lstStyle/>
                    <a:p>
                      <a:endParaRPr lang="en-US" dirty="0"/>
                    </a:p>
                    <a:p>
                      <a:r>
                        <a:rPr lang="en-IN" sz="1600" dirty="0"/>
                        <a:t>JOURNAL</a:t>
                      </a:r>
                    </a:p>
                  </a:txBody>
                  <a:tcPr/>
                </a:tc>
                <a:tc>
                  <a:txBody>
                    <a:bodyPr/>
                    <a:lstStyle/>
                    <a:p>
                      <a:r>
                        <a:rPr lang="en-US" sz="1600" dirty="0"/>
                        <a:t>MONTH &amp; YEAR OF PUBLICATION</a:t>
                      </a:r>
                    </a:p>
                    <a:p>
                      <a:endParaRPr lang="en-IN" dirty="0"/>
                    </a:p>
                  </a:txBody>
                  <a:tcPr/>
                </a:tc>
                <a:tc>
                  <a:txBody>
                    <a:bodyPr/>
                    <a:lstStyle/>
                    <a:p>
                      <a:r>
                        <a:rPr lang="en-US" sz="2000" dirty="0"/>
                        <a:t> </a:t>
                      </a:r>
                    </a:p>
                    <a:p>
                      <a:r>
                        <a:rPr lang="en-US" sz="1600" dirty="0"/>
                        <a:t>              FINDINGS</a:t>
                      </a:r>
                    </a:p>
                    <a:p>
                      <a:endParaRPr lang="en-IN" dirty="0"/>
                    </a:p>
                  </a:txBody>
                  <a:tcPr/>
                </a:tc>
                <a:tc>
                  <a:txBody>
                    <a:bodyPr/>
                    <a:lstStyle/>
                    <a:p>
                      <a:endParaRPr lang="en-US" dirty="0"/>
                    </a:p>
                    <a:p>
                      <a:r>
                        <a:rPr lang="en-IN" sz="1600" dirty="0"/>
                        <a:t>       METHODOLOGIES</a:t>
                      </a:r>
                    </a:p>
                  </a:txBody>
                  <a:tcPr/>
                </a:tc>
                <a:extLst>
                  <a:ext uri="{0D108BD9-81ED-4DB2-BD59-A6C34878D82A}">
                    <a16:rowId xmlns:a16="http://schemas.microsoft.com/office/drawing/2014/main" val="3173743799"/>
                  </a:ext>
                </a:extLst>
              </a:tr>
              <a:tr h="4160284">
                <a:tc>
                  <a:txBody>
                    <a:bodyPr/>
                    <a:lstStyle/>
                    <a:p>
                      <a:r>
                        <a:rPr lang="en-US" dirty="0"/>
                        <a:t>6</a:t>
                      </a:r>
                      <a:r>
                        <a:rPr lang="en-IN" dirty="0"/>
                        <a:t>.</a:t>
                      </a:r>
                      <a:endParaRPr lang="en-US" dirty="0"/>
                    </a:p>
                  </a:txBody>
                  <a:tcPr/>
                </a:tc>
                <a:tc>
                  <a:txBody>
                    <a:bodyPr/>
                    <a:lstStyle/>
                    <a:p>
                      <a:pPr marL="0" indent="0">
                        <a:buFont typeface="+mj-lt"/>
                        <a:buNone/>
                      </a:pPr>
                      <a:r>
                        <a:rPr lang="en-US" sz="1800" b="0" i="0" kern="1200" dirty="0">
                          <a:solidFill>
                            <a:schemeClr val="dk1"/>
                          </a:solidFill>
                          <a:effectLst/>
                          <a:latin typeface="+mn-lt"/>
                          <a:ea typeface="+mn-ea"/>
                          <a:cs typeface="+mn-cs"/>
                        </a:rPr>
                        <a:t>Deep Learning Approach for Credit Card Fraud Detection</a:t>
                      </a:r>
                      <a:endParaRPr lang="en-IN" dirty="0"/>
                    </a:p>
                  </a:txBody>
                  <a:tcPr/>
                </a:tc>
                <a:tc>
                  <a:txBody>
                    <a:bodyPr/>
                    <a:lstStyle/>
                    <a:p>
                      <a:r>
                        <a:rPr lang="en-US" dirty="0"/>
                        <a:t>IEEE</a:t>
                      </a:r>
                      <a:endParaRPr lang="en-IN" dirty="0"/>
                    </a:p>
                  </a:txBody>
                  <a:tcPr/>
                </a:tc>
                <a:tc>
                  <a:txBody>
                    <a:bodyPr/>
                    <a:lstStyle/>
                    <a:p>
                      <a:r>
                        <a:rPr lang="en-US" dirty="0"/>
                        <a:t>June &amp; 2020</a:t>
                      </a:r>
                      <a:endParaRPr lang="en-IN" dirty="0"/>
                    </a:p>
                  </a:txBody>
                  <a:tcPr/>
                </a:tc>
                <a:tc>
                  <a:txBody>
                    <a:bodyPr/>
                    <a:lstStyle/>
                    <a:p>
                      <a:pPr marL="400050" indent="-400050">
                        <a:buFont typeface="+mj-lt"/>
                        <a:buAutoNum type="romanLcPeriod"/>
                      </a:pPr>
                      <a:r>
                        <a:rPr lang="en-US" sz="1800" b="0" i="0" kern="1200" dirty="0">
                          <a:solidFill>
                            <a:schemeClr val="dk1"/>
                          </a:solidFill>
                          <a:effectLst/>
                          <a:latin typeface="+mn-lt"/>
                          <a:ea typeface="+mn-ea"/>
                          <a:cs typeface="+mn-cs"/>
                        </a:rPr>
                        <a:t>The study introduced a deep learning approach for detecting credit card transaction fraud, achieving a highest accuracy of 91.88%.</a:t>
                      </a:r>
                      <a:endParaRPr lang="en-IN" dirty="0"/>
                    </a:p>
                  </a:txBody>
                  <a:tcPr/>
                </a:tc>
                <a:tc>
                  <a:txBody>
                    <a:bodyPr/>
                    <a:lstStyle/>
                    <a:p>
                      <a:pPr marL="400050" indent="-400050">
                        <a:buFont typeface="+mj-lt"/>
                        <a:buAutoNum type="romanLcPeriod"/>
                      </a:pPr>
                      <a:r>
                        <a:rPr lang="en-US" dirty="0">
                          <a:effectLst/>
                        </a:rPr>
                        <a:t>The study utilized machine learning algorithms such as support vector machine, k-nearest neighbor, and artificial neural network to forecast instances of fraud in credit card transactions.</a:t>
                      </a:r>
                    </a:p>
                    <a:p>
                      <a:r>
                        <a:rPr lang="en-US" sz="1800" b="0" i="0" kern="1200" dirty="0">
                          <a:solidFill>
                            <a:schemeClr val="dk1"/>
                          </a:solidFill>
                          <a:effectLst/>
                          <a:latin typeface="+mn-lt"/>
                          <a:ea typeface="+mn-ea"/>
                          <a:cs typeface="+mn-cs"/>
                        </a:rPr>
                        <a:t/>
                      </a:r>
                      <a:br>
                        <a:rPr lang="en-US" sz="1800" b="0" i="0" kern="1200" dirty="0">
                          <a:solidFill>
                            <a:schemeClr val="dk1"/>
                          </a:solidFill>
                          <a:effectLst/>
                          <a:latin typeface="+mn-lt"/>
                          <a:ea typeface="+mn-ea"/>
                          <a:cs typeface="+mn-cs"/>
                        </a:rPr>
                      </a:br>
                      <a:endParaRPr lang="en-IN" dirty="0"/>
                    </a:p>
                  </a:txBody>
                  <a:tcPr/>
                </a:tc>
                <a:extLst>
                  <a:ext uri="{0D108BD9-81ED-4DB2-BD59-A6C34878D82A}">
                    <a16:rowId xmlns:a16="http://schemas.microsoft.com/office/drawing/2014/main" val="2249553774"/>
                  </a:ext>
                </a:extLst>
              </a:tr>
            </a:tbl>
          </a:graphicData>
        </a:graphic>
      </p:graphicFrame>
      <p:pic>
        <p:nvPicPr>
          <p:cNvPr id="14338" name="Picture 2" descr="Sri Venkateswara College of Engineering and Technology - [SVC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534" y="95234"/>
            <a:ext cx="7620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31141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77EFBE-8354-4DA8-338F-FD93AE8D94B6}"/>
              </a:ext>
            </a:extLst>
          </p:cNvPr>
          <p:cNvSpPr>
            <a:spLocks noGrp="1"/>
          </p:cNvSpPr>
          <p:nvPr>
            <p:ph idx="1"/>
          </p:nvPr>
        </p:nvSpPr>
        <p:spPr>
          <a:xfrm>
            <a:off x="797433" y="1570769"/>
            <a:ext cx="7824246" cy="6024349"/>
          </a:xfrm>
        </p:spPr>
        <p:txBody>
          <a:bodyPr>
            <a:normAutofit/>
          </a:bodyPr>
          <a:lstStyle/>
          <a:p>
            <a:r>
              <a:rPr lang="en-US" sz="2000" dirty="0">
                <a:latin typeface="Times New Roman" panose="02020603050405020304" pitchFamily="18" charset="0"/>
                <a:cs typeface="Times New Roman" panose="02020603050405020304" pitchFamily="18" charset="0"/>
              </a:rPr>
              <a:t>Initially, the system utilized Support Vector Machine (SVM) algorithm for classification tasks on the credit card transaction dataset. SVM is a popular machine learning algorithm known for its effectiveness in binary classification tasks.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Through a thorough analysis of IEEE papers, it becomes evident that </a:t>
            </a:r>
          </a:p>
          <a:p>
            <a:pPr marL="0" indent="0">
              <a:buNone/>
            </a:pPr>
            <a:r>
              <a:rPr lang="en-US" sz="2000" dirty="0">
                <a:latin typeface="Times New Roman" panose="02020603050405020304" pitchFamily="18" charset="0"/>
                <a:cs typeface="Times New Roman" panose="02020603050405020304" pitchFamily="18" charset="0"/>
              </a:rPr>
              <a:t>   various machine learning algorithms such as Bayesian methods, Random </a:t>
            </a:r>
          </a:p>
          <a:p>
            <a:pPr marL="0" indent="0">
              <a:buNone/>
            </a:pPr>
            <a:r>
              <a:rPr lang="en-US" sz="2000" dirty="0">
                <a:latin typeface="Times New Roman" panose="02020603050405020304" pitchFamily="18" charset="0"/>
                <a:cs typeface="Times New Roman" panose="02020603050405020304" pitchFamily="18" charset="0"/>
              </a:rPr>
              <a:t>      Forest, Logistic Regression, and Support Vector Machines (SVM) have </a:t>
            </a:r>
          </a:p>
          <a:p>
            <a:pPr marL="0" indent="0">
              <a:buNone/>
            </a:pPr>
            <a:r>
              <a:rPr lang="en-US" sz="2000" dirty="0">
                <a:latin typeface="Times New Roman" panose="02020603050405020304" pitchFamily="18" charset="0"/>
                <a:cs typeface="Times New Roman" panose="02020603050405020304" pitchFamily="18" charset="0"/>
              </a:rPr>
              <a:t>      been extensively employed. These models exhibit promising results, </a:t>
            </a:r>
          </a:p>
          <a:p>
            <a:pPr marL="0" indent="0">
              <a:buNone/>
            </a:pPr>
            <a:r>
              <a:rPr lang="en-US" sz="2000" dirty="0">
                <a:latin typeface="Times New Roman" panose="02020603050405020304" pitchFamily="18" charset="0"/>
                <a:cs typeface="Times New Roman" panose="02020603050405020304" pitchFamily="18" charset="0"/>
              </a:rPr>
              <a:t>      achieving accuracies upwards of 92% in detecting anomalies within                 credit card transactions.                </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IN" sz="2400" dirty="0"/>
          </a:p>
        </p:txBody>
      </p:sp>
      <p:sp>
        <p:nvSpPr>
          <p:cNvPr id="4" name="Date Placeholder 3">
            <a:extLst>
              <a:ext uri="{FF2B5EF4-FFF2-40B4-BE49-F238E27FC236}">
                <a16:creationId xmlns:a16="http://schemas.microsoft.com/office/drawing/2014/main" id="{28DA16D7-BC9D-273A-49FC-412ACAF0113B}"/>
              </a:ext>
            </a:extLst>
          </p:cNvPr>
          <p:cNvSpPr>
            <a:spLocks noGrp="1"/>
          </p:cNvSpPr>
          <p:nvPr>
            <p:ph type="dt" sz="half" idx="10"/>
          </p:nvPr>
        </p:nvSpPr>
        <p:spPr/>
        <p:txBody>
          <a:bodyPr/>
          <a:lstStyle/>
          <a:p>
            <a:fld id="{CCC66142-3099-471F-94E1-5C5A9A67D04D}" type="datetime1">
              <a:rPr lang="en-US" smtClean="0"/>
              <a:pPr/>
              <a:t>4/27/2024</a:t>
            </a:fld>
            <a:endParaRPr lang="en-IN"/>
          </a:p>
        </p:txBody>
      </p:sp>
      <p:sp>
        <p:nvSpPr>
          <p:cNvPr id="5" name="Footer Placeholder 4">
            <a:extLst>
              <a:ext uri="{FF2B5EF4-FFF2-40B4-BE49-F238E27FC236}">
                <a16:creationId xmlns:a16="http://schemas.microsoft.com/office/drawing/2014/main" id="{D8700DE9-B38E-5A60-1DB2-C3F6AAD7405B}"/>
              </a:ext>
            </a:extLst>
          </p:cNvPr>
          <p:cNvSpPr>
            <a:spLocks noGrp="1"/>
          </p:cNvSpPr>
          <p:nvPr>
            <p:ph type="ftr" sz="quarter" idx="11"/>
          </p:nvPr>
        </p:nvSpPr>
        <p:spPr/>
        <p:txBody>
          <a:bodyPr/>
          <a:lstStyle/>
          <a:p>
            <a:r>
              <a:rPr lang="en-US"/>
              <a:t>Department of Computer Science &amp; Engineering</a:t>
            </a:r>
            <a:endParaRPr lang="en-IN"/>
          </a:p>
        </p:txBody>
      </p:sp>
      <p:sp>
        <p:nvSpPr>
          <p:cNvPr id="6" name="Slide Number Placeholder 5">
            <a:extLst>
              <a:ext uri="{FF2B5EF4-FFF2-40B4-BE49-F238E27FC236}">
                <a16:creationId xmlns:a16="http://schemas.microsoft.com/office/drawing/2014/main" id="{9CF18F30-D2FB-FFE6-F59E-80C038384E44}"/>
              </a:ext>
            </a:extLst>
          </p:cNvPr>
          <p:cNvSpPr>
            <a:spLocks noGrp="1"/>
          </p:cNvSpPr>
          <p:nvPr>
            <p:ph type="sldNum" sz="quarter" idx="12"/>
          </p:nvPr>
        </p:nvSpPr>
        <p:spPr/>
        <p:txBody>
          <a:bodyPr/>
          <a:lstStyle/>
          <a:p>
            <a:fld id="{43639954-FBA3-4940-A796-04B4D69CDF21}" type="slidenum">
              <a:rPr lang="en-IN" smtClean="0"/>
              <a:pPr/>
              <a:t>15</a:t>
            </a:fld>
            <a:endParaRPr lang="en-IN"/>
          </a:p>
        </p:txBody>
      </p:sp>
      <p:sp>
        <p:nvSpPr>
          <p:cNvPr id="7" name="Title 6">
            <a:extLst>
              <a:ext uri="{FF2B5EF4-FFF2-40B4-BE49-F238E27FC236}">
                <a16:creationId xmlns:a16="http://schemas.microsoft.com/office/drawing/2014/main" id="{0B8F5FFE-98ED-E6C6-F445-82F8A72752C1}"/>
              </a:ext>
            </a:extLst>
          </p:cNvPr>
          <p:cNvSpPr>
            <a:spLocks noGrp="1"/>
          </p:cNvSpPr>
          <p:nvPr>
            <p:ph type="title"/>
          </p:nvPr>
        </p:nvSpPr>
        <p:spPr>
          <a:xfrm>
            <a:off x="1621409" y="294121"/>
            <a:ext cx="6872141" cy="8754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IN" sz="3200" b="1" dirty="0">
                <a:latin typeface="Times New Roman" panose="02020603050405020304" pitchFamily="18" charset="0"/>
                <a:cs typeface="Times New Roman" panose="02020603050405020304" pitchFamily="18" charset="0"/>
              </a:rPr>
              <a:t>EXISTING SYSTEM</a:t>
            </a:r>
          </a:p>
        </p:txBody>
      </p:sp>
      <p:sp>
        <p:nvSpPr>
          <p:cNvPr id="9" name="Rectangle 8">
            <a:extLst>
              <a:ext uri="{FF2B5EF4-FFF2-40B4-BE49-F238E27FC236}">
                <a16:creationId xmlns:a16="http://schemas.microsoft.com/office/drawing/2014/main" id="{E5C875A1-DCED-2DE2-07A1-C4EDE8CCC511}"/>
              </a:ext>
            </a:extLst>
          </p:cNvPr>
          <p:cNvSpPr/>
          <p:nvPr/>
        </p:nvSpPr>
        <p:spPr>
          <a:xfrm>
            <a:off x="94268" y="6356350"/>
            <a:ext cx="8946037" cy="501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                 </a:t>
            </a:r>
            <a:r>
              <a:rPr lang="en-IN" dirty="0"/>
              <a:t>Department of Computer Science &amp; Engineering (Data Science)                              </a:t>
            </a:r>
            <a:r>
              <a:rPr lang="en-IN" dirty="0" smtClean="0"/>
              <a:t>15      </a:t>
            </a:r>
            <a:endParaRPr lang="en-IN" dirty="0"/>
          </a:p>
        </p:txBody>
      </p:sp>
      <p:pic>
        <p:nvPicPr>
          <p:cNvPr id="15362" name="Picture 2" descr="Sri Venkateswara College of Engineering and Technology - [SVC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433" y="350837"/>
            <a:ext cx="7620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49172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64153D-7225-A4FE-EBD7-61014B321B00}"/>
              </a:ext>
            </a:extLst>
          </p:cNvPr>
          <p:cNvSpPr>
            <a:spLocks noGrp="1"/>
          </p:cNvSpPr>
          <p:nvPr>
            <p:ph idx="1"/>
          </p:nvPr>
        </p:nvSpPr>
        <p:spPr>
          <a:xfrm>
            <a:off x="391886" y="1348633"/>
            <a:ext cx="8229600" cy="4525963"/>
          </a:xfrm>
        </p:spPr>
        <p:txBody>
          <a:bodyPr/>
          <a:lstStyle/>
          <a:p>
            <a:pPr algn="l"/>
            <a:endParaRPr lang="en-US" sz="2000" b="1" dirty="0">
              <a:solidFill>
                <a:srgbClr val="0D0D0D"/>
              </a:solidFill>
              <a:latin typeface="Times New Roman" panose="02020603050405020304" pitchFamily="18" charset="0"/>
              <a:cs typeface="Times New Roman" panose="02020603050405020304" pitchFamily="18" charset="0"/>
            </a:endParaRPr>
          </a:p>
          <a:p>
            <a:pPr algn="l"/>
            <a:r>
              <a:rPr lang="en-US" sz="2000" dirty="0">
                <a:solidFill>
                  <a:srgbClr val="0D0D0D"/>
                </a:solidFill>
                <a:latin typeface="Times New Roman" panose="02020603050405020304" pitchFamily="18" charset="0"/>
                <a:cs typeface="Times New Roman" panose="02020603050405020304" pitchFamily="18" charset="0"/>
              </a:rPr>
              <a:t>Even though many authors used several ML classifiers such as the </a:t>
            </a:r>
          </a:p>
          <a:p>
            <a:pPr marL="0" indent="0" algn="l">
              <a:buNone/>
            </a:pPr>
            <a:r>
              <a:rPr lang="en-US" sz="2000" dirty="0">
                <a:solidFill>
                  <a:srgbClr val="0D0D0D"/>
                </a:solidFill>
                <a:latin typeface="Times New Roman" panose="02020603050405020304" pitchFamily="18" charset="0"/>
                <a:cs typeface="Times New Roman" panose="02020603050405020304" pitchFamily="18" charset="0"/>
              </a:rPr>
              <a:t>      SVM, Logistic Regression, Random Forest, Decision Trees, Neural </a:t>
            </a:r>
          </a:p>
          <a:p>
            <a:pPr marL="0" indent="0" algn="l">
              <a:buNone/>
            </a:pPr>
            <a:r>
              <a:rPr lang="en-US" sz="2000" dirty="0">
                <a:solidFill>
                  <a:srgbClr val="0D0D0D"/>
                </a:solidFill>
                <a:latin typeface="Times New Roman" panose="02020603050405020304" pitchFamily="18" charset="0"/>
                <a:cs typeface="Times New Roman" panose="02020603050405020304" pitchFamily="18" charset="0"/>
              </a:rPr>
              <a:t>      Network etc., they have maintained poor accuracy levels.</a:t>
            </a:r>
          </a:p>
          <a:p>
            <a:pPr marL="0" indent="0" algn="l">
              <a:buNone/>
            </a:pPr>
            <a:endParaRPr lang="en-US" sz="2000" dirty="0">
              <a:solidFill>
                <a:srgbClr val="0D0D0D"/>
              </a:solidFill>
              <a:latin typeface="Times New Roman" panose="02020603050405020304" pitchFamily="18" charset="0"/>
              <a:cs typeface="Times New Roman" panose="02020603050405020304" pitchFamily="18" charset="0"/>
            </a:endParaRPr>
          </a:p>
          <a:p>
            <a:pPr algn="l"/>
            <a:r>
              <a:rPr lang="en-US" sz="2000" b="1" dirty="0">
                <a:solidFill>
                  <a:srgbClr val="0D0D0D"/>
                </a:solidFill>
                <a:latin typeface="Times New Roman" panose="02020603050405020304" pitchFamily="18" charset="0"/>
                <a:cs typeface="Times New Roman" panose="02020603050405020304" pitchFamily="18" charset="0"/>
              </a:rPr>
              <a:t> </a:t>
            </a:r>
            <a:r>
              <a:rPr lang="en-US" sz="2000" dirty="0">
                <a:solidFill>
                  <a:srgbClr val="0D0D0D"/>
                </a:solidFill>
                <a:latin typeface="Times New Roman" panose="02020603050405020304" pitchFamily="18" charset="0"/>
                <a:cs typeface="Times New Roman" panose="02020603050405020304" pitchFamily="18" charset="0"/>
              </a:rPr>
              <a:t>The system used low data preprocessing techniques so the accuracy arrived low and different sets of features had an impact on the results to overcome this by using PCA</a:t>
            </a:r>
            <a:r>
              <a:rPr lang="en-US" sz="2000" b="1" dirty="0">
                <a:solidFill>
                  <a:srgbClr val="0D0D0D"/>
                </a:solidFill>
                <a:latin typeface="Times New Roman" panose="02020603050405020304" pitchFamily="18" charset="0"/>
                <a:cs typeface="Times New Roman" panose="02020603050405020304" pitchFamily="18" charset="0"/>
              </a:rPr>
              <a:t>. </a:t>
            </a:r>
          </a:p>
          <a:p>
            <a:pPr algn="l"/>
            <a:endParaRPr lang="en-US" sz="2000" b="1" dirty="0">
              <a:solidFill>
                <a:srgbClr val="0D0D0D"/>
              </a:solidFill>
              <a:latin typeface="Times New Roman" panose="02020603050405020304" pitchFamily="18" charset="0"/>
              <a:cs typeface="Times New Roman" panose="02020603050405020304" pitchFamily="18" charset="0"/>
            </a:endParaRPr>
          </a:p>
          <a:p>
            <a:pPr marL="0" indent="0" algn="l">
              <a:buNone/>
            </a:pPr>
            <a:r>
              <a:rPr lang="en-US" sz="2000" b="1" dirty="0">
                <a:solidFill>
                  <a:srgbClr val="0D0D0D"/>
                </a:solidFill>
                <a:latin typeface="Times New Roman" panose="02020603050405020304" pitchFamily="18" charset="0"/>
                <a:cs typeface="Times New Roman" panose="02020603050405020304" pitchFamily="18" charset="0"/>
              </a:rPr>
              <a:t>•     </a:t>
            </a:r>
            <a:r>
              <a:rPr lang="en-US" sz="2000" dirty="0">
                <a:solidFill>
                  <a:srgbClr val="0D0D0D"/>
                </a:solidFill>
                <a:latin typeface="Times New Roman" panose="02020603050405020304" pitchFamily="18" charset="0"/>
                <a:cs typeface="Times New Roman" panose="02020603050405020304" pitchFamily="18" charset="0"/>
              </a:rPr>
              <a:t>The system used algorithms are taking long time to get the outcomes.</a:t>
            </a:r>
            <a:endParaRPr lang="en-US" sz="2000" i="0" dirty="0">
              <a:solidFill>
                <a:srgbClr val="0D0D0D"/>
              </a:solidFill>
              <a:effectLst/>
              <a:latin typeface="Times New Roman" panose="02020603050405020304" pitchFamily="18" charset="0"/>
              <a:cs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58ED1140-0A5C-5F31-E20B-CDE121CA7CF1}"/>
              </a:ext>
            </a:extLst>
          </p:cNvPr>
          <p:cNvSpPr>
            <a:spLocks noGrp="1"/>
          </p:cNvSpPr>
          <p:nvPr>
            <p:ph type="dt" sz="half" idx="10"/>
          </p:nvPr>
        </p:nvSpPr>
        <p:spPr/>
        <p:txBody>
          <a:bodyPr/>
          <a:lstStyle/>
          <a:p>
            <a:fld id="{CCC66142-3099-471F-94E1-5C5A9A67D04D}" type="datetime1">
              <a:rPr lang="en-US" smtClean="0"/>
              <a:pPr/>
              <a:t>4/27/2024</a:t>
            </a:fld>
            <a:endParaRPr lang="en-IN"/>
          </a:p>
        </p:txBody>
      </p:sp>
      <p:sp>
        <p:nvSpPr>
          <p:cNvPr id="5" name="Footer Placeholder 4">
            <a:extLst>
              <a:ext uri="{FF2B5EF4-FFF2-40B4-BE49-F238E27FC236}">
                <a16:creationId xmlns:a16="http://schemas.microsoft.com/office/drawing/2014/main" id="{DA9FC7E9-481C-838A-DD38-042D0268D9A3}"/>
              </a:ext>
            </a:extLst>
          </p:cNvPr>
          <p:cNvSpPr>
            <a:spLocks noGrp="1"/>
          </p:cNvSpPr>
          <p:nvPr>
            <p:ph type="ftr" sz="quarter" idx="11"/>
          </p:nvPr>
        </p:nvSpPr>
        <p:spPr/>
        <p:txBody>
          <a:bodyPr/>
          <a:lstStyle/>
          <a:p>
            <a:r>
              <a:rPr lang="en-US" dirty="0"/>
              <a:t>Depart Engineering</a:t>
            </a:r>
            <a:endParaRPr lang="en-IN" dirty="0"/>
          </a:p>
        </p:txBody>
      </p:sp>
      <p:sp>
        <p:nvSpPr>
          <p:cNvPr id="6" name="Slide Number Placeholder 5">
            <a:extLst>
              <a:ext uri="{FF2B5EF4-FFF2-40B4-BE49-F238E27FC236}">
                <a16:creationId xmlns:a16="http://schemas.microsoft.com/office/drawing/2014/main" id="{4777B8BB-0664-905E-C4B7-3A1372555B33}"/>
              </a:ext>
            </a:extLst>
          </p:cNvPr>
          <p:cNvSpPr>
            <a:spLocks noGrp="1"/>
          </p:cNvSpPr>
          <p:nvPr>
            <p:ph type="sldNum" sz="quarter" idx="12"/>
          </p:nvPr>
        </p:nvSpPr>
        <p:spPr/>
        <p:txBody>
          <a:bodyPr/>
          <a:lstStyle/>
          <a:p>
            <a:fld id="{43639954-FBA3-4940-A796-04B4D69CDF21}" type="slidenum">
              <a:rPr lang="en-IN" smtClean="0"/>
              <a:pPr/>
              <a:t>16</a:t>
            </a:fld>
            <a:endParaRPr lang="en-IN"/>
          </a:p>
        </p:txBody>
      </p:sp>
      <p:sp>
        <p:nvSpPr>
          <p:cNvPr id="12" name="Title 11">
            <a:extLst>
              <a:ext uri="{FF2B5EF4-FFF2-40B4-BE49-F238E27FC236}">
                <a16:creationId xmlns:a16="http://schemas.microsoft.com/office/drawing/2014/main" id="{1A30D14A-C2CB-F221-5A28-18A4F10FEC21}"/>
              </a:ext>
            </a:extLst>
          </p:cNvPr>
          <p:cNvSpPr>
            <a:spLocks noGrp="1"/>
          </p:cNvSpPr>
          <p:nvPr>
            <p:ph type="title"/>
          </p:nvPr>
        </p:nvSpPr>
        <p:spPr>
          <a:xfrm>
            <a:off x="1498862" y="417522"/>
            <a:ext cx="7187938" cy="788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IN" sz="3200" b="1" dirty="0">
                <a:latin typeface="Times New Roman" panose="02020603050405020304" pitchFamily="18" charset="0"/>
                <a:cs typeface="Times New Roman" panose="02020603050405020304" pitchFamily="18" charset="0"/>
              </a:rPr>
              <a:t>DISADVANTAGES</a:t>
            </a:r>
          </a:p>
        </p:txBody>
      </p:sp>
      <p:sp>
        <p:nvSpPr>
          <p:cNvPr id="13" name="Rectangle 12">
            <a:extLst>
              <a:ext uri="{FF2B5EF4-FFF2-40B4-BE49-F238E27FC236}">
                <a16:creationId xmlns:a16="http://schemas.microsoft.com/office/drawing/2014/main" id="{FD8C8DB1-E4B1-C850-EFF5-A7653D16A9B1}"/>
              </a:ext>
            </a:extLst>
          </p:cNvPr>
          <p:cNvSpPr/>
          <p:nvPr/>
        </p:nvSpPr>
        <p:spPr>
          <a:xfrm>
            <a:off x="0" y="6247666"/>
            <a:ext cx="9144000" cy="5824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                    </a:t>
            </a:r>
            <a:r>
              <a:rPr lang="en-IN" dirty="0"/>
              <a:t>Department of Computer Science &amp; Engineering (Data Science)                               </a:t>
            </a:r>
            <a:r>
              <a:rPr lang="en-IN" dirty="0" smtClean="0"/>
              <a:t>16      </a:t>
            </a:r>
            <a:endParaRPr lang="en-IN" dirty="0"/>
          </a:p>
        </p:txBody>
      </p:sp>
      <p:pic>
        <p:nvPicPr>
          <p:cNvPr id="16386" name="Picture 2" descr="Sri Venkateswara College of Engineering and Technology - [SVC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894" y="412000"/>
            <a:ext cx="7620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21793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C46688-A28B-DDC0-6E1E-CED50B30517D}"/>
              </a:ext>
            </a:extLst>
          </p:cNvPr>
          <p:cNvSpPr>
            <a:spLocks noGrp="1"/>
          </p:cNvSpPr>
          <p:nvPr>
            <p:ph idx="1"/>
          </p:nvPr>
        </p:nvSpPr>
        <p:spPr>
          <a:xfrm>
            <a:off x="867266" y="1600201"/>
            <a:ext cx="8059918" cy="4259424"/>
          </a:xfrm>
        </p:spPr>
        <p:txBody>
          <a:bodyPr>
            <a:normAutofit fontScale="92500" lnSpcReduction="20000"/>
          </a:bodyPr>
          <a:lstStyle/>
          <a:p>
            <a:r>
              <a:rPr lang="en-US" sz="2000" dirty="0">
                <a:latin typeface="Times New Roman" panose="02020603050405020304" pitchFamily="18" charset="0"/>
                <a:cs typeface="Times New Roman" panose="02020603050405020304" pitchFamily="18" charset="0"/>
              </a:rPr>
              <a:t> Addressing the limitations of the existing system, the proposed system </a:t>
            </a:r>
          </a:p>
          <a:p>
            <a:pPr marL="0" indent="0">
              <a:buNone/>
            </a:pPr>
            <a:r>
              <a:rPr lang="en-US" sz="2000" dirty="0">
                <a:latin typeface="Times New Roman" panose="02020603050405020304" pitchFamily="18" charset="0"/>
                <a:cs typeface="Times New Roman" panose="02020603050405020304" pitchFamily="18" charset="0"/>
              </a:rPr>
              <a:t>aims to significantly improve accuracy levels in Anomalies detection on </a:t>
            </a:r>
          </a:p>
          <a:p>
            <a:pPr marL="0" indent="0">
              <a:buNone/>
            </a:pPr>
            <a:r>
              <a:rPr lang="en-US" sz="2000" dirty="0">
                <a:latin typeface="Times New Roman" panose="02020603050405020304" pitchFamily="18" charset="0"/>
                <a:cs typeface="Times New Roman" panose="02020603050405020304" pitchFamily="18" charset="0"/>
              </a:rPr>
              <a:t>credit card transactions. </a:t>
            </a:r>
          </a:p>
          <a:p>
            <a:pPr marL="0" indent="0">
              <a:buNone/>
            </a:pP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The proposed system uses the Isolation Forest algorithm to classify the </a:t>
            </a:r>
          </a:p>
          <a:p>
            <a:pPr marL="0" indent="0">
              <a:buNone/>
            </a:pPr>
            <a:r>
              <a:rPr lang="en-US" sz="2000" dirty="0">
                <a:latin typeface="Times New Roman" panose="02020603050405020304" pitchFamily="18" charset="0"/>
                <a:cs typeface="Times New Roman" panose="02020603050405020304" pitchFamily="18" charset="0"/>
              </a:rPr>
              <a:t>anomalies on credit card transaction using the Kaggle dataset, which </a:t>
            </a:r>
          </a:p>
          <a:p>
            <a:pPr marL="0" indent="0">
              <a:buNone/>
            </a:pPr>
            <a:r>
              <a:rPr lang="en-US" sz="2000" dirty="0">
                <a:latin typeface="Times New Roman" panose="02020603050405020304" pitchFamily="18" charset="0"/>
                <a:cs typeface="Times New Roman" panose="02020603050405020304" pitchFamily="18" charset="0"/>
              </a:rPr>
              <a:t>ensures a diverse and representative sample for training and testing, </a:t>
            </a:r>
          </a:p>
          <a:p>
            <a:pPr marL="0" indent="0">
              <a:buNone/>
            </a:pPr>
            <a:r>
              <a:rPr lang="en-US" sz="2000" dirty="0">
                <a:latin typeface="Times New Roman" panose="02020603050405020304" pitchFamily="18" charset="0"/>
                <a:cs typeface="Times New Roman" panose="02020603050405020304" pitchFamily="18" charset="0"/>
              </a:rPr>
              <a:t>enabling more accurate and generalizable predictions. </a:t>
            </a:r>
          </a:p>
          <a:p>
            <a:pPr marL="0" indent="0">
              <a:buNone/>
            </a:pP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Additionally, the introduction of a user-friendly GUI enhances </a:t>
            </a:r>
          </a:p>
          <a:p>
            <a:pPr marL="0" indent="0">
              <a:buNone/>
            </a:pPr>
            <a:r>
              <a:rPr lang="en-US" sz="2000" dirty="0">
                <a:latin typeface="Times New Roman" panose="02020603050405020304" pitchFamily="18" charset="0"/>
                <a:cs typeface="Times New Roman" panose="02020603050405020304" pitchFamily="18" charset="0"/>
              </a:rPr>
              <a:t>accessibility and usability, providing a seamless experience for users, </a:t>
            </a:r>
          </a:p>
          <a:p>
            <a:pPr marL="0" indent="0">
              <a:buNone/>
            </a:pPr>
            <a:r>
              <a:rPr lang="en-US" sz="2000" dirty="0">
                <a:latin typeface="Times New Roman" panose="02020603050405020304" pitchFamily="18" charset="0"/>
                <a:cs typeface="Times New Roman" panose="02020603050405020304" pitchFamily="18" charset="0"/>
              </a:rPr>
              <a:t>which was absent in the existing system. </a:t>
            </a:r>
          </a:p>
          <a:p>
            <a:pPr marL="0" indent="0">
              <a:buNone/>
            </a:pP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This system is faster training and prediction.</a:t>
            </a:r>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3322E27A-D78F-5D14-B31F-3CFF46347A0E}"/>
              </a:ext>
            </a:extLst>
          </p:cNvPr>
          <p:cNvSpPr>
            <a:spLocks noGrp="1"/>
          </p:cNvSpPr>
          <p:nvPr>
            <p:ph type="dt" sz="half" idx="10"/>
          </p:nvPr>
        </p:nvSpPr>
        <p:spPr/>
        <p:txBody>
          <a:bodyPr/>
          <a:lstStyle/>
          <a:p>
            <a:fld id="{CCC66142-3099-471F-94E1-5C5A9A67D04D}" type="datetime1">
              <a:rPr lang="en-US" smtClean="0"/>
              <a:pPr/>
              <a:t>4/27/2024</a:t>
            </a:fld>
            <a:endParaRPr lang="en-IN"/>
          </a:p>
        </p:txBody>
      </p:sp>
      <p:sp>
        <p:nvSpPr>
          <p:cNvPr id="5" name="Footer Placeholder 4">
            <a:extLst>
              <a:ext uri="{FF2B5EF4-FFF2-40B4-BE49-F238E27FC236}">
                <a16:creationId xmlns:a16="http://schemas.microsoft.com/office/drawing/2014/main" id="{6568C0E9-0126-8A16-A5B3-93F8176A399F}"/>
              </a:ext>
            </a:extLst>
          </p:cNvPr>
          <p:cNvSpPr>
            <a:spLocks noGrp="1"/>
          </p:cNvSpPr>
          <p:nvPr>
            <p:ph type="ftr" sz="quarter" idx="11"/>
          </p:nvPr>
        </p:nvSpPr>
        <p:spPr/>
        <p:txBody>
          <a:bodyPr/>
          <a:lstStyle/>
          <a:p>
            <a:r>
              <a:rPr lang="en-US" dirty="0"/>
              <a:t>Department of Computer Science &amp; Engineering</a:t>
            </a:r>
            <a:endParaRPr lang="en-IN" dirty="0"/>
          </a:p>
        </p:txBody>
      </p:sp>
      <p:sp>
        <p:nvSpPr>
          <p:cNvPr id="6" name="Slide Number Placeholder 5">
            <a:extLst>
              <a:ext uri="{FF2B5EF4-FFF2-40B4-BE49-F238E27FC236}">
                <a16:creationId xmlns:a16="http://schemas.microsoft.com/office/drawing/2014/main" id="{D34A1E85-89DA-B5AD-A4D8-808EC8EA9932}"/>
              </a:ext>
            </a:extLst>
          </p:cNvPr>
          <p:cNvSpPr>
            <a:spLocks noGrp="1"/>
          </p:cNvSpPr>
          <p:nvPr>
            <p:ph type="sldNum" sz="quarter" idx="12"/>
          </p:nvPr>
        </p:nvSpPr>
        <p:spPr/>
        <p:txBody>
          <a:bodyPr/>
          <a:lstStyle/>
          <a:p>
            <a:fld id="{43639954-FBA3-4940-A796-04B4D69CDF21}" type="slidenum">
              <a:rPr lang="en-IN" smtClean="0"/>
              <a:pPr/>
              <a:t>17</a:t>
            </a:fld>
            <a:endParaRPr lang="en-IN"/>
          </a:p>
        </p:txBody>
      </p:sp>
      <p:sp>
        <p:nvSpPr>
          <p:cNvPr id="8" name="Title 6">
            <a:extLst>
              <a:ext uri="{FF2B5EF4-FFF2-40B4-BE49-F238E27FC236}">
                <a16:creationId xmlns:a16="http://schemas.microsoft.com/office/drawing/2014/main" id="{87155E0E-B5F6-D0D3-D252-E6FBBAA6E5EE}"/>
              </a:ext>
            </a:extLst>
          </p:cNvPr>
          <p:cNvSpPr>
            <a:spLocks noGrp="1"/>
          </p:cNvSpPr>
          <p:nvPr>
            <p:ph type="title"/>
          </p:nvPr>
        </p:nvSpPr>
        <p:spPr>
          <a:xfrm>
            <a:off x="1404594" y="417520"/>
            <a:ext cx="7211505" cy="8572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200" b="1" dirty="0">
                <a:latin typeface="Times New Roman" panose="02020603050405020304" pitchFamily="18" charset="0"/>
                <a:cs typeface="Times New Roman" panose="02020603050405020304" pitchFamily="18" charset="0"/>
              </a:rPr>
              <a:t>PROPOSED SYSTEM</a:t>
            </a:r>
            <a:endParaRPr lang="en-IN" sz="3200" b="1"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05784644-A554-C631-A5A6-FFCA5862FBAA}"/>
              </a:ext>
            </a:extLst>
          </p:cNvPr>
          <p:cNvSpPr/>
          <p:nvPr/>
        </p:nvSpPr>
        <p:spPr>
          <a:xfrm>
            <a:off x="0" y="6356350"/>
            <a:ext cx="9144000" cy="4865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 </a:t>
            </a:r>
            <a:r>
              <a:rPr lang="en-IN" dirty="0" smtClean="0"/>
              <a:t>                   Department </a:t>
            </a:r>
            <a:r>
              <a:rPr lang="en-IN" dirty="0"/>
              <a:t>of Computer Science &amp; Engineering (Data Science)                              </a:t>
            </a:r>
            <a:r>
              <a:rPr lang="en-IN" dirty="0" smtClean="0"/>
              <a:t>17      </a:t>
            </a:r>
            <a:endParaRPr lang="en-IN" dirty="0"/>
          </a:p>
        </p:txBody>
      </p:sp>
      <p:pic>
        <p:nvPicPr>
          <p:cNvPr id="17410" name="Picture 2" descr="Sri Venkateswara College of Engineering and Technology - [SVC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212" y="417520"/>
            <a:ext cx="7620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89212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31F1F03A-B149-9FA0-CD73-73D57751BE46}"/>
              </a:ext>
            </a:extLst>
          </p:cNvPr>
          <p:cNvPicPr>
            <a:picLocks noGrp="1" noChangeAspect="1"/>
          </p:cNvPicPr>
          <p:nvPr>
            <p:ph idx="1"/>
          </p:nvPr>
        </p:nvPicPr>
        <p:blipFill>
          <a:blip r:embed="rId2"/>
          <a:stretch>
            <a:fillRect/>
          </a:stretch>
        </p:blipFill>
        <p:spPr>
          <a:xfrm>
            <a:off x="2896802" y="1362967"/>
            <a:ext cx="3056129" cy="4993383"/>
          </a:xfrm>
        </p:spPr>
      </p:pic>
      <p:sp>
        <p:nvSpPr>
          <p:cNvPr id="4" name="Date Placeholder 3">
            <a:extLst>
              <a:ext uri="{FF2B5EF4-FFF2-40B4-BE49-F238E27FC236}">
                <a16:creationId xmlns:a16="http://schemas.microsoft.com/office/drawing/2014/main" id="{3322E27A-D78F-5D14-B31F-3CFF46347A0E}"/>
              </a:ext>
            </a:extLst>
          </p:cNvPr>
          <p:cNvSpPr>
            <a:spLocks noGrp="1"/>
          </p:cNvSpPr>
          <p:nvPr>
            <p:ph type="dt" sz="half" idx="10"/>
          </p:nvPr>
        </p:nvSpPr>
        <p:spPr/>
        <p:txBody>
          <a:bodyPr/>
          <a:lstStyle/>
          <a:p>
            <a:fld id="{CCC66142-3099-471F-94E1-5C5A9A67D04D}" type="datetime1">
              <a:rPr lang="en-US" smtClean="0"/>
              <a:pPr/>
              <a:t>4/27/2024</a:t>
            </a:fld>
            <a:endParaRPr lang="en-IN"/>
          </a:p>
        </p:txBody>
      </p:sp>
      <p:sp>
        <p:nvSpPr>
          <p:cNvPr id="5" name="Footer Placeholder 4">
            <a:extLst>
              <a:ext uri="{FF2B5EF4-FFF2-40B4-BE49-F238E27FC236}">
                <a16:creationId xmlns:a16="http://schemas.microsoft.com/office/drawing/2014/main" id="{6568C0E9-0126-8A16-A5B3-93F8176A399F}"/>
              </a:ext>
            </a:extLst>
          </p:cNvPr>
          <p:cNvSpPr>
            <a:spLocks noGrp="1"/>
          </p:cNvSpPr>
          <p:nvPr>
            <p:ph type="ftr" sz="quarter" idx="11"/>
          </p:nvPr>
        </p:nvSpPr>
        <p:spPr/>
        <p:txBody>
          <a:bodyPr/>
          <a:lstStyle/>
          <a:p>
            <a:r>
              <a:rPr lang="en-US" dirty="0"/>
              <a:t>Department of  Engineering</a:t>
            </a:r>
            <a:endParaRPr lang="en-IN" dirty="0"/>
          </a:p>
        </p:txBody>
      </p:sp>
      <p:sp>
        <p:nvSpPr>
          <p:cNvPr id="6" name="Slide Number Placeholder 5">
            <a:extLst>
              <a:ext uri="{FF2B5EF4-FFF2-40B4-BE49-F238E27FC236}">
                <a16:creationId xmlns:a16="http://schemas.microsoft.com/office/drawing/2014/main" id="{D34A1E85-89DA-B5AD-A4D8-808EC8EA9932}"/>
              </a:ext>
            </a:extLst>
          </p:cNvPr>
          <p:cNvSpPr>
            <a:spLocks noGrp="1"/>
          </p:cNvSpPr>
          <p:nvPr>
            <p:ph type="sldNum" sz="quarter" idx="12"/>
          </p:nvPr>
        </p:nvSpPr>
        <p:spPr/>
        <p:txBody>
          <a:bodyPr/>
          <a:lstStyle/>
          <a:p>
            <a:fld id="{43639954-FBA3-4940-A796-04B4D69CDF21}" type="slidenum">
              <a:rPr lang="en-IN" smtClean="0"/>
              <a:pPr/>
              <a:t>18</a:t>
            </a:fld>
            <a:endParaRPr lang="en-IN"/>
          </a:p>
        </p:txBody>
      </p:sp>
      <p:sp>
        <p:nvSpPr>
          <p:cNvPr id="8" name="Title 6">
            <a:extLst>
              <a:ext uri="{FF2B5EF4-FFF2-40B4-BE49-F238E27FC236}">
                <a16:creationId xmlns:a16="http://schemas.microsoft.com/office/drawing/2014/main" id="{87155E0E-B5F6-D0D3-D252-E6FBBAA6E5EE}"/>
              </a:ext>
            </a:extLst>
          </p:cNvPr>
          <p:cNvSpPr>
            <a:spLocks noGrp="1"/>
          </p:cNvSpPr>
          <p:nvPr>
            <p:ph type="title"/>
          </p:nvPr>
        </p:nvSpPr>
        <p:spPr>
          <a:xfrm>
            <a:off x="1404594" y="417520"/>
            <a:ext cx="7211505" cy="8572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200" b="1" dirty="0">
                <a:latin typeface="Times New Roman" panose="02020603050405020304" pitchFamily="18" charset="0"/>
                <a:cs typeface="Times New Roman" panose="02020603050405020304" pitchFamily="18" charset="0"/>
              </a:rPr>
              <a:t>ARCHITECTURE</a:t>
            </a:r>
            <a:endParaRPr lang="en-IN" sz="3200" b="1"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05784644-A554-C631-A5A6-FFCA5862FBAA}"/>
              </a:ext>
            </a:extLst>
          </p:cNvPr>
          <p:cNvSpPr/>
          <p:nvPr/>
        </p:nvSpPr>
        <p:spPr>
          <a:xfrm>
            <a:off x="-14717" y="6444564"/>
            <a:ext cx="9144000" cy="4865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 </a:t>
            </a:r>
            <a:r>
              <a:rPr lang="en-IN" dirty="0" smtClean="0"/>
              <a:t>                  Department </a:t>
            </a:r>
            <a:r>
              <a:rPr lang="en-IN" dirty="0"/>
              <a:t>of Computer Science &amp; Engineering (Data Science)                               </a:t>
            </a:r>
            <a:r>
              <a:rPr lang="en-IN" dirty="0" smtClean="0"/>
              <a:t>18      </a:t>
            </a:r>
            <a:endParaRPr lang="en-IN" dirty="0"/>
          </a:p>
        </p:txBody>
      </p:sp>
      <p:pic>
        <p:nvPicPr>
          <p:cNvPr id="18434" name="Picture 2" descr="Sri Venkateswara College of Engineering and Technology - [SVC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195" y="466100"/>
            <a:ext cx="7620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98292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8E2D17-C4EE-F8C4-5042-D68F2C28E834}"/>
              </a:ext>
            </a:extLst>
          </p:cNvPr>
          <p:cNvSpPr>
            <a:spLocks noGrp="1"/>
          </p:cNvSpPr>
          <p:nvPr>
            <p:ph type="dt" sz="half" idx="10"/>
          </p:nvPr>
        </p:nvSpPr>
        <p:spPr/>
        <p:txBody>
          <a:bodyPr/>
          <a:lstStyle/>
          <a:p>
            <a:fld id="{699A26E3-4003-412E-9564-A4D35236C3FE}" type="datetime1">
              <a:rPr lang="en-US" smtClean="0"/>
              <a:pPr/>
              <a:t>4/27/2024</a:t>
            </a:fld>
            <a:endParaRPr lang="en-IN"/>
          </a:p>
        </p:txBody>
      </p:sp>
      <p:sp>
        <p:nvSpPr>
          <p:cNvPr id="4" name="Slide Number Placeholder 3">
            <a:extLst>
              <a:ext uri="{FF2B5EF4-FFF2-40B4-BE49-F238E27FC236}">
                <a16:creationId xmlns:a16="http://schemas.microsoft.com/office/drawing/2014/main" id="{D749DD80-055B-2D38-4C53-354F3C9256F9}"/>
              </a:ext>
            </a:extLst>
          </p:cNvPr>
          <p:cNvSpPr>
            <a:spLocks noGrp="1"/>
          </p:cNvSpPr>
          <p:nvPr>
            <p:ph type="sldNum" sz="quarter" idx="12"/>
          </p:nvPr>
        </p:nvSpPr>
        <p:spPr/>
        <p:txBody>
          <a:bodyPr/>
          <a:lstStyle/>
          <a:p>
            <a:fld id="{43639954-FBA3-4940-A796-04B4D69CDF21}" type="slidenum">
              <a:rPr lang="en-IN" smtClean="0"/>
              <a:pPr/>
              <a:t>19</a:t>
            </a:fld>
            <a:endParaRPr lang="en-IN"/>
          </a:p>
        </p:txBody>
      </p:sp>
      <p:pic>
        <p:nvPicPr>
          <p:cNvPr id="5" name="Content Placeholder 8">
            <a:extLst>
              <a:ext uri="{FF2B5EF4-FFF2-40B4-BE49-F238E27FC236}">
                <a16:creationId xmlns:a16="http://schemas.microsoft.com/office/drawing/2014/main" id="{9297933A-77C3-8EF1-832C-AC2DF3A665B3}"/>
              </a:ext>
            </a:extLst>
          </p:cNvPr>
          <p:cNvPicPr>
            <a:picLocks noChangeAspect="1"/>
          </p:cNvPicPr>
          <p:nvPr/>
        </p:nvPicPr>
        <p:blipFill>
          <a:blip r:embed="rId2"/>
          <a:stretch>
            <a:fillRect/>
          </a:stretch>
        </p:blipFill>
        <p:spPr>
          <a:xfrm>
            <a:off x="2896802" y="1362967"/>
            <a:ext cx="3056129" cy="4993383"/>
          </a:xfrm>
          <a:prstGeom prst="rect">
            <a:avLst/>
          </a:prstGeom>
        </p:spPr>
      </p:pic>
      <p:sp>
        <p:nvSpPr>
          <p:cNvPr id="6" name="Date Placeholder 3">
            <a:extLst>
              <a:ext uri="{FF2B5EF4-FFF2-40B4-BE49-F238E27FC236}">
                <a16:creationId xmlns:a16="http://schemas.microsoft.com/office/drawing/2014/main" id="{3045A8CA-0C4C-B33C-A03B-11346E346732}"/>
              </a:ext>
            </a:extLst>
          </p:cNvPr>
          <p:cNvSpPr txBox="1">
            <a:spLocks/>
          </p:cNvSpPr>
          <p:nvPr/>
        </p:nvSpPr>
        <p:spPr>
          <a:xfrm>
            <a:off x="457200" y="6356350"/>
            <a:ext cx="2133600" cy="365125"/>
          </a:xfrm>
          <a:prstGeom prst="rect">
            <a:avLst/>
          </a:prstGeom>
        </p:spPr>
        <p:txBody>
          <a:bodyPr vert="horz" lIns="91440" tIns="45720" rIns="91440" bIns="45720" rtlCol="0" anchor="ctr"/>
          <a:lstStyle>
            <a:defPPr lvl="0">
              <a:defRPr lang="en-US"/>
            </a:defPPr>
            <a:lvl1pPr marL="0" lvl="0" algn="l" defTabSz="914400" rtl="0" eaLnBrk="1" latinLnBrk="0" hangingPunct="1">
              <a:defRPr sz="1200" kern="1200">
                <a:solidFill>
                  <a:schemeClr val="tx1">
                    <a:tint val="75000"/>
                  </a:schemeClr>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a:lstStyle>
          <a:p>
            <a:fld id="{CCC66142-3099-471F-94E1-5C5A9A67D04D}" type="datetime1">
              <a:rPr lang="en-US" smtClean="0"/>
              <a:pPr/>
              <a:t>4/27/2024</a:t>
            </a:fld>
            <a:endParaRPr lang="en-IN"/>
          </a:p>
        </p:txBody>
      </p:sp>
      <p:sp>
        <p:nvSpPr>
          <p:cNvPr id="7" name="Footer Placeholder 4">
            <a:extLst>
              <a:ext uri="{FF2B5EF4-FFF2-40B4-BE49-F238E27FC236}">
                <a16:creationId xmlns:a16="http://schemas.microsoft.com/office/drawing/2014/main" id="{6C216B4A-992C-14EE-8140-316C7DD552C1}"/>
              </a:ext>
            </a:extLst>
          </p:cNvPr>
          <p:cNvSpPr txBox="1">
            <a:spLocks/>
          </p:cNvSpPr>
          <p:nvPr/>
        </p:nvSpPr>
        <p:spPr>
          <a:xfrm>
            <a:off x="3124200" y="6356350"/>
            <a:ext cx="2895600" cy="365125"/>
          </a:xfrm>
          <a:prstGeom prst="rect">
            <a:avLst/>
          </a:prstGeom>
        </p:spPr>
        <p:txBody>
          <a:bodyPr vert="horz" lIns="91440" tIns="45720" rIns="91440" bIns="45720" rtlCol="0" anchor="ctr"/>
          <a:lstStyle>
            <a:defPPr lvl="0">
              <a:defRPr lang="en-US"/>
            </a:defPPr>
            <a:lvl1pPr marL="0" lvl="0" algn="ctr" defTabSz="914400" rtl="0" eaLnBrk="1" latinLnBrk="0" hangingPunct="1">
              <a:defRPr sz="1200" kern="1200">
                <a:solidFill>
                  <a:schemeClr val="tx1">
                    <a:tint val="75000"/>
                  </a:schemeClr>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a:lstStyle>
          <a:p>
            <a:r>
              <a:rPr lang="en-US"/>
              <a:t>Department of  Engineering</a:t>
            </a:r>
            <a:endParaRPr lang="en-IN" dirty="0"/>
          </a:p>
        </p:txBody>
      </p:sp>
      <p:sp>
        <p:nvSpPr>
          <p:cNvPr id="8" name="Slide Number Placeholder 5">
            <a:extLst>
              <a:ext uri="{FF2B5EF4-FFF2-40B4-BE49-F238E27FC236}">
                <a16:creationId xmlns:a16="http://schemas.microsoft.com/office/drawing/2014/main" id="{74E7B7C6-B01C-A0E3-0C38-A14FA7047795}"/>
              </a:ext>
            </a:extLst>
          </p:cNvPr>
          <p:cNvSpPr txBox="1">
            <a:spLocks/>
          </p:cNvSpPr>
          <p:nvPr/>
        </p:nvSpPr>
        <p:spPr>
          <a:xfrm>
            <a:off x="6553200" y="6356350"/>
            <a:ext cx="2133600" cy="365125"/>
          </a:xfrm>
          <a:prstGeom prst="rect">
            <a:avLst/>
          </a:prstGeom>
        </p:spPr>
        <p:txBody>
          <a:bodyPr vert="horz" lIns="91440" tIns="45720" rIns="91440" bIns="45720" rtlCol="0" anchor="ctr"/>
          <a:lstStyle>
            <a:defPPr lvl="0">
              <a:defRPr lang="en-US"/>
            </a:defPPr>
            <a:lvl1pPr marL="0" lvl="0" algn="r" defTabSz="914400" rtl="0" eaLnBrk="1" latinLnBrk="0" hangingPunct="1">
              <a:defRPr sz="1200" kern="1200">
                <a:solidFill>
                  <a:schemeClr val="tx1">
                    <a:tint val="75000"/>
                  </a:schemeClr>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a:lstStyle>
          <a:p>
            <a:fld id="{43639954-FBA3-4940-A796-04B4D69CDF21}" type="slidenum">
              <a:rPr lang="en-IN" smtClean="0"/>
              <a:pPr/>
              <a:t>19</a:t>
            </a:fld>
            <a:endParaRPr lang="en-IN"/>
          </a:p>
        </p:txBody>
      </p:sp>
      <p:sp>
        <p:nvSpPr>
          <p:cNvPr id="10" name="Title 6">
            <a:extLst>
              <a:ext uri="{FF2B5EF4-FFF2-40B4-BE49-F238E27FC236}">
                <a16:creationId xmlns:a16="http://schemas.microsoft.com/office/drawing/2014/main" id="{21F0B8DF-EE27-6661-748B-DAA9B63C41C3}"/>
              </a:ext>
            </a:extLst>
          </p:cNvPr>
          <p:cNvSpPr txBox="1">
            <a:spLocks/>
          </p:cNvSpPr>
          <p:nvPr/>
        </p:nvSpPr>
        <p:spPr>
          <a:xfrm>
            <a:off x="1404594" y="417520"/>
            <a:ext cx="7211505" cy="8572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3200" b="1" dirty="0">
                <a:latin typeface="Times New Roman" panose="02020603050405020304" pitchFamily="18" charset="0"/>
                <a:cs typeface="Times New Roman" panose="02020603050405020304" pitchFamily="18" charset="0"/>
              </a:rPr>
              <a:t>Project Flow</a:t>
            </a:r>
            <a:endParaRPr lang="en-IN" sz="3200" b="1"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3D6F4E1A-E905-4146-0A6A-216409523788}"/>
              </a:ext>
            </a:extLst>
          </p:cNvPr>
          <p:cNvSpPr/>
          <p:nvPr/>
        </p:nvSpPr>
        <p:spPr>
          <a:xfrm>
            <a:off x="0" y="6451608"/>
            <a:ext cx="9144000" cy="4865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 </a:t>
            </a:r>
            <a:r>
              <a:rPr lang="en-IN" dirty="0" smtClean="0"/>
              <a:t>                  Department </a:t>
            </a:r>
            <a:r>
              <a:rPr lang="en-IN" dirty="0"/>
              <a:t>of Computer Science &amp; Engineering (Data Science)                               </a:t>
            </a:r>
            <a:r>
              <a:rPr lang="en-IN" dirty="0" smtClean="0"/>
              <a:t>19      </a:t>
            </a:r>
            <a:endParaRPr lang="en-IN" dirty="0"/>
          </a:p>
        </p:txBody>
      </p:sp>
      <p:pic>
        <p:nvPicPr>
          <p:cNvPr id="12" name="Picture 11">
            <a:extLst>
              <a:ext uri="{FF2B5EF4-FFF2-40B4-BE49-F238E27FC236}">
                <a16:creationId xmlns:a16="http://schemas.microsoft.com/office/drawing/2014/main" id="{00550057-A3C4-DA64-9969-FD8CE76D37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7729" y="1362967"/>
            <a:ext cx="4621161" cy="4898126"/>
          </a:xfrm>
          <a:prstGeom prst="rect">
            <a:avLst/>
          </a:prstGeom>
        </p:spPr>
      </p:pic>
      <p:pic>
        <p:nvPicPr>
          <p:cNvPr id="19458" name="Picture 2" descr="Sri Venkateswara College of Engineering and Technology - [SVCE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898" y="465136"/>
            <a:ext cx="7620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0856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94FE36-414A-7C07-D43B-C2B8F0FCB372}"/>
              </a:ext>
            </a:extLst>
          </p:cNvPr>
          <p:cNvSpPr>
            <a:spLocks noGrp="1"/>
          </p:cNvSpPr>
          <p:nvPr>
            <p:ph type="dt" sz="half" idx="10"/>
          </p:nvPr>
        </p:nvSpPr>
        <p:spPr/>
        <p:txBody>
          <a:bodyPr/>
          <a:lstStyle/>
          <a:p>
            <a:fld id="{699A26E3-4003-412E-9564-A4D35236C3FE}" type="datetime1">
              <a:rPr lang="en-US" smtClean="0"/>
              <a:pPr/>
              <a:t>4/27/2024</a:t>
            </a:fld>
            <a:endParaRPr lang="en-IN"/>
          </a:p>
        </p:txBody>
      </p:sp>
      <p:sp>
        <p:nvSpPr>
          <p:cNvPr id="3" name="Footer Placeholder 2">
            <a:extLst>
              <a:ext uri="{FF2B5EF4-FFF2-40B4-BE49-F238E27FC236}">
                <a16:creationId xmlns:a16="http://schemas.microsoft.com/office/drawing/2014/main" id="{E11D6B17-7882-9405-ABAB-A48C8540AFA2}"/>
              </a:ext>
            </a:extLst>
          </p:cNvPr>
          <p:cNvSpPr>
            <a:spLocks noGrp="1"/>
          </p:cNvSpPr>
          <p:nvPr>
            <p:ph type="ftr" sz="quarter" idx="11"/>
          </p:nvPr>
        </p:nvSpPr>
        <p:spPr/>
        <p:txBody>
          <a:bodyPr/>
          <a:lstStyle/>
          <a:p>
            <a:r>
              <a:rPr lang="en-US"/>
              <a:t>Department of Computer Science &amp; Engineering</a:t>
            </a:r>
            <a:endParaRPr lang="en-IN"/>
          </a:p>
        </p:txBody>
      </p:sp>
      <p:sp>
        <p:nvSpPr>
          <p:cNvPr id="4" name="Slide Number Placeholder 3">
            <a:extLst>
              <a:ext uri="{FF2B5EF4-FFF2-40B4-BE49-F238E27FC236}">
                <a16:creationId xmlns:a16="http://schemas.microsoft.com/office/drawing/2014/main" id="{91635356-B297-41B5-87F8-F812C317190D}"/>
              </a:ext>
            </a:extLst>
          </p:cNvPr>
          <p:cNvSpPr>
            <a:spLocks noGrp="1"/>
          </p:cNvSpPr>
          <p:nvPr>
            <p:ph type="sldNum" sz="quarter" idx="12"/>
          </p:nvPr>
        </p:nvSpPr>
        <p:spPr/>
        <p:txBody>
          <a:bodyPr/>
          <a:lstStyle/>
          <a:p>
            <a:fld id="{43639954-FBA3-4940-A796-04B4D69CDF21}" type="slidenum">
              <a:rPr lang="en-IN" smtClean="0"/>
              <a:pPr/>
              <a:t>2</a:t>
            </a:fld>
            <a:endParaRPr lang="en-IN"/>
          </a:p>
        </p:txBody>
      </p:sp>
      <p:sp>
        <p:nvSpPr>
          <p:cNvPr id="6" name="Rectangle 5">
            <a:extLst>
              <a:ext uri="{FF2B5EF4-FFF2-40B4-BE49-F238E27FC236}">
                <a16:creationId xmlns:a16="http://schemas.microsoft.com/office/drawing/2014/main" id="{87B90997-3D90-10E3-B73D-469240243CBF}"/>
              </a:ext>
            </a:extLst>
          </p:cNvPr>
          <p:cNvSpPr/>
          <p:nvPr/>
        </p:nvSpPr>
        <p:spPr>
          <a:xfrm>
            <a:off x="1524000" y="460939"/>
            <a:ext cx="6909848" cy="759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latin typeface="Times New Roman" panose="02020603050405020304" pitchFamily="18" charset="0"/>
                <a:cs typeface="Times New Roman" panose="02020603050405020304" pitchFamily="18" charset="0"/>
              </a:rPr>
              <a:t>CONTENTS</a:t>
            </a:r>
          </a:p>
        </p:txBody>
      </p:sp>
      <p:sp>
        <p:nvSpPr>
          <p:cNvPr id="10" name="TextBox 9">
            <a:extLst>
              <a:ext uri="{FF2B5EF4-FFF2-40B4-BE49-F238E27FC236}">
                <a16:creationId xmlns:a16="http://schemas.microsoft.com/office/drawing/2014/main" id="{D641FD6F-862D-77B1-E354-0B5792E0546E}"/>
              </a:ext>
            </a:extLst>
          </p:cNvPr>
          <p:cNvSpPr txBox="1"/>
          <p:nvPr/>
        </p:nvSpPr>
        <p:spPr>
          <a:xfrm>
            <a:off x="1372828" y="904498"/>
            <a:ext cx="7106648" cy="5816977"/>
          </a:xfrm>
          <a:prstGeom prst="rect">
            <a:avLst/>
          </a:prstGeom>
          <a:noFill/>
        </p:spPr>
        <p:txBody>
          <a:bodyPr wrap="square">
            <a:spAutoFit/>
          </a:bodyPr>
          <a:lstStyle/>
          <a:p>
            <a:r>
              <a:rPr lang="en-US" sz="1800" dirty="0">
                <a:solidFill>
                  <a:srgbClr val="374151"/>
                </a:solidFill>
                <a:latin typeface="Times New Roman" panose="02020603050405020304" pitchFamily="18" charset="0"/>
                <a:cs typeface="Times New Roman" panose="02020603050405020304" pitchFamily="18" charset="0"/>
              </a:rPr>
              <a:t> </a:t>
            </a:r>
            <a:endParaRPr lang="en-US" dirty="0">
              <a:solidFill>
                <a:srgbClr val="374151"/>
              </a:solidFill>
              <a:latin typeface="Times New Roman" panose="02020603050405020304" pitchFamily="18" charset="0"/>
              <a:cs typeface="Times New Roman" panose="02020603050405020304" pitchFamily="18" charset="0"/>
            </a:endParaRPr>
          </a:p>
          <a:p>
            <a:endParaRPr lang="en-US" sz="700" dirty="0">
              <a:solidFill>
                <a:srgbClr val="37415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400" b="1" dirty="0">
                <a:solidFill>
                  <a:srgbClr val="374151"/>
                </a:solidFill>
                <a:latin typeface="Times New Roman" panose="02020603050405020304" pitchFamily="18" charset="0"/>
                <a:cs typeface="Times New Roman" panose="02020603050405020304" pitchFamily="18" charset="0"/>
              </a:rPr>
              <a:t>Title</a:t>
            </a:r>
            <a:endParaRPr lang="en-US" sz="2400" b="1" dirty="0">
              <a:solidFill>
                <a:srgbClr val="37415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b="1" dirty="0">
                <a:solidFill>
                  <a:srgbClr val="374151"/>
                </a:solidFill>
                <a:latin typeface="Times New Roman" panose="02020603050405020304" pitchFamily="18" charset="0"/>
                <a:cs typeface="Times New Roman" panose="02020603050405020304" pitchFamily="18" charset="0"/>
              </a:rPr>
              <a:t>Introduction</a:t>
            </a:r>
          </a:p>
          <a:p>
            <a:pPr marL="285750" indent="-285750">
              <a:buFont typeface="Arial" panose="020B0604020202020204" pitchFamily="34" charset="0"/>
              <a:buChar char="•"/>
            </a:pPr>
            <a:r>
              <a:rPr lang="en-US" sz="2400" b="1" dirty="0">
                <a:solidFill>
                  <a:srgbClr val="374151"/>
                </a:solidFill>
                <a:latin typeface="Times New Roman" panose="02020603050405020304" pitchFamily="18" charset="0"/>
                <a:cs typeface="Times New Roman" panose="02020603050405020304" pitchFamily="18" charset="0"/>
              </a:rPr>
              <a:t>Abstract</a:t>
            </a:r>
          </a:p>
          <a:p>
            <a:pPr marL="285750" indent="-285750">
              <a:buFont typeface="Arial" panose="020B0604020202020204" pitchFamily="34" charset="0"/>
              <a:buChar char="•"/>
            </a:pPr>
            <a:r>
              <a:rPr lang="en-US" sz="2400" b="1" dirty="0">
                <a:solidFill>
                  <a:srgbClr val="374151"/>
                </a:solidFill>
                <a:latin typeface="Times New Roman" panose="02020603050405020304" pitchFamily="18" charset="0"/>
                <a:cs typeface="Times New Roman" panose="02020603050405020304" pitchFamily="18" charset="0"/>
              </a:rPr>
              <a:t>Key Objectives</a:t>
            </a:r>
          </a:p>
          <a:p>
            <a:pPr marL="285750" indent="-285750">
              <a:buFont typeface="Arial" panose="020B0604020202020204" pitchFamily="34" charset="0"/>
              <a:buChar char="•"/>
            </a:pPr>
            <a:r>
              <a:rPr lang="en-US" sz="2400" b="1" dirty="0">
                <a:solidFill>
                  <a:srgbClr val="374151"/>
                </a:solidFill>
                <a:latin typeface="Times New Roman" panose="02020603050405020304" pitchFamily="18" charset="0"/>
                <a:cs typeface="Times New Roman" panose="02020603050405020304" pitchFamily="18" charset="0"/>
              </a:rPr>
              <a:t>Types Of Anomalies</a:t>
            </a:r>
          </a:p>
          <a:p>
            <a:pPr marL="285750" indent="-285750">
              <a:buFont typeface="Arial" panose="020B0604020202020204" pitchFamily="34" charset="0"/>
              <a:buChar char="•"/>
            </a:pPr>
            <a:r>
              <a:rPr lang="en-US" sz="2400" b="1" dirty="0">
                <a:solidFill>
                  <a:srgbClr val="374151"/>
                </a:solidFill>
                <a:latin typeface="Times New Roman" panose="02020603050405020304" pitchFamily="18" charset="0"/>
                <a:cs typeface="Times New Roman" panose="02020603050405020304" pitchFamily="18" charset="0"/>
              </a:rPr>
              <a:t>Problem Statement</a:t>
            </a:r>
          </a:p>
          <a:p>
            <a:pPr marL="285750" indent="-285750">
              <a:buFont typeface="Arial" panose="020B0604020202020204" pitchFamily="34" charset="0"/>
              <a:buChar char="•"/>
            </a:pPr>
            <a:r>
              <a:rPr lang="en-US" sz="2400" b="1" dirty="0">
                <a:solidFill>
                  <a:srgbClr val="374151"/>
                </a:solidFill>
                <a:latin typeface="Times New Roman" panose="02020603050405020304" pitchFamily="18" charset="0"/>
                <a:cs typeface="Times New Roman" panose="02020603050405020304" pitchFamily="18" charset="0"/>
              </a:rPr>
              <a:t>Literature Survey</a:t>
            </a:r>
          </a:p>
          <a:p>
            <a:pPr marL="285750" indent="-285750">
              <a:buFont typeface="Arial" panose="020B0604020202020204" pitchFamily="34" charset="0"/>
              <a:buChar char="•"/>
            </a:pPr>
            <a:r>
              <a:rPr lang="en-US" sz="2400" b="1" dirty="0">
                <a:solidFill>
                  <a:srgbClr val="374151"/>
                </a:solidFill>
                <a:latin typeface="Times New Roman" panose="02020603050405020304" pitchFamily="18" charset="0"/>
                <a:cs typeface="Times New Roman" panose="02020603050405020304" pitchFamily="18" charset="0"/>
              </a:rPr>
              <a:t>Existing System</a:t>
            </a:r>
          </a:p>
          <a:p>
            <a:pPr marL="285750" indent="-285750">
              <a:buFont typeface="Arial" panose="020B0604020202020204" pitchFamily="34" charset="0"/>
              <a:buChar char="•"/>
            </a:pPr>
            <a:r>
              <a:rPr lang="en-US" sz="2400" b="1" dirty="0">
                <a:solidFill>
                  <a:srgbClr val="374151"/>
                </a:solidFill>
                <a:latin typeface="Times New Roman" panose="02020603050405020304" pitchFamily="18" charset="0"/>
                <a:cs typeface="Times New Roman" panose="02020603050405020304" pitchFamily="18" charset="0"/>
              </a:rPr>
              <a:t>Proposed System</a:t>
            </a:r>
          </a:p>
          <a:p>
            <a:pPr marL="285750" indent="-285750">
              <a:buFont typeface="Arial" panose="020B0604020202020204" pitchFamily="34" charset="0"/>
              <a:buChar char="•"/>
            </a:pPr>
            <a:r>
              <a:rPr lang="en-US" sz="2400" b="1" dirty="0">
                <a:solidFill>
                  <a:srgbClr val="374151"/>
                </a:solidFill>
                <a:latin typeface="Times New Roman" panose="02020603050405020304" pitchFamily="18" charset="0"/>
                <a:cs typeface="Times New Roman" panose="02020603050405020304" pitchFamily="18" charset="0"/>
              </a:rPr>
              <a:t>Architecture</a:t>
            </a:r>
          </a:p>
          <a:p>
            <a:pPr marL="285750" indent="-285750">
              <a:buFont typeface="Arial" panose="020B0604020202020204" pitchFamily="34" charset="0"/>
              <a:buChar char="•"/>
            </a:pPr>
            <a:r>
              <a:rPr lang="en-US" sz="2400" b="1" dirty="0">
                <a:solidFill>
                  <a:srgbClr val="374151"/>
                </a:solidFill>
                <a:latin typeface="Times New Roman" panose="02020603050405020304" pitchFamily="18" charset="0"/>
                <a:cs typeface="Times New Roman" panose="02020603050405020304" pitchFamily="18" charset="0"/>
              </a:rPr>
              <a:t>Modules</a:t>
            </a:r>
          </a:p>
          <a:p>
            <a:pPr marL="285750" indent="-285750">
              <a:buFont typeface="Arial" panose="020B0604020202020204" pitchFamily="34" charset="0"/>
              <a:buChar char="•"/>
            </a:pPr>
            <a:r>
              <a:rPr lang="en-US" sz="2400" b="1" dirty="0">
                <a:solidFill>
                  <a:srgbClr val="374151"/>
                </a:solidFill>
                <a:latin typeface="Times New Roman" panose="02020603050405020304" pitchFamily="18" charset="0"/>
                <a:cs typeface="Times New Roman" panose="02020603050405020304" pitchFamily="18" charset="0"/>
              </a:rPr>
              <a:t>Module Description</a:t>
            </a:r>
          </a:p>
          <a:p>
            <a:pPr marL="285750" indent="-285750">
              <a:buFont typeface="Arial" panose="020B0604020202020204" pitchFamily="34" charset="0"/>
              <a:buChar char="•"/>
            </a:pPr>
            <a:r>
              <a:rPr lang="en-US" sz="2400" b="1" dirty="0">
                <a:solidFill>
                  <a:srgbClr val="374151"/>
                </a:solidFill>
                <a:latin typeface="Times New Roman" panose="02020603050405020304" pitchFamily="18" charset="0"/>
                <a:cs typeface="Times New Roman" panose="02020603050405020304" pitchFamily="18" charset="0"/>
              </a:rPr>
              <a:t>Results</a:t>
            </a:r>
          </a:p>
          <a:p>
            <a:pPr marL="285750" indent="-285750">
              <a:buFont typeface="Arial" panose="020B0604020202020204" pitchFamily="34" charset="0"/>
              <a:buChar char="•"/>
            </a:pPr>
            <a:endParaRPr lang="en-US" sz="2400" b="1" dirty="0">
              <a:solidFill>
                <a:srgbClr val="374151"/>
              </a:solidFill>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6669B803-4035-67BE-2E37-7D2FD1FB4DDD}"/>
              </a:ext>
            </a:extLst>
          </p:cNvPr>
          <p:cNvSpPr/>
          <p:nvPr/>
        </p:nvSpPr>
        <p:spPr>
          <a:xfrm>
            <a:off x="0" y="6356350"/>
            <a:ext cx="9144000" cy="501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 </a:t>
            </a:r>
            <a:r>
              <a:rPr lang="en-IN" dirty="0" smtClean="0"/>
              <a:t>                </a:t>
            </a:r>
            <a:r>
              <a:rPr lang="en-IN" dirty="0" smtClean="0"/>
              <a:t>    Department </a:t>
            </a:r>
            <a:r>
              <a:rPr lang="en-IN" dirty="0"/>
              <a:t>of Computer Science &amp; </a:t>
            </a:r>
            <a:r>
              <a:rPr lang="en-IN" dirty="0" smtClean="0"/>
              <a:t>Engineering(Data Science)                                   2                                       </a:t>
            </a:r>
            <a:endParaRPr lang="en-IN" dirty="0"/>
          </a:p>
        </p:txBody>
      </p:sp>
      <p:pic>
        <p:nvPicPr>
          <p:cNvPr id="2050" name="Picture 2" descr="Sri Venkateswara College of Engineering and Technology - [SVC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800" y="442278"/>
            <a:ext cx="7620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49197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322E27A-D78F-5D14-B31F-3CFF46347A0E}"/>
              </a:ext>
            </a:extLst>
          </p:cNvPr>
          <p:cNvSpPr>
            <a:spLocks noGrp="1"/>
          </p:cNvSpPr>
          <p:nvPr>
            <p:ph type="dt" sz="half" idx="10"/>
          </p:nvPr>
        </p:nvSpPr>
        <p:spPr/>
        <p:txBody>
          <a:bodyPr/>
          <a:lstStyle/>
          <a:p>
            <a:fld id="{CCC66142-3099-471F-94E1-5C5A9A67D04D}" type="datetime1">
              <a:rPr lang="en-US" smtClean="0"/>
              <a:pPr/>
              <a:t>4/27/2024</a:t>
            </a:fld>
            <a:endParaRPr lang="en-IN"/>
          </a:p>
        </p:txBody>
      </p:sp>
      <p:sp>
        <p:nvSpPr>
          <p:cNvPr id="5" name="Footer Placeholder 4">
            <a:extLst>
              <a:ext uri="{FF2B5EF4-FFF2-40B4-BE49-F238E27FC236}">
                <a16:creationId xmlns:a16="http://schemas.microsoft.com/office/drawing/2014/main" id="{6568C0E9-0126-8A16-A5B3-93F8176A399F}"/>
              </a:ext>
            </a:extLst>
          </p:cNvPr>
          <p:cNvSpPr>
            <a:spLocks noGrp="1"/>
          </p:cNvSpPr>
          <p:nvPr>
            <p:ph type="ftr" sz="quarter" idx="11"/>
          </p:nvPr>
        </p:nvSpPr>
        <p:spPr/>
        <p:txBody>
          <a:bodyPr/>
          <a:lstStyle/>
          <a:p>
            <a:r>
              <a:rPr lang="en-US" dirty="0"/>
              <a:t>Department of  Engineering</a:t>
            </a:r>
            <a:endParaRPr lang="en-IN" dirty="0"/>
          </a:p>
        </p:txBody>
      </p:sp>
      <p:sp>
        <p:nvSpPr>
          <p:cNvPr id="6" name="Slide Number Placeholder 5">
            <a:extLst>
              <a:ext uri="{FF2B5EF4-FFF2-40B4-BE49-F238E27FC236}">
                <a16:creationId xmlns:a16="http://schemas.microsoft.com/office/drawing/2014/main" id="{D34A1E85-89DA-B5AD-A4D8-808EC8EA9932}"/>
              </a:ext>
            </a:extLst>
          </p:cNvPr>
          <p:cNvSpPr>
            <a:spLocks noGrp="1"/>
          </p:cNvSpPr>
          <p:nvPr>
            <p:ph type="sldNum" sz="quarter" idx="12"/>
          </p:nvPr>
        </p:nvSpPr>
        <p:spPr/>
        <p:txBody>
          <a:bodyPr/>
          <a:lstStyle/>
          <a:p>
            <a:fld id="{43639954-FBA3-4940-A796-04B4D69CDF21}" type="slidenum">
              <a:rPr lang="en-IN" smtClean="0"/>
              <a:pPr/>
              <a:t>20</a:t>
            </a:fld>
            <a:endParaRPr lang="en-IN"/>
          </a:p>
        </p:txBody>
      </p:sp>
      <p:sp>
        <p:nvSpPr>
          <p:cNvPr id="8" name="Title 6">
            <a:extLst>
              <a:ext uri="{FF2B5EF4-FFF2-40B4-BE49-F238E27FC236}">
                <a16:creationId xmlns:a16="http://schemas.microsoft.com/office/drawing/2014/main" id="{87155E0E-B5F6-D0D3-D252-E6FBBAA6E5EE}"/>
              </a:ext>
            </a:extLst>
          </p:cNvPr>
          <p:cNvSpPr>
            <a:spLocks noGrp="1"/>
          </p:cNvSpPr>
          <p:nvPr>
            <p:ph type="title"/>
          </p:nvPr>
        </p:nvSpPr>
        <p:spPr>
          <a:xfrm>
            <a:off x="1404594" y="417520"/>
            <a:ext cx="7211505" cy="8572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200" b="1" dirty="0">
                <a:latin typeface="Times New Roman" panose="02020603050405020304" pitchFamily="18" charset="0"/>
                <a:cs typeface="Times New Roman" panose="02020603050405020304" pitchFamily="18" charset="0"/>
              </a:rPr>
              <a:t> SYSTEM REQUIREMENTS</a:t>
            </a:r>
            <a:endParaRPr lang="en-IN" sz="3200" b="1"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05784644-A554-C631-A5A6-FFCA5862FBAA}"/>
              </a:ext>
            </a:extLst>
          </p:cNvPr>
          <p:cNvSpPr/>
          <p:nvPr/>
        </p:nvSpPr>
        <p:spPr>
          <a:xfrm>
            <a:off x="0" y="6451608"/>
            <a:ext cx="9144000" cy="4865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                   </a:t>
            </a:r>
            <a:r>
              <a:rPr lang="en-IN" dirty="0"/>
              <a:t>Department of Computer Science &amp; Engineering (Data Science)                                </a:t>
            </a:r>
            <a:r>
              <a:rPr lang="en-IN" dirty="0" smtClean="0"/>
              <a:t>20      </a:t>
            </a:r>
            <a:endParaRPr lang="en-IN" dirty="0"/>
          </a:p>
        </p:txBody>
      </p:sp>
      <p:sp>
        <p:nvSpPr>
          <p:cNvPr id="3" name="Content Placeholder 2">
            <a:extLst>
              <a:ext uri="{FF2B5EF4-FFF2-40B4-BE49-F238E27FC236}">
                <a16:creationId xmlns:a16="http://schemas.microsoft.com/office/drawing/2014/main" id="{24D77862-0E70-6F69-9988-3C70494E6037}"/>
              </a:ext>
            </a:extLst>
          </p:cNvPr>
          <p:cNvSpPr>
            <a:spLocks noGrp="1"/>
          </p:cNvSpPr>
          <p:nvPr>
            <p:ph idx="1"/>
          </p:nvPr>
        </p:nvSpPr>
        <p:spPr/>
        <p:txBody>
          <a:bodyPr>
            <a:normAutofit/>
          </a:bodyPr>
          <a:lstStyle/>
          <a:p>
            <a:pPr marL="0" indent="0">
              <a:buNone/>
            </a:pPr>
            <a:r>
              <a:rPr lang="en-IN" sz="1800" dirty="0"/>
              <a:t>Software Requirements: </a:t>
            </a:r>
          </a:p>
          <a:p>
            <a:pPr marL="0" indent="0">
              <a:buNone/>
            </a:pPr>
            <a:r>
              <a:rPr lang="en-IN" sz="1800" dirty="0"/>
              <a:t>• Operating System: Windows 7/8/10 </a:t>
            </a:r>
          </a:p>
          <a:p>
            <a:pPr marL="0" indent="0">
              <a:buNone/>
            </a:pPr>
            <a:r>
              <a:rPr lang="en-IN" sz="1800" dirty="0"/>
              <a:t>• Front End: Stream lit Framework </a:t>
            </a:r>
          </a:p>
          <a:p>
            <a:pPr marL="0" indent="0">
              <a:buNone/>
            </a:pPr>
            <a:r>
              <a:rPr lang="en-IN" sz="1800" dirty="0"/>
              <a:t>• Scripts: Python Scripts </a:t>
            </a:r>
          </a:p>
          <a:p>
            <a:pPr marL="0" indent="0">
              <a:buNone/>
            </a:pPr>
            <a:r>
              <a:rPr lang="en-IN" sz="1800" dirty="0"/>
              <a:t>• Tools: </a:t>
            </a:r>
            <a:r>
              <a:rPr lang="en-IN" sz="1800" dirty="0" err="1"/>
              <a:t>Jupyter</a:t>
            </a:r>
            <a:r>
              <a:rPr lang="en-IN" sz="1800" dirty="0"/>
              <a:t> Notebook, Visual Studio </a:t>
            </a:r>
          </a:p>
          <a:p>
            <a:pPr marL="0" indent="0">
              <a:buNone/>
            </a:pPr>
            <a:endParaRPr lang="en-IN" sz="1800" dirty="0"/>
          </a:p>
          <a:p>
            <a:pPr marL="0" indent="0">
              <a:buNone/>
            </a:pPr>
            <a:r>
              <a:rPr lang="en-US" sz="1800" dirty="0"/>
              <a:t>Hardware Requirements:   </a:t>
            </a:r>
          </a:p>
          <a:p>
            <a:pPr marL="0" indent="0">
              <a:buNone/>
            </a:pPr>
            <a:r>
              <a:rPr lang="en-US" sz="1800" dirty="0"/>
              <a:t>• Processor –I3/Intel Processor </a:t>
            </a:r>
          </a:p>
          <a:p>
            <a:pPr marL="0" indent="0">
              <a:buNone/>
            </a:pPr>
            <a:r>
              <a:rPr lang="en-US" sz="1800" dirty="0"/>
              <a:t>• RAM – 4GB (min) </a:t>
            </a:r>
          </a:p>
          <a:p>
            <a:pPr marL="0" indent="0">
              <a:buNone/>
            </a:pPr>
            <a:r>
              <a:rPr lang="en-US" sz="1800" dirty="0"/>
              <a:t>• Hard Disk – 160GB </a:t>
            </a:r>
          </a:p>
          <a:p>
            <a:pPr marL="0" indent="0">
              <a:buNone/>
            </a:pPr>
            <a:r>
              <a:rPr lang="en-US" sz="1800" dirty="0"/>
              <a:t>• Keyboard – Standard Windows Keyboard </a:t>
            </a:r>
          </a:p>
          <a:p>
            <a:pPr marL="0" indent="0">
              <a:buNone/>
            </a:pPr>
            <a:endParaRPr lang="en-US" sz="1800" dirty="0"/>
          </a:p>
          <a:p>
            <a:pPr marL="0" indent="0">
              <a:buNone/>
            </a:pPr>
            <a:r>
              <a:rPr lang="en-US" sz="1800" dirty="0"/>
              <a:t>Mouse – Two or Three Button Mouse</a:t>
            </a:r>
            <a:endParaRPr lang="en-IN" sz="1800" dirty="0"/>
          </a:p>
        </p:txBody>
      </p:sp>
      <p:pic>
        <p:nvPicPr>
          <p:cNvPr id="20482" name="Picture 2" descr="Sri Venkateswara College of Engineering and Technology - [SVC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881" y="417520"/>
            <a:ext cx="7620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58209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F0CC79-FFED-6E47-A7EE-78B1C909349A}"/>
              </a:ext>
            </a:extLst>
          </p:cNvPr>
          <p:cNvSpPr>
            <a:spLocks noGrp="1"/>
          </p:cNvSpPr>
          <p:nvPr>
            <p:ph idx="1"/>
          </p:nvPr>
        </p:nvSpPr>
        <p:spPr>
          <a:xfrm>
            <a:off x="848412" y="1600200"/>
            <a:ext cx="7838388" cy="3659957"/>
          </a:xfrm>
        </p:spPr>
        <p:txBody>
          <a:bodyPr>
            <a:normAutofit/>
          </a:bodyPr>
          <a:lstStyle/>
          <a:p>
            <a:r>
              <a:rPr lang="en-US" sz="2000" dirty="0">
                <a:latin typeface="Times New Roman" panose="02020603050405020304" pitchFamily="18" charset="0"/>
                <a:cs typeface="Times New Roman" panose="02020603050405020304" pitchFamily="18" charset="0"/>
              </a:rPr>
              <a:t>Data Preparation</a:t>
            </a:r>
          </a:p>
          <a:p>
            <a:r>
              <a:rPr lang="en-US" sz="2000" dirty="0">
                <a:latin typeface="Times New Roman" panose="02020603050405020304" pitchFamily="18" charset="0"/>
                <a:cs typeface="Times New Roman" panose="02020603050405020304" pitchFamily="18" charset="0"/>
              </a:rPr>
              <a:t>Feature Selection</a:t>
            </a:r>
          </a:p>
          <a:p>
            <a:r>
              <a:rPr lang="en-US" sz="2000" dirty="0">
                <a:latin typeface="Times New Roman" panose="02020603050405020304" pitchFamily="18" charset="0"/>
                <a:cs typeface="Times New Roman" panose="02020603050405020304" pitchFamily="18" charset="0"/>
              </a:rPr>
              <a:t>Isolation Forest Algorithm</a:t>
            </a:r>
          </a:p>
          <a:p>
            <a:r>
              <a:rPr lang="en-US" sz="2000" dirty="0">
                <a:latin typeface="Times New Roman" panose="02020603050405020304" pitchFamily="18" charset="0"/>
                <a:cs typeface="Times New Roman" panose="02020603050405020304" pitchFamily="18" charset="0"/>
              </a:rPr>
              <a:t>Model Training</a:t>
            </a:r>
          </a:p>
          <a:p>
            <a:r>
              <a:rPr lang="en-US" sz="2000" dirty="0">
                <a:latin typeface="Times New Roman" panose="02020603050405020304" pitchFamily="18" charset="0"/>
                <a:cs typeface="Times New Roman" panose="02020603050405020304" pitchFamily="18" charset="0"/>
              </a:rPr>
              <a:t>Anomaly Detection</a:t>
            </a:r>
          </a:p>
          <a:p>
            <a:r>
              <a:rPr lang="en-US" sz="2000" dirty="0">
                <a:latin typeface="Times New Roman" panose="02020603050405020304" pitchFamily="18" charset="0"/>
                <a:cs typeface="Times New Roman" panose="02020603050405020304" pitchFamily="18" charset="0"/>
              </a:rPr>
              <a:t>Threshold Setting</a:t>
            </a:r>
          </a:p>
          <a:p>
            <a:r>
              <a:rPr lang="en-US" sz="2000" dirty="0">
                <a:latin typeface="Times New Roman" panose="02020603050405020304" pitchFamily="18" charset="0"/>
                <a:cs typeface="Times New Roman" panose="02020603050405020304" pitchFamily="18" charset="0"/>
              </a:rPr>
              <a:t>Evaluation</a:t>
            </a:r>
          </a:p>
          <a:p>
            <a:r>
              <a:rPr lang="en-US" sz="2000" dirty="0">
                <a:latin typeface="Times New Roman" panose="02020603050405020304" pitchFamily="18" charset="0"/>
                <a:cs typeface="Times New Roman" panose="02020603050405020304" pitchFamily="18" charset="0"/>
              </a:rPr>
              <a:t>Iterative Refinement</a:t>
            </a:r>
          </a:p>
          <a:p>
            <a:r>
              <a:rPr lang="en-US" sz="2000" dirty="0">
                <a:latin typeface="Times New Roman" panose="02020603050405020304" pitchFamily="18" charset="0"/>
                <a:cs typeface="Times New Roman" panose="02020603050405020304" pitchFamily="18" charset="0"/>
              </a:rPr>
              <a:t>Deployment</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E5507AF4-DAC3-8EC3-3BA7-962B373AA61A}"/>
              </a:ext>
            </a:extLst>
          </p:cNvPr>
          <p:cNvSpPr>
            <a:spLocks noGrp="1"/>
          </p:cNvSpPr>
          <p:nvPr>
            <p:ph type="dt" sz="half" idx="10"/>
          </p:nvPr>
        </p:nvSpPr>
        <p:spPr/>
        <p:txBody>
          <a:bodyPr/>
          <a:lstStyle/>
          <a:p>
            <a:fld id="{CCC66142-3099-471F-94E1-5C5A9A67D04D}" type="datetime1">
              <a:rPr lang="en-US" smtClean="0"/>
              <a:pPr/>
              <a:t>4/27/2024</a:t>
            </a:fld>
            <a:endParaRPr lang="en-IN"/>
          </a:p>
        </p:txBody>
      </p:sp>
      <p:sp>
        <p:nvSpPr>
          <p:cNvPr id="5" name="Footer Placeholder 4">
            <a:extLst>
              <a:ext uri="{FF2B5EF4-FFF2-40B4-BE49-F238E27FC236}">
                <a16:creationId xmlns:a16="http://schemas.microsoft.com/office/drawing/2014/main" id="{B18E4D5B-0E99-BE35-A051-61A4CB369E64}"/>
              </a:ext>
            </a:extLst>
          </p:cNvPr>
          <p:cNvSpPr>
            <a:spLocks noGrp="1"/>
          </p:cNvSpPr>
          <p:nvPr>
            <p:ph type="ftr" sz="quarter" idx="11"/>
          </p:nvPr>
        </p:nvSpPr>
        <p:spPr/>
        <p:txBody>
          <a:bodyPr/>
          <a:lstStyle/>
          <a:p>
            <a:r>
              <a:rPr lang="en-US"/>
              <a:t>Department of Computer Science &amp; Engineering</a:t>
            </a:r>
            <a:endParaRPr lang="en-IN"/>
          </a:p>
        </p:txBody>
      </p:sp>
      <p:sp>
        <p:nvSpPr>
          <p:cNvPr id="6" name="Slide Number Placeholder 5">
            <a:extLst>
              <a:ext uri="{FF2B5EF4-FFF2-40B4-BE49-F238E27FC236}">
                <a16:creationId xmlns:a16="http://schemas.microsoft.com/office/drawing/2014/main" id="{9F1FC8D9-80E7-199B-5137-5772447C7633}"/>
              </a:ext>
            </a:extLst>
          </p:cNvPr>
          <p:cNvSpPr>
            <a:spLocks noGrp="1"/>
          </p:cNvSpPr>
          <p:nvPr>
            <p:ph type="sldNum" sz="quarter" idx="12"/>
          </p:nvPr>
        </p:nvSpPr>
        <p:spPr/>
        <p:txBody>
          <a:bodyPr/>
          <a:lstStyle/>
          <a:p>
            <a:fld id="{43639954-FBA3-4940-A796-04B4D69CDF21}" type="slidenum">
              <a:rPr lang="en-IN" smtClean="0"/>
              <a:pPr/>
              <a:t>21</a:t>
            </a:fld>
            <a:endParaRPr lang="en-IN"/>
          </a:p>
        </p:txBody>
      </p:sp>
      <p:sp>
        <p:nvSpPr>
          <p:cNvPr id="7" name="Title 6">
            <a:extLst>
              <a:ext uri="{FF2B5EF4-FFF2-40B4-BE49-F238E27FC236}">
                <a16:creationId xmlns:a16="http://schemas.microsoft.com/office/drawing/2014/main" id="{E0E26630-C64E-3C86-E2BB-8AB062FFF685}"/>
              </a:ext>
            </a:extLst>
          </p:cNvPr>
          <p:cNvSpPr>
            <a:spLocks noGrp="1"/>
          </p:cNvSpPr>
          <p:nvPr>
            <p:ph type="title"/>
          </p:nvPr>
        </p:nvSpPr>
        <p:spPr>
          <a:xfrm>
            <a:off x="1524000" y="303221"/>
            <a:ext cx="6848573" cy="7381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200" b="1" dirty="0">
                <a:latin typeface="Times New Roman" panose="02020603050405020304" pitchFamily="18" charset="0"/>
                <a:cs typeface="Times New Roman" panose="02020603050405020304" pitchFamily="18" charset="0"/>
              </a:rPr>
              <a:t>MODULES</a:t>
            </a:r>
            <a:endParaRPr lang="en-IN" sz="3200" b="1"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A6056812-EA5D-3CAF-0D30-10DEFAF433D8}"/>
              </a:ext>
            </a:extLst>
          </p:cNvPr>
          <p:cNvSpPr/>
          <p:nvPr/>
        </p:nvSpPr>
        <p:spPr>
          <a:xfrm>
            <a:off x="0" y="6375369"/>
            <a:ext cx="9144000" cy="4826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 </a:t>
            </a:r>
            <a:r>
              <a:rPr lang="en-IN" dirty="0" smtClean="0"/>
              <a:t>                    Department </a:t>
            </a:r>
            <a:r>
              <a:rPr lang="en-IN" dirty="0"/>
              <a:t>of Computer Science &amp; Engineering (Data Science)                              </a:t>
            </a:r>
            <a:r>
              <a:rPr lang="en-IN" dirty="0" smtClean="0"/>
              <a:t>21      </a:t>
            </a:r>
            <a:endParaRPr lang="en-IN" dirty="0"/>
          </a:p>
        </p:txBody>
      </p:sp>
      <p:pic>
        <p:nvPicPr>
          <p:cNvPr id="21506" name="Picture 2" descr="Sri Venkateswara College of Engineering and Technology - [SVC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856" y="275229"/>
            <a:ext cx="7620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82999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78947B-BEC7-A2DF-526D-653D31B395FD}"/>
              </a:ext>
            </a:extLst>
          </p:cNvPr>
          <p:cNvSpPr>
            <a:spLocks noGrp="1"/>
          </p:cNvSpPr>
          <p:nvPr>
            <p:ph idx="1"/>
          </p:nvPr>
        </p:nvSpPr>
        <p:spPr/>
        <p:txBody>
          <a:bodyPr>
            <a:normAutofit/>
          </a:bodyPr>
          <a:lstStyle/>
          <a:p>
            <a:r>
              <a:rPr lang="en-IN" sz="2000" b="1" dirty="0">
                <a:latin typeface="Times New Roman" panose="02020603050405020304" pitchFamily="18" charset="0"/>
                <a:cs typeface="Times New Roman" panose="02020603050405020304" pitchFamily="18" charset="0"/>
              </a:rPr>
              <a:t> Data Preparation: </a:t>
            </a:r>
          </a:p>
          <a:p>
            <a:pPr marL="0" indent="0">
              <a:buNone/>
            </a:pPr>
            <a:r>
              <a:rPr lang="en-US" sz="2000" dirty="0">
                <a:latin typeface="Times New Roman" panose="02020603050405020304" pitchFamily="18" charset="0"/>
                <a:cs typeface="Times New Roman" panose="02020603050405020304" pitchFamily="18" charset="0"/>
              </a:rPr>
              <a:t> - Load the credit card transaction dataset from the CSV file into memory. </a:t>
            </a:r>
          </a:p>
          <a:p>
            <a:pPr marL="0" indent="0">
              <a:buNone/>
            </a:pPr>
            <a:r>
              <a:rPr lang="en-US" sz="2000" dirty="0">
                <a:latin typeface="Times New Roman" panose="02020603050405020304" pitchFamily="18" charset="0"/>
                <a:cs typeface="Times New Roman" panose="02020603050405020304" pitchFamily="18" charset="0"/>
              </a:rPr>
              <a:t>Each row represents a transaction, and columns may include features such as </a:t>
            </a:r>
          </a:p>
          <a:p>
            <a:pPr marL="0" indent="0">
              <a:buNone/>
            </a:pPr>
            <a:r>
              <a:rPr lang="en-US" sz="2000" dirty="0">
                <a:latin typeface="Times New Roman" panose="02020603050405020304" pitchFamily="18" charset="0"/>
                <a:cs typeface="Times New Roman" panose="02020603050405020304" pitchFamily="18" charset="0"/>
              </a:rPr>
              <a:t>transaction amount, time, location, etc. </a:t>
            </a:r>
          </a:p>
          <a:p>
            <a:pPr marL="0" indent="0">
              <a:buNone/>
            </a:pPr>
            <a:r>
              <a:rPr lang="en-US" sz="2000" dirty="0">
                <a:latin typeface="Times New Roman" panose="02020603050405020304" pitchFamily="18" charset="0"/>
                <a:cs typeface="Times New Roman" panose="02020603050405020304" pitchFamily="18" charset="0"/>
              </a:rPr>
              <a:t>   - Preprocess the data by handling missing values, encoding categorical </a:t>
            </a:r>
          </a:p>
          <a:p>
            <a:pPr marL="0" indent="0">
              <a:buNone/>
            </a:pPr>
            <a:r>
              <a:rPr lang="en-US" sz="2000" dirty="0">
                <a:latin typeface="Times New Roman" panose="02020603050405020304" pitchFamily="18" charset="0"/>
                <a:cs typeface="Times New Roman" panose="02020603050405020304" pitchFamily="18" charset="0"/>
              </a:rPr>
              <a:t>variables, and scaling numerical features if necessary. </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Feature Selection</a:t>
            </a:r>
            <a:r>
              <a:rPr lang="en-IN" sz="2000" b="1" dirty="0">
                <a:latin typeface="Times New Roman" panose="02020603050405020304" pitchFamily="18" charset="0"/>
                <a:cs typeface="Times New Roman" panose="02020603050405020304" pitchFamily="18" charset="0"/>
              </a:rPr>
              <a:t> :</a:t>
            </a:r>
          </a:p>
          <a:p>
            <a:pPr marL="0" indent="0">
              <a:buNone/>
            </a:pPr>
            <a:r>
              <a:rPr lang="en-US" sz="2000" dirty="0">
                <a:latin typeface="Times New Roman" panose="02020603050405020304" pitchFamily="18" charset="0"/>
                <a:cs typeface="Times New Roman" panose="02020603050405020304" pitchFamily="18" charset="0"/>
              </a:rPr>
              <a:t> - Select relevant features that might help in identifying anomalies in the </a:t>
            </a:r>
          </a:p>
          <a:p>
            <a:pPr marL="0" indent="0">
              <a:buNone/>
            </a:pPr>
            <a:r>
              <a:rPr lang="en-US" sz="2000" dirty="0">
                <a:latin typeface="Times New Roman" panose="02020603050405020304" pitchFamily="18" charset="0"/>
                <a:cs typeface="Times New Roman" panose="02020603050405020304" pitchFamily="18" charset="0"/>
              </a:rPr>
              <a:t>dataset. Features such as transaction amount, time of transaction, merchant ID, </a:t>
            </a:r>
          </a:p>
          <a:p>
            <a:pPr marL="0" indent="0">
              <a:buNone/>
            </a:pPr>
            <a:r>
              <a:rPr lang="en-US" sz="2000" dirty="0">
                <a:latin typeface="Times New Roman" panose="02020603050405020304" pitchFamily="18" charset="0"/>
                <a:cs typeface="Times New Roman" panose="02020603050405020304" pitchFamily="18" charset="0"/>
              </a:rPr>
              <a:t>etc., can be useful for detecting anomalies.</a:t>
            </a:r>
          </a:p>
          <a:p>
            <a:pPr marL="0" indent="0">
              <a:buNone/>
            </a:pPr>
            <a:endParaRPr lang="en-IN" sz="20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6B4DADFC-2A13-A06A-475B-9EC66AFB1992}"/>
              </a:ext>
            </a:extLst>
          </p:cNvPr>
          <p:cNvSpPr>
            <a:spLocks noGrp="1"/>
          </p:cNvSpPr>
          <p:nvPr>
            <p:ph type="dt" sz="half" idx="10"/>
          </p:nvPr>
        </p:nvSpPr>
        <p:spPr/>
        <p:txBody>
          <a:bodyPr/>
          <a:lstStyle/>
          <a:p>
            <a:fld id="{CCC66142-3099-471F-94E1-5C5A9A67D04D}" type="datetime1">
              <a:rPr lang="en-US" smtClean="0"/>
              <a:pPr/>
              <a:t>4/27/2024</a:t>
            </a:fld>
            <a:endParaRPr lang="en-IN"/>
          </a:p>
        </p:txBody>
      </p:sp>
      <p:sp>
        <p:nvSpPr>
          <p:cNvPr id="5" name="Footer Placeholder 4">
            <a:extLst>
              <a:ext uri="{FF2B5EF4-FFF2-40B4-BE49-F238E27FC236}">
                <a16:creationId xmlns:a16="http://schemas.microsoft.com/office/drawing/2014/main" id="{5861F771-F045-767C-9D81-AD8733230991}"/>
              </a:ext>
            </a:extLst>
          </p:cNvPr>
          <p:cNvSpPr>
            <a:spLocks noGrp="1"/>
          </p:cNvSpPr>
          <p:nvPr>
            <p:ph type="ftr" sz="quarter" idx="11"/>
          </p:nvPr>
        </p:nvSpPr>
        <p:spPr/>
        <p:txBody>
          <a:bodyPr/>
          <a:lstStyle/>
          <a:p>
            <a:r>
              <a:rPr lang="en-US"/>
              <a:t>Department of Computer Science &amp; Engineering</a:t>
            </a:r>
            <a:endParaRPr lang="en-IN"/>
          </a:p>
        </p:txBody>
      </p:sp>
      <p:sp>
        <p:nvSpPr>
          <p:cNvPr id="6" name="Slide Number Placeholder 5">
            <a:extLst>
              <a:ext uri="{FF2B5EF4-FFF2-40B4-BE49-F238E27FC236}">
                <a16:creationId xmlns:a16="http://schemas.microsoft.com/office/drawing/2014/main" id="{A0F5CA94-62A8-4BFC-F63C-8002574590C1}"/>
              </a:ext>
            </a:extLst>
          </p:cNvPr>
          <p:cNvSpPr>
            <a:spLocks noGrp="1"/>
          </p:cNvSpPr>
          <p:nvPr>
            <p:ph type="sldNum" sz="quarter" idx="12"/>
          </p:nvPr>
        </p:nvSpPr>
        <p:spPr/>
        <p:txBody>
          <a:bodyPr/>
          <a:lstStyle/>
          <a:p>
            <a:fld id="{43639954-FBA3-4940-A796-04B4D69CDF21}" type="slidenum">
              <a:rPr lang="en-IN" smtClean="0"/>
              <a:pPr/>
              <a:t>22</a:t>
            </a:fld>
            <a:endParaRPr lang="en-IN"/>
          </a:p>
        </p:txBody>
      </p:sp>
      <p:sp>
        <p:nvSpPr>
          <p:cNvPr id="10" name="Title 9">
            <a:extLst>
              <a:ext uri="{FF2B5EF4-FFF2-40B4-BE49-F238E27FC236}">
                <a16:creationId xmlns:a16="http://schemas.microsoft.com/office/drawing/2014/main" id="{FDA39915-155C-6A43-DEAC-5486E70B2F0B}"/>
              </a:ext>
            </a:extLst>
          </p:cNvPr>
          <p:cNvSpPr>
            <a:spLocks noGrp="1"/>
          </p:cNvSpPr>
          <p:nvPr>
            <p:ph type="title"/>
          </p:nvPr>
        </p:nvSpPr>
        <p:spPr>
          <a:xfrm>
            <a:off x="1234911" y="417520"/>
            <a:ext cx="7343482" cy="8572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r>
              <a:rPr lang="en-US" sz="3200" dirty="0">
                <a:latin typeface="Calibri" panose="020F0502020204030204" pitchFamily="34" charset="0"/>
                <a:ea typeface="Calibri" panose="020F0502020204030204" pitchFamily="34" charset="0"/>
                <a:cs typeface="Calibri" panose="020F0502020204030204" pitchFamily="34" charset="0"/>
              </a:rPr>
              <a:t>MODULE DESCRIPTION</a:t>
            </a:r>
            <a:endParaRPr lang="en-IN" sz="3200" dirty="0">
              <a:latin typeface="Calibri" panose="020F0502020204030204" pitchFamily="34" charset="0"/>
              <a:ea typeface="Calibri" panose="020F0502020204030204" pitchFamily="34" charset="0"/>
              <a:cs typeface="Calibri" panose="020F0502020204030204" pitchFamily="34" charset="0"/>
            </a:endParaRPr>
          </a:p>
        </p:txBody>
      </p:sp>
      <p:sp>
        <p:nvSpPr>
          <p:cNvPr id="11" name="Rectangle 10">
            <a:extLst>
              <a:ext uri="{FF2B5EF4-FFF2-40B4-BE49-F238E27FC236}">
                <a16:creationId xmlns:a16="http://schemas.microsoft.com/office/drawing/2014/main" id="{EACE1C66-EA4C-4EAC-891B-F38260A12352}"/>
              </a:ext>
            </a:extLst>
          </p:cNvPr>
          <p:cNvSpPr/>
          <p:nvPr/>
        </p:nvSpPr>
        <p:spPr>
          <a:xfrm>
            <a:off x="0" y="6356350"/>
            <a:ext cx="9144000" cy="4826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 </a:t>
            </a:r>
            <a:r>
              <a:rPr lang="en-IN" dirty="0" smtClean="0"/>
              <a:t>                    Department </a:t>
            </a:r>
            <a:r>
              <a:rPr lang="en-IN" dirty="0"/>
              <a:t>of Computer Science &amp; Engineering (Data Science)                               </a:t>
            </a:r>
            <a:r>
              <a:rPr lang="en-IN" dirty="0" smtClean="0"/>
              <a:t>22      </a:t>
            </a:r>
            <a:endParaRPr lang="en-IN" dirty="0"/>
          </a:p>
        </p:txBody>
      </p:sp>
      <p:pic>
        <p:nvPicPr>
          <p:cNvPr id="22530" name="Picture 2" descr="Sri Venkateswara College of Engineering and Technology - [SVC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897" y="465136"/>
            <a:ext cx="7620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62795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8DC6F7-9055-1171-9E6E-5E0CA40D82B1}"/>
              </a:ext>
            </a:extLst>
          </p:cNvPr>
          <p:cNvSpPr>
            <a:spLocks noGrp="1"/>
          </p:cNvSpPr>
          <p:nvPr>
            <p:ph idx="1"/>
          </p:nvPr>
        </p:nvSpPr>
        <p:spPr/>
        <p:txBody>
          <a:bodyPr>
            <a:normAutofit/>
          </a:bodyPr>
          <a:lstStyle/>
          <a:p>
            <a:r>
              <a:rPr lang="en-US" sz="2000" b="1" dirty="0">
                <a:latin typeface="Times New Roman" panose="02020603050405020304" pitchFamily="18" charset="0"/>
                <a:cs typeface="Times New Roman" panose="02020603050405020304" pitchFamily="18" charset="0"/>
              </a:rPr>
              <a:t>Isolation Forest Algorithm :</a:t>
            </a:r>
          </a:p>
          <a:p>
            <a:pPr marL="0" indent="0">
              <a:buNone/>
            </a:pPr>
            <a:r>
              <a:rPr lang="en-US" sz="2000" dirty="0">
                <a:latin typeface="Times New Roman" panose="02020603050405020304" pitchFamily="18" charset="0"/>
                <a:cs typeface="Times New Roman" panose="02020603050405020304" pitchFamily="18" charset="0"/>
              </a:rPr>
              <a:t> - Apply the Isolation Forest algorithm to the pre-processed dataset. The </a:t>
            </a:r>
          </a:p>
          <a:p>
            <a:pPr marL="0" indent="0">
              <a:buNone/>
            </a:pPr>
            <a:r>
              <a:rPr lang="en-US" sz="2000" dirty="0">
                <a:latin typeface="Times New Roman" panose="02020603050405020304" pitchFamily="18" charset="0"/>
                <a:cs typeface="Times New Roman" panose="02020603050405020304" pitchFamily="18" charset="0"/>
              </a:rPr>
              <a:t>algorithm works by randomly selecting a feature and then randomly selecting a </a:t>
            </a:r>
          </a:p>
          <a:p>
            <a:pPr marL="0" indent="0">
              <a:buNone/>
            </a:pPr>
            <a:r>
              <a:rPr lang="en-US" sz="2000" dirty="0">
                <a:latin typeface="Times New Roman" panose="02020603050405020304" pitchFamily="18" charset="0"/>
                <a:cs typeface="Times New Roman" panose="02020603050405020304" pitchFamily="18" charset="0"/>
              </a:rPr>
              <a:t>split value between the maximum and minimum values of the selected feature. </a:t>
            </a:r>
          </a:p>
          <a:p>
            <a:pPr marL="0" indent="0">
              <a:buNone/>
            </a:pPr>
            <a:r>
              <a:rPr lang="en-US" sz="2000" dirty="0">
                <a:latin typeface="Times New Roman" panose="02020603050405020304" pitchFamily="18" charset="0"/>
                <a:cs typeface="Times New Roman" panose="02020603050405020304" pitchFamily="18" charset="0"/>
              </a:rPr>
              <a:t>This process is repeated recursively to isolate anomalies efficiently. </a:t>
            </a:r>
          </a:p>
          <a:p>
            <a:pPr marL="0" indent="0">
              <a:buNone/>
            </a:pPr>
            <a:r>
              <a:rPr lang="en-US" sz="2000" dirty="0">
                <a:latin typeface="Times New Roman" panose="02020603050405020304" pitchFamily="18" charset="0"/>
                <a:cs typeface="Times New Roman" panose="02020603050405020304" pitchFamily="18" charset="0"/>
              </a:rPr>
              <a:t>   - Anomalies (outliers) are identified as instances that require fewer splits to </a:t>
            </a:r>
          </a:p>
          <a:p>
            <a:pPr marL="0" indent="0">
              <a:buNone/>
            </a:pPr>
            <a:r>
              <a:rPr lang="en-US" sz="2000" dirty="0">
                <a:latin typeface="Times New Roman" panose="02020603050405020304" pitchFamily="18" charset="0"/>
                <a:cs typeface="Times New Roman" panose="02020603050405020304" pitchFamily="18" charset="0"/>
              </a:rPr>
              <a:t>isolate, meaning they are different from the majority of the data points. </a:t>
            </a:r>
          </a:p>
          <a:p>
            <a:r>
              <a:rPr lang="en-US" sz="2000" b="1" dirty="0">
                <a:latin typeface="Times New Roman" panose="02020603050405020304" pitchFamily="18" charset="0"/>
                <a:cs typeface="Times New Roman" panose="02020603050405020304" pitchFamily="18" charset="0"/>
              </a:rPr>
              <a:t>Model Training :</a:t>
            </a:r>
          </a:p>
          <a:p>
            <a:pPr marL="0" indent="0">
              <a:buNone/>
            </a:pPr>
            <a:r>
              <a:rPr lang="en-US" sz="2000" dirty="0">
                <a:latin typeface="Times New Roman" panose="02020603050405020304" pitchFamily="18" charset="0"/>
                <a:cs typeface="Times New Roman" panose="02020603050405020304" pitchFamily="18" charset="0"/>
              </a:rPr>
              <a:t> - Train the Isolation Forest model on the prepared dataset. This involves using </a:t>
            </a:r>
          </a:p>
          <a:p>
            <a:pPr marL="0" indent="0">
              <a:buNone/>
            </a:pPr>
            <a:r>
              <a:rPr lang="en-US" sz="2000" dirty="0">
                <a:latin typeface="Times New Roman" panose="02020603050405020304" pitchFamily="18" charset="0"/>
                <a:cs typeface="Times New Roman" panose="02020603050405020304" pitchFamily="18" charset="0"/>
              </a:rPr>
              <a:t>the transaction data to build the isolation trees, which are binary trees where </a:t>
            </a:r>
          </a:p>
          <a:p>
            <a:pPr marL="0" indent="0">
              <a:buNone/>
            </a:pPr>
            <a:r>
              <a:rPr lang="en-US" sz="2000" dirty="0">
                <a:latin typeface="Times New Roman" panose="02020603050405020304" pitchFamily="18" charset="0"/>
                <a:cs typeface="Times New Roman" panose="02020603050405020304" pitchFamily="18" charset="0"/>
              </a:rPr>
              <a:t>each internal node represents a split on a feature, and each leaf node represents </a:t>
            </a:r>
          </a:p>
          <a:p>
            <a:pPr marL="0" indent="0">
              <a:buNone/>
            </a:pPr>
            <a:r>
              <a:rPr lang="en-US" sz="2000" dirty="0">
                <a:latin typeface="Times New Roman" panose="02020603050405020304" pitchFamily="18" charset="0"/>
                <a:cs typeface="Times New Roman" panose="02020603050405020304" pitchFamily="18" charset="0"/>
              </a:rPr>
              <a:t>an outlier or an inlier. </a:t>
            </a:r>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1C8A2295-75DE-5265-6D8A-2393E6B5E8E2}"/>
              </a:ext>
            </a:extLst>
          </p:cNvPr>
          <p:cNvSpPr>
            <a:spLocks noGrp="1"/>
          </p:cNvSpPr>
          <p:nvPr>
            <p:ph type="dt" sz="half" idx="10"/>
          </p:nvPr>
        </p:nvSpPr>
        <p:spPr/>
        <p:txBody>
          <a:bodyPr/>
          <a:lstStyle/>
          <a:p>
            <a:fld id="{CCC66142-3099-471F-94E1-5C5A9A67D04D}" type="datetime1">
              <a:rPr lang="en-US" smtClean="0"/>
              <a:pPr/>
              <a:t>4/27/2024</a:t>
            </a:fld>
            <a:endParaRPr lang="en-IN"/>
          </a:p>
        </p:txBody>
      </p:sp>
      <p:sp>
        <p:nvSpPr>
          <p:cNvPr id="5" name="Footer Placeholder 4">
            <a:extLst>
              <a:ext uri="{FF2B5EF4-FFF2-40B4-BE49-F238E27FC236}">
                <a16:creationId xmlns:a16="http://schemas.microsoft.com/office/drawing/2014/main" id="{CE09C073-9ED1-85FD-2399-2C7FCCDB659F}"/>
              </a:ext>
            </a:extLst>
          </p:cNvPr>
          <p:cNvSpPr>
            <a:spLocks noGrp="1"/>
          </p:cNvSpPr>
          <p:nvPr>
            <p:ph type="ftr" sz="quarter" idx="11"/>
          </p:nvPr>
        </p:nvSpPr>
        <p:spPr/>
        <p:txBody>
          <a:bodyPr/>
          <a:lstStyle/>
          <a:p>
            <a:r>
              <a:rPr lang="en-US"/>
              <a:t>Department of Computer Science &amp; Engineering</a:t>
            </a:r>
            <a:endParaRPr lang="en-IN"/>
          </a:p>
        </p:txBody>
      </p:sp>
      <p:sp>
        <p:nvSpPr>
          <p:cNvPr id="6" name="Slide Number Placeholder 5">
            <a:extLst>
              <a:ext uri="{FF2B5EF4-FFF2-40B4-BE49-F238E27FC236}">
                <a16:creationId xmlns:a16="http://schemas.microsoft.com/office/drawing/2014/main" id="{4474F061-8E1F-2F28-0A4A-CB2567DBA26E}"/>
              </a:ext>
            </a:extLst>
          </p:cNvPr>
          <p:cNvSpPr>
            <a:spLocks noGrp="1"/>
          </p:cNvSpPr>
          <p:nvPr>
            <p:ph type="sldNum" sz="quarter" idx="12"/>
          </p:nvPr>
        </p:nvSpPr>
        <p:spPr/>
        <p:txBody>
          <a:bodyPr/>
          <a:lstStyle/>
          <a:p>
            <a:fld id="{43639954-FBA3-4940-A796-04B4D69CDF21}" type="slidenum">
              <a:rPr lang="en-IN" smtClean="0"/>
              <a:pPr/>
              <a:t>23</a:t>
            </a:fld>
            <a:endParaRPr lang="en-IN"/>
          </a:p>
        </p:txBody>
      </p:sp>
      <p:sp>
        <p:nvSpPr>
          <p:cNvPr id="7" name="Title 6">
            <a:extLst>
              <a:ext uri="{FF2B5EF4-FFF2-40B4-BE49-F238E27FC236}">
                <a16:creationId xmlns:a16="http://schemas.microsoft.com/office/drawing/2014/main" id="{8E4D0F8F-EC8C-C70F-3A5D-D62227B1EA35}"/>
              </a:ext>
            </a:extLst>
          </p:cNvPr>
          <p:cNvSpPr>
            <a:spLocks noGrp="1"/>
          </p:cNvSpPr>
          <p:nvPr>
            <p:ph type="title"/>
          </p:nvPr>
        </p:nvSpPr>
        <p:spPr>
          <a:xfrm>
            <a:off x="1423448" y="274638"/>
            <a:ext cx="7263352" cy="7717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r>
              <a:rPr lang="en-US" sz="3200" dirty="0">
                <a:latin typeface="Times New Roman" panose="02020603050405020304" pitchFamily="18" charset="0"/>
                <a:cs typeface="Times New Roman" panose="02020603050405020304" pitchFamily="18" charset="0"/>
              </a:rPr>
              <a:t>MODULE DESCRIPTION</a:t>
            </a:r>
            <a:endParaRPr lang="en-IN" sz="3200"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62E76973-B43A-C1AC-5EFC-B33324BEC9A9}"/>
              </a:ext>
            </a:extLst>
          </p:cNvPr>
          <p:cNvSpPr/>
          <p:nvPr/>
        </p:nvSpPr>
        <p:spPr>
          <a:xfrm>
            <a:off x="0" y="6384794"/>
            <a:ext cx="9144000" cy="4826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 </a:t>
            </a:r>
            <a:r>
              <a:rPr lang="en-IN" dirty="0" smtClean="0"/>
              <a:t>                  Department </a:t>
            </a:r>
            <a:r>
              <a:rPr lang="en-IN" dirty="0"/>
              <a:t>of Computer Science &amp; Engineering (Data Science)                                </a:t>
            </a:r>
            <a:r>
              <a:rPr lang="en-IN" dirty="0" smtClean="0"/>
              <a:t>23      </a:t>
            </a:r>
            <a:endParaRPr lang="en-IN" dirty="0"/>
          </a:p>
        </p:txBody>
      </p:sp>
      <p:pic>
        <p:nvPicPr>
          <p:cNvPr id="23554" name="Picture 2" descr="Sri Venkateswara College of Engineering and Technology - [SVC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65" y="284375"/>
            <a:ext cx="7620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65261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8DC6F7-9055-1171-9E6E-5E0CA40D82B1}"/>
              </a:ext>
            </a:extLst>
          </p:cNvPr>
          <p:cNvSpPr>
            <a:spLocks noGrp="1"/>
          </p:cNvSpPr>
          <p:nvPr>
            <p:ph idx="1"/>
          </p:nvPr>
        </p:nvSpPr>
        <p:spPr/>
        <p:txBody>
          <a:bodyPr>
            <a:normAutofit/>
          </a:bodyPr>
          <a:lstStyle/>
          <a:p>
            <a:r>
              <a:rPr lang="en-US" sz="2000" b="1" dirty="0">
                <a:latin typeface="Times New Roman" panose="02020603050405020304" pitchFamily="18" charset="0"/>
                <a:cs typeface="Times New Roman" panose="02020603050405020304" pitchFamily="18" charset="0"/>
              </a:rPr>
              <a:t>Anomaly Detection :</a:t>
            </a:r>
          </a:p>
          <a:p>
            <a:pPr marL="0" indent="0">
              <a:buNone/>
            </a:pPr>
            <a:r>
              <a:rPr lang="en-US" sz="2000" dirty="0">
                <a:latin typeface="Times New Roman" panose="02020603050405020304" pitchFamily="18" charset="0"/>
                <a:cs typeface="Times New Roman" panose="02020603050405020304" pitchFamily="18" charset="0"/>
              </a:rPr>
              <a:t> - Once the model is trained, apply it to the same dataset to identify anomalies. </a:t>
            </a:r>
          </a:p>
          <a:p>
            <a:pPr marL="0" indent="0">
              <a:buNone/>
            </a:pPr>
            <a:r>
              <a:rPr lang="en-US" sz="2000" dirty="0">
                <a:latin typeface="Times New Roman" panose="02020603050405020304" pitchFamily="18" charset="0"/>
                <a:cs typeface="Times New Roman" panose="02020603050405020304" pitchFamily="18" charset="0"/>
              </a:rPr>
              <a:t>Anomalies are instances that have shorter average path lengths in the isolation </a:t>
            </a:r>
          </a:p>
          <a:p>
            <a:pPr marL="0" indent="0">
              <a:buNone/>
            </a:pPr>
            <a:r>
              <a:rPr lang="en-US" sz="2000" dirty="0">
                <a:latin typeface="Times New Roman" panose="02020603050405020304" pitchFamily="18" charset="0"/>
                <a:cs typeface="Times New Roman" panose="02020603050405020304" pitchFamily="18" charset="0"/>
              </a:rPr>
              <a:t>trees, indicating that they are easier to isolate and hence considered outliers.</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Threshold Setting :</a:t>
            </a:r>
          </a:p>
          <a:p>
            <a:pPr marL="0" indent="0">
              <a:buNone/>
            </a:pPr>
            <a:r>
              <a:rPr lang="en-US" sz="2000" dirty="0">
                <a:latin typeface="Times New Roman" panose="02020603050405020304" pitchFamily="18" charset="0"/>
                <a:cs typeface="Times New Roman" panose="02020603050405020304" pitchFamily="18" charset="0"/>
              </a:rPr>
              <a:t> - Determine a threshold for anomaly scores based on the characteristics of the </a:t>
            </a:r>
          </a:p>
          <a:p>
            <a:pPr marL="0" indent="0">
              <a:buNone/>
            </a:pPr>
            <a:r>
              <a:rPr lang="en-US" sz="2000" dirty="0">
                <a:latin typeface="Times New Roman" panose="02020603050405020304" pitchFamily="18" charset="0"/>
                <a:cs typeface="Times New Roman" panose="02020603050405020304" pitchFamily="18" charset="0"/>
              </a:rPr>
              <a:t>dataset and the desired level of sensitivity to anomalies. </a:t>
            </a:r>
          </a:p>
          <a:p>
            <a:pPr marL="0" indent="0">
              <a:buNone/>
            </a:pPr>
            <a:r>
              <a:rPr lang="en-US" sz="2000" dirty="0">
                <a:latin typeface="Times New Roman" panose="02020603050405020304" pitchFamily="18" charset="0"/>
                <a:cs typeface="Times New Roman" panose="02020603050405020304" pitchFamily="18" charset="0"/>
              </a:rPr>
              <a:t>Instances with anomaly scores above this threshold are flagged as potential fraudulent transactions.</a:t>
            </a:r>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1C8A2295-75DE-5265-6D8A-2393E6B5E8E2}"/>
              </a:ext>
            </a:extLst>
          </p:cNvPr>
          <p:cNvSpPr>
            <a:spLocks noGrp="1"/>
          </p:cNvSpPr>
          <p:nvPr>
            <p:ph type="dt" sz="half" idx="10"/>
          </p:nvPr>
        </p:nvSpPr>
        <p:spPr/>
        <p:txBody>
          <a:bodyPr/>
          <a:lstStyle/>
          <a:p>
            <a:fld id="{CCC66142-3099-471F-94E1-5C5A9A67D04D}" type="datetime1">
              <a:rPr lang="en-US" smtClean="0"/>
              <a:pPr/>
              <a:t>4/27/2024</a:t>
            </a:fld>
            <a:endParaRPr lang="en-IN"/>
          </a:p>
        </p:txBody>
      </p:sp>
      <p:sp>
        <p:nvSpPr>
          <p:cNvPr id="5" name="Footer Placeholder 4">
            <a:extLst>
              <a:ext uri="{FF2B5EF4-FFF2-40B4-BE49-F238E27FC236}">
                <a16:creationId xmlns:a16="http://schemas.microsoft.com/office/drawing/2014/main" id="{CE09C073-9ED1-85FD-2399-2C7FCCDB659F}"/>
              </a:ext>
            </a:extLst>
          </p:cNvPr>
          <p:cNvSpPr>
            <a:spLocks noGrp="1"/>
          </p:cNvSpPr>
          <p:nvPr>
            <p:ph type="ftr" sz="quarter" idx="11"/>
          </p:nvPr>
        </p:nvSpPr>
        <p:spPr/>
        <p:txBody>
          <a:bodyPr/>
          <a:lstStyle/>
          <a:p>
            <a:r>
              <a:rPr lang="en-US"/>
              <a:t>Department of Computer Science &amp; Engineering</a:t>
            </a:r>
            <a:endParaRPr lang="en-IN"/>
          </a:p>
        </p:txBody>
      </p:sp>
      <p:sp>
        <p:nvSpPr>
          <p:cNvPr id="6" name="Slide Number Placeholder 5">
            <a:extLst>
              <a:ext uri="{FF2B5EF4-FFF2-40B4-BE49-F238E27FC236}">
                <a16:creationId xmlns:a16="http://schemas.microsoft.com/office/drawing/2014/main" id="{4474F061-8E1F-2F28-0A4A-CB2567DBA26E}"/>
              </a:ext>
            </a:extLst>
          </p:cNvPr>
          <p:cNvSpPr>
            <a:spLocks noGrp="1"/>
          </p:cNvSpPr>
          <p:nvPr>
            <p:ph type="sldNum" sz="quarter" idx="12"/>
          </p:nvPr>
        </p:nvSpPr>
        <p:spPr/>
        <p:txBody>
          <a:bodyPr/>
          <a:lstStyle/>
          <a:p>
            <a:fld id="{43639954-FBA3-4940-A796-04B4D69CDF21}" type="slidenum">
              <a:rPr lang="en-IN" smtClean="0"/>
              <a:pPr/>
              <a:t>24</a:t>
            </a:fld>
            <a:endParaRPr lang="en-IN"/>
          </a:p>
        </p:txBody>
      </p:sp>
      <p:sp>
        <p:nvSpPr>
          <p:cNvPr id="7" name="Title 6">
            <a:extLst>
              <a:ext uri="{FF2B5EF4-FFF2-40B4-BE49-F238E27FC236}">
                <a16:creationId xmlns:a16="http://schemas.microsoft.com/office/drawing/2014/main" id="{8E4D0F8F-EC8C-C70F-3A5D-D62227B1EA35}"/>
              </a:ext>
            </a:extLst>
          </p:cNvPr>
          <p:cNvSpPr>
            <a:spLocks noGrp="1"/>
          </p:cNvSpPr>
          <p:nvPr>
            <p:ph type="title"/>
          </p:nvPr>
        </p:nvSpPr>
        <p:spPr>
          <a:xfrm>
            <a:off x="1423448" y="274638"/>
            <a:ext cx="7263352" cy="7717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r>
              <a:rPr lang="en-US" sz="3200" dirty="0">
                <a:latin typeface="Times New Roman" panose="02020603050405020304" pitchFamily="18" charset="0"/>
                <a:cs typeface="Times New Roman" panose="02020603050405020304" pitchFamily="18" charset="0"/>
              </a:rPr>
              <a:t>MODULE DESCRIPTION</a:t>
            </a:r>
            <a:endParaRPr lang="en-IN" sz="3200"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62E76973-B43A-C1AC-5EFC-B33324BEC9A9}"/>
              </a:ext>
            </a:extLst>
          </p:cNvPr>
          <p:cNvSpPr/>
          <p:nvPr/>
        </p:nvSpPr>
        <p:spPr>
          <a:xfrm>
            <a:off x="0" y="6384794"/>
            <a:ext cx="9144000" cy="4826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 </a:t>
            </a:r>
            <a:r>
              <a:rPr lang="en-IN" dirty="0" smtClean="0"/>
              <a:t>                   Department </a:t>
            </a:r>
            <a:r>
              <a:rPr lang="en-IN" dirty="0"/>
              <a:t>of Computer Science &amp; Engineering (Data Science)                              </a:t>
            </a:r>
            <a:r>
              <a:rPr lang="en-IN" dirty="0" smtClean="0"/>
              <a:t>24      </a:t>
            </a:r>
            <a:endParaRPr lang="en-IN" dirty="0"/>
          </a:p>
        </p:txBody>
      </p:sp>
      <p:pic>
        <p:nvPicPr>
          <p:cNvPr id="24578" name="Picture 2" descr="Sri Venkateswara College of Engineering and Technology - [SVC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543" y="274638"/>
            <a:ext cx="7620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37174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8DC6F7-9055-1171-9E6E-5E0CA40D82B1}"/>
              </a:ext>
            </a:extLst>
          </p:cNvPr>
          <p:cNvSpPr>
            <a:spLocks noGrp="1"/>
          </p:cNvSpPr>
          <p:nvPr>
            <p:ph idx="1"/>
          </p:nvPr>
        </p:nvSpPr>
        <p:spPr/>
        <p:txBody>
          <a:bodyPr>
            <a:normAutofit/>
          </a:bodyPr>
          <a:lstStyle/>
          <a:p>
            <a:r>
              <a:rPr lang="en-US" sz="2000" b="1" dirty="0">
                <a:latin typeface="Times New Roman" panose="02020603050405020304" pitchFamily="18" charset="0"/>
                <a:cs typeface="Times New Roman" panose="02020603050405020304" pitchFamily="18" charset="0"/>
              </a:rPr>
              <a:t>Evaluation :</a:t>
            </a:r>
          </a:p>
          <a:p>
            <a:pPr marL="0" indent="0">
              <a:buNone/>
            </a:pPr>
            <a:r>
              <a:rPr lang="en-US" sz="2000" dirty="0">
                <a:latin typeface="Times New Roman" panose="02020603050405020304" pitchFamily="18" charset="0"/>
                <a:cs typeface="Times New Roman" panose="02020603050405020304" pitchFamily="18" charset="0"/>
              </a:rPr>
              <a:t> - Evaluate the performance of the Isolation Forest algorithm on the dataset. </a:t>
            </a:r>
          </a:p>
          <a:p>
            <a:pPr marL="0" indent="0">
              <a:buNone/>
            </a:pPr>
            <a:r>
              <a:rPr lang="en-US" sz="2000" dirty="0">
                <a:latin typeface="Times New Roman" panose="02020603050405020304" pitchFamily="18" charset="0"/>
                <a:cs typeface="Times New Roman" panose="02020603050405020304" pitchFamily="18" charset="0"/>
              </a:rPr>
              <a:t>This can be done using metrics such as precision, recall, F1-score, or ROC</a:t>
            </a:r>
          </a:p>
          <a:p>
            <a:pPr marL="0" indent="0">
              <a:buNone/>
            </a:pPr>
            <a:r>
              <a:rPr lang="en-US" sz="2000" dirty="0">
                <a:latin typeface="Times New Roman" panose="02020603050405020304" pitchFamily="18" charset="0"/>
                <a:cs typeface="Times New Roman" panose="02020603050405020304" pitchFamily="18" charset="0"/>
              </a:rPr>
              <a:t>AUC depending on the specific requirements of the application.</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Iterative Refinement :</a:t>
            </a:r>
          </a:p>
          <a:p>
            <a:pPr marL="0" indent="0">
              <a:buNone/>
            </a:pPr>
            <a:r>
              <a:rPr lang="en-US" sz="2000" dirty="0">
                <a:latin typeface="Times New Roman" panose="02020603050405020304" pitchFamily="18" charset="0"/>
                <a:cs typeface="Times New Roman" panose="02020603050405020304" pitchFamily="18" charset="0"/>
              </a:rPr>
              <a:t> - Refine the model iteratively by adjusting parameters, feature selection, or </a:t>
            </a:r>
          </a:p>
          <a:p>
            <a:pPr marL="0" indent="0">
              <a:buNone/>
            </a:pPr>
            <a:r>
              <a:rPr lang="en-US" sz="2000" dirty="0">
                <a:latin typeface="Times New Roman" panose="02020603050405020304" pitchFamily="18" charset="0"/>
                <a:cs typeface="Times New Roman" panose="02020603050405020304" pitchFamily="18" charset="0"/>
              </a:rPr>
              <a:t>preprocessing techniques to improve anomaly detection performance.</a:t>
            </a:r>
          </a:p>
        </p:txBody>
      </p:sp>
      <p:sp>
        <p:nvSpPr>
          <p:cNvPr id="4" name="Date Placeholder 3">
            <a:extLst>
              <a:ext uri="{FF2B5EF4-FFF2-40B4-BE49-F238E27FC236}">
                <a16:creationId xmlns:a16="http://schemas.microsoft.com/office/drawing/2014/main" id="{1C8A2295-75DE-5265-6D8A-2393E6B5E8E2}"/>
              </a:ext>
            </a:extLst>
          </p:cNvPr>
          <p:cNvSpPr>
            <a:spLocks noGrp="1"/>
          </p:cNvSpPr>
          <p:nvPr>
            <p:ph type="dt" sz="half" idx="10"/>
          </p:nvPr>
        </p:nvSpPr>
        <p:spPr/>
        <p:txBody>
          <a:bodyPr/>
          <a:lstStyle/>
          <a:p>
            <a:fld id="{CCC66142-3099-471F-94E1-5C5A9A67D04D}" type="datetime1">
              <a:rPr lang="en-US" smtClean="0"/>
              <a:pPr/>
              <a:t>4/27/2024</a:t>
            </a:fld>
            <a:endParaRPr lang="en-IN"/>
          </a:p>
        </p:txBody>
      </p:sp>
      <p:sp>
        <p:nvSpPr>
          <p:cNvPr id="5" name="Footer Placeholder 4">
            <a:extLst>
              <a:ext uri="{FF2B5EF4-FFF2-40B4-BE49-F238E27FC236}">
                <a16:creationId xmlns:a16="http://schemas.microsoft.com/office/drawing/2014/main" id="{CE09C073-9ED1-85FD-2399-2C7FCCDB659F}"/>
              </a:ext>
            </a:extLst>
          </p:cNvPr>
          <p:cNvSpPr>
            <a:spLocks noGrp="1"/>
          </p:cNvSpPr>
          <p:nvPr>
            <p:ph type="ftr" sz="quarter" idx="11"/>
          </p:nvPr>
        </p:nvSpPr>
        <p:spPr/>
        <p:txBody>
          <a:bodyPr/>
          <a:lstStyle/>
          <a:p>
            <a:r>
              <a:rPr lang="en-US"/>
              <a:t>Department of Computer Science &amp; Engineering</a:t>
            </a:r>
            <a:endParaRPr lang="en-IN"/>
          </a:p>
        </p:txBody>
      </p:sp>
      <p:sp>
        <p:nvSpPr>
          <p:cNvPr id="6" name="Slide Number Placeholder 5">
            <a:extLst>
              <a:ext uri="{FF2B5EF4-FFF2-40B4-BE49-F238E27FC236}">
                <a16:creationId xmlns:a16="http://schemas.microsoft.com/office/drawing/2014/main" id="{4474F061-8E1F-2F28-0A4A-CB2567DBA26E}"/>
              </a:ext>
            </a:extLst>
          </p:cNvPr>
          <p:cNvSpPr>
            <a:spLocks noGrp="1"/>
          </p:cNvSpPr>
          <p:nvPr>
            <p:ph type="sldNum" sz="quarter" idx="12"/>
          </p:nvPr>
        </p:nvSpPr>
        <p:spPr/>
        <p:txBody>
          <a:bodyPr/>
          <a:lstStyle/>
          <a:p>
            <a:fld id="{43639954-FBA3-4940-A796-04B4D69CDF21}" type="slidenum">
              <a:rPr lang="en-IN" smtClean="0"/>
              <a:pPr/>
              <a:t>25</a:t>
            </a:fld>
            <a:endParaRPr lang="en-IN"/>
          </a:p>
        </p:txBody>
      </p:sp>
      <p:sp>
        <p:nvSpPr>
          <p:cNvPr id="7" name="Title 6">
            <a:extLst>
              <a:ext uri="{FF2B5EF4-FFF2-40B4-BE49-F238E27FC236}">
                <a16:creationId xmlns:a16="http://schemas.microsoft.com/office/drawing/2014/main" id="{8E4D0F8F-EC8C-C70F-3A5D-D62227B1EA35}"/>
              </a:ext>
            </a:extLst>
          </p:cNvPr>
          <p:cNvSpPr>
            <a:spLocks noGrp="1"/>
          </p:cNvSpPr>
          <p:nvPr>
            <p:ph type="title"/>
          </p:nvPr>
        </p:nvSpPr>
        <p:spPr>
          <a:xfrm>
            <a:off x="1423448" y="274638"/>
            <a:ext cx="7263352" cy="7717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r>
              <a:rPr lang="en-US" sz="3200" dirty="0">
                <a:latin typeface="Times New Roman" panose="02020603050405020304" pitchFamily="18" charset="0"/>
                <a:cs typeface="Times New Roman" panose="02020603050405020304" pitchFamily="18" charset="0"/>
              </a:rPr>
              <a:t>MODULE DESCRIPTION</a:t>
            </a:r>
            <a:endParaRPr lang="en-IN" sz="3200"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62E76973-B43A-C1AC-5EFC-B33324BEC9A9}"/>
              </a:ext>
            </a:extLst>
          </p:cNvPr>
          <p:cNvSpPr/>
          <p:nvPr/>
        </p:nvSpPr>
        <p:spPr>
          <a:xfrm>
            <a:off x="0" y="6384794"/>
            <a:ext cx="9144000" cy="4826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 </a:t>
            </a:r>
            <a:r>
              <a:rPr lang="en-IN" dirty="0" smtClean="0"/>
              <a:t>                  Department </a:t>
            </a:r>
            <a:r>
              <a:rPr lang="en-IN" dirty="0"/>
              <a:t>of Computer Science &amp; Engineering (Data Science)                               </a:t>
            </a:r>
            <a:r>
              <a:rPr lang="en-IN" dirty="0" smtClean="0"/>
              <a:t>25      </a:t>
            </a:r>
            <a:endParaRPr lang="en-IN" dirty="0"/>
          </a:p>
        </p:txBody>
      </p:sp>
      <p:pic>
        <p:nvPicPr>
          <p:cNvPr id="25602" name="Picture 2" descr="Sri Venkateswara College of Engineering and Technology - [SVC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882" y="274638"/>
            <a:ext cx="7620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09698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8DC6F7-9055-1171-9E6E-5E0CA40D82B1}"/>
              </a:ext>
            </a:extLst>
          </p:cNvPr>
          <p:cNvSpPr>
            <a:spLocks noGrp="1"/>
          </p:cNvSpPr>
          <p:nvPr>
            <p:ph idx="1"/>
          </p:nvPr>
        </p:nvSpPr>
        <p:spPr/>
        <p:txBody>
          <a:bodyPr>
            <a:normAutofit/>
          </a:bodyPr>
          <a:lstStyle/>
          <a:p>
            <a:r>
              <a:rPr lang="en-US" sz="2000" b="1" dirty="0">
                <a:latin typeface="Times New Roman" panose="02020603050405020304" pitchFamily="18" charset="0"/>
                <a:cs typeface="Times New Roman" panose="02020603050405020304" pitchFamily="18" charset="0"/>
              </a:rPr>
              <a:t>Deployment :</a:t>
            </a:r>
          </a:p>
          <a:p>
            <a:pPr marL="0" indent="0">
              <a:buNone/>
            </a:pPr>
            <a:r>
              <a:rPr lang="en-US" sz="2000" dirty="0">
                <a:latin typeface="Times New Roman" panose="02020603050405020304" pitchFamily="18" charset="0"/>
                <a:cs typeface="Times New Roman" panose="02020603050405020304" pitchFamily="18" charset="0"/>
              </a:rPr>
              <a:t>  - Once satisfied with the performance, deploy the trained Isolation Forest </a:t>
            </a:r>
          </a:p>
          <a:p>
            <a:pPr marL="0" indent="0">
              <a:buNone/>
            </a:pPr>
            <a:r>
              <a:rPr lang="en-US" sz="2000" dirty="0">
                <a:latin typeface="Times New Roman" panose="02020603050405020304" pitchFamily="18" charset="0"/>
                <a:cs typeface="Times New Roman" panose="02020603050405020304" pitchFamily="18" charset="0"/>
              </a:rPr>
              <a:t>model for real-time or batch processing of credit card transactions to detect </a:t>
            </a:r>
          </a:p>
          <a:p>
            <a:pPr marL="0" indent="0">
              <a:buNone/>
            </a:pPr>
            <a:r>
              <a:rPr lang="en-US" sz="2000" dirty="0">
                <a:latin typeface="Times New Roman" panose="02020603050405020304" pitchFamily="18" charset="0"/>
                <a:cs typeface="Times New Roman" panose="02020603050405020304" pitchFamily="18" charset="0"/>
              </a:rPr>
              <a:t>anomalies and potentially fraudulent activities. </a:t>
            </a:r>
          </a:p>
          <a:p>
            <a:pPr marL="0" indent="0">
              <a:buNone/>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Conclusion :</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By following these steps, you can effectively apply the Isolation Forest </a:t>
            </a:r>
          </a:p>
          <a:p>
            <a:pPr marL="0" indent="0">
              <a:buNone/>
            </a:pPr>
            <a:r>
              <a:rPr lang="en-US" sz="2000" dirty="0">
                <a:latin typeface="Times New Roman" panose="02020603050405020304" pitchFamily="18" charset="0"/>
                <a:cs typeface="Times New Roman" panose="02020603050405020304" pitchFamily="18" charset="0"/>
              </a:rPr>
              <a:t>algorithm to a dataset of credit card transactions to detect anomalies and </a:t>
            </a:r>
          </a:p>
          <a:p>
            <a:pPr marL="0" indent="0">
              <a:buNone/>
            </a:pPr>
            <a:r>
              <a:rPr lang="en-US" sz="2000" dirty="0">
                <a:latin typeface="Times New Roman" panose="02020603050405020304" pitchFamily="18" charset="0"/>
                <a:cs typeface="Times New Roman" panose="02020603050405020304" pitchFamily="18" charset="0"/>
              </a:rPr>
              <a:t>identify potentially fraudulent activities. </a:t>
            </a:r>
          </a:p>
        </p:txBody>
      </p:sp>
      <p:sp>
        <p:nvSpPr>
          <p:cNvPr id="4" name="Date Placeholder 3">
            <a:extLst>
              <a:ext uri="{FF2B5EF4-FFF2-40B4-BE49-F238E27FC236}">
                <a16:creationId xmlns:a16="http://schemas.microsoft.com/office/drawing/2014/main" id="{1C8A2295-75DE-5265-6D8A-2393E6B5E8E2}"/>
              </a:ext>
            </a:extLst>
          </p:cNvPr>
          <p:cNvSpPr>
            <a:spLocks noGrp="1"/>
          </p:cNvSpPr>
          <p:nvPr>
            <p:ph type="dt" sz="half" idx="10"/>
          </p:nvPr>
        </p:nvSpPr>
        <p:spPr/>
        <p:txBody>
          <a:bodyPr/>
          <a:lstStyle/>
          <a:p>
            <a:fld id="{CCC66142-3099-471F-94E1-5C5A9A67D04D}" type="datetime1">
              <a:rPr lang="en-US" smtClean="0"/>
              <a:pPr/>
              <a:t>4/27/2024</a:t>
            </a:fld>
            <a:endParaRPr lang="en-IN"/>
          </a:p>
        </p:txBody>
      </p:sp>
      <p:sp>
        <p:nvSpPr>
          <p:cNvPr id="5" name="Footer Placeholder 4">
            <a:extLst>
              <a:ext uri="{FF2B5EF4-FFF2-40B4-BE49-F238E27FC236}">
                <a16:creationId xmlns:a16="http://schemas.microsoft.com/office/drawing/2014/main" id="{CE09C073-9ED1-85FD-2399-2C7FCCDB659F}"/>
              </a:ext>
            </a:extLst>
          </p:cNvPr>
          <p:cNvSpPr>
            <a:spLocks noGrp="1"/>
          </p:cNvSpPr>
          <p:nvPr>
            <p:ph type="ftr" sz="quarter" idx="11"/>
          </p:nvPr>
        </p:nvSpPr>
        <p:spPr/>
        <p:txBody>
          <a:bodyPr/>
          <a:lstStyle/>
          <a:p>
            <a:r>
              <a:rPr lang="en-US"/>
              <a:t>Department of Computer Science &amp; Engineering</a:t>
            </a:r>
            <a:endParaRPr lang="en-IN"/>
          </a:p>
        </p:txBody>
      </p:sp>
      <p:sp>
        <p:nvSpPr>
          <p:cNvPr id="6" name="Slide Number Placeholder 5">
            <a:extLst>
              <a:ext uri="{FF2B5EF4-FFF2-40B4-BE49-F238E27FC236}">
                <a16:creationId xmlns:a16="http://schemas.microsoft.com/office/drawing/2014/main" id="{4474F061-8E1F-2F28-0A4A-CB2567DBA26E}"/>
              </a:ext>
            </a:extLst>
          </p:cNvPr>
          <p:cNvSpPr>
            <a:spLocks noGrp="1"/>
          </p:cNvSpPr>
          <p:nvPr>
            <p:ph type="sldNum" sz="quarter" idx="12"/>
          </p:nvPr>
        </p:nvSpPr>
        <p:spPr/>
        <p:txBody>
          <a:bodyPr/>
          <a:lstStyle/>
          <a:p>
            <a:fld id="{43639954-FBA3-4940-A796-04B4D69CDF21}" type="slidenum">
              <a:rPr lang="en-IN" smtClean="0"/>
              <a:pPr/>
              <a:t>26</a:t>
            </a:fld>
            <a:endParaRPr lang="en-IN"/>
          </a:p>
        </p:txBody>
      </p:sp>
      <p:sp>
        <p:nvSpPr>
          <p:cNvPr id="7" name="Title 6">
            <a:extLst>
              <a:ext uri="{FF2B5EF4-FFF2-40B4-BE49-F238E27FC236}">
                <a16:creationId xmlns:a16="http://schemas.microsoft.com/office/drawing/2014/main" id="{8E4D0F8F-EC8C-C70F-3A5D-D62227B1EA35}"/>
              </a:ext>
            </a:extLst>
          </p:cNvPr>
          <p:cNvSpPr>
            <a:spLocks noGrp="1"/>
          </p:cNvSpPr>
          <p:nvPr>
            <p:ph type="title"/>
          </p:nvPr>
        </p:nvSpPr>
        <p:spPr>
          <a:xfrm>
            <a:off x="1423448" y="274638"/>
            <a:ext cx="7263352" cy="7717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r>
              <a:rPr lang="en-US" sz="3200" dirty="0">
                <a:latin typeface="Times New Roman" panose="02020603050405020304" pitchFamily="18" charset="0"/>
                <a:cs typeface="Times New Roman" panose="02020603050405020304" pitchFamily="18" charset="0"/>
              </a:rPr>
              <a:t>MODULE DESCRIPTION</a:t>
            </a:r>
            <a:endParaRPr lang="en-IN" sz="3200"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62E76973-B43A-C1AC-5EFC-B33324BEC9A9}"/>
              </a:ext>
            </a:extLst>
          </p:cNvPr>
          <p:cNvSpPr/>
          <p:nvPr/>
        </p:nvSpPr>
        <p:spPr>
          <a:xfrm>
            <a:off x="0" y="6384794"/>
            <a:ext cx="9144000" cy="4826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                   </a:t>
            </a:r>
            <a:r>
              <a:rPr lang="en-IN" dirty="0"/>
              <a:t>Department of Computer Science &amp; Engineering (Data Science)                               </a:t>
            </a:r>
            <a:r>
              <a:rPr lang="en-IN" dirty="0" smtClean="0"/>
              <a:t>26      </a:t>
            </a:r>
            <a:endParaRPr lang="en-IN" dirty="0"/>
          </a:p>
        </p:txBody>
      </p:sp>
      <p:pic>
        <p:nvPicPr>
          <p:cNvPr id="26626" name="Picture 2" descr="Sri Venkateswara College of Engineering and Technology - [SVC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873" y="274638"/>
            <a:ext cx="7620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91464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1BD95F-7ED6-4AB8-8C28-A21BD6B475D7}"/>
              </a:ext>
            </a:extLst>
          </p:cNvPr>
          <p:cNvSpPr>
            <a:spLocks noGrp="1"/>
          </p:cNvSpPr>
          <p:nvPr>
            <p:ph type="dt" sz="half" idx="10"/>
          </p:nvPr>
        </p:nvSpPr>
        <p:spPr/>
        <p:txBody>
          <a:bodyPr/>
          <a:lstStyle/>
          <a:p>
            <a:fld id="{699A26E3-4003-412E-9564-A4D35236C3FE}" type="datetime1">
              <a:rPr lang="en-US" smtClean="0"/>
              <a:pPr/>
              <a:t>4/27/2024</a:t>
            </a:fld>
            <a:endParaRPr lang="en-IN"/>
          </a:p>
        </p:txBody>
      </p:sp>
      <p:sp>
        <p:nvSpPr>
          <p:cNvPr id="3" name="Footer Placeholder 2">
            <a:extLst>
              <a:ext uri="{FF2B5EF4-FFF2-40B4-BE49-F238E27FC236}">
                <a16:creationId xmlns:a16="http://schemas.microsoft.com/office/drawing/2014/main" id="{FE85B76B-7D2C-C647-D5D8-2FB8FD0E33D0}"/>
              </a:ext>
            </a:extLst>
          </p:cNvPr>
          <p:cNvSpPr>
            <a:spLocks noGrp="1"/>
          </p:cNvSpPr>
          <p:nvPr>
            <p:ph type="ftr" sz="quarter" idx="11"/>
          </p:nvPr>
        </p:nvSpPr>
        <p:spPr/>
        <p:txBody>
          <a:bodyPr/>
          <a:lstStyle/>
          <a:p>
            <a:r>
              <a:rPr lang="en-US"/>
              <a:t>Department of Computer Science &amp; Engineering</a:t>
            </a:r>
            <a:endParaRPr lang="en-IN"/>
          </a:p>
        </p:txBody>
      </p:sp>
      <p:sp>
        <p:nvSpPr>
          <p:cNvPr id="4" name="Slide Number Placeholder 3">
            <a:extLst>
              <a:ext uri="{FF2B5EF4-FFF2-40B4-BE49-F238E27FC236}">
                <a16:creationId xmlns:a16="http://schemas.microsoft.com/office/drawing/2014/main" id="{86E86C23-35AD-3F70-C688-6E88D50EDFEE}"/>
              </a:ext>
            </a:extLst>
          </p:cNvPr>
          <p:cNvSpPr>
            <a:spLocks noGrp="1"/>
          </p:cNvSpPr>
          <p:nvPr>
            <p:ph type="sldNum" sz="quarter" idx="12"/>
          </p:nvPr>
        </p:nvSpPr>
        <p:spPr/>
        <p:txBody>
          <a:bodyPr/>
          <a:lstStyle/>
          <a:p>
            <a:fld id="{43639954-FBA3-4940-A796-04B4D69CDF21}" type="slidenum">
              <a:rPr lang="en-IN" smtClean="0"/>
              <a:pPr/>
              <a:t>27</a:t>
            </a:fld>
            <a:endParaRPr lang="en-IN"/>
          </a:p>
        </p:txBody>
      </p:sp>
      <p:sp>
        <p:nvSpPr>
          <p:cNvPr id="5" name="Content Placeholder 2">
            <a:extLst>
              <a:ext uri="{FF2B5EF4-FFF2-40B4-BE49-F238E27FC236}">
                <a16:creationId xmlns:a16="http://schemas.microsoft.com/office/drawing/2014/main" id="{66F4AFCA-5438-AB80-F321-8D0CC776A3B1}"/>
              </a:ext>
            </a:extLst>
          </p:cNvPr>
          <p:cNvSpPr txBox="1">
            <a:spLocks/>
          </p:cNvSpPr>
          <p:nvPr/>
        </p:nvSpPr>
        <p:spPr>
          <a:xfrm>
            <a:off x="457200" y="1600200"/>
            <a:ext cx="8229600" cy="45259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000" dirty="0">
              <a:latin typeface="Times New Roman" panose="02020603050405020304" pitchFamily="18" charset="0"/>
              <a:cs typeface="Times New Roman" panose="02020603050405020304" pitchFamily="18" charset="0"/>
            </a:endParaRPr>
          </a:p>
        </p:txBody>
      </p:sp>
      <p:sp>
        <p:nvSpPr>
          <p:cNvPr id="6" name="Date Placeholder 3">
            <a:extLst>
              <a:ext uri="{FF2B5EF4-FFF2-40B4-BE49-F238E27FC236}">
                <a16:creationId xmlns:a16="http://schemas.microsoft.com/office/drawing/2014/main" id="{4595F54F-EFAC-1256-DCFA-A7EF2138367C}"/>
              </a:ext>
            </a:extLst>
          </p:cNvPr>
          <p:cNvSpPr txBox="1">
            <a:spLocks/>
          </p:cNvSpPr>
          <p:nvPr/>
        </p:nvSpPr>
        <p:spPr>
          <a:xfrm>
            <a:off x="457200" y="6356350"/>
            <a:ext cx="2133600" cy="365125"/>
          </a:xfrm>
          <a:prstGeom prst="rect">
            <a:avLst/>
          </a:prstGeom>
        </p:spPr>
        <p:txBody>
          <a:bodyPr vert="horz" lIns="91440" tIns="45720" rIns="91440" bIns="45720" rtlCol="0" anchor="ctr"/>
          <a:lstStyle>
            <a:defPPr lvl="0">
              <a:defRPr lang="en-US"/>
            </a:defPPr>
            <a:lvl1pPr marL="0" lvl="0" algn="l" defTabSz="914400" rtl="0" eaLnBrk="1" latinLnBrk="0" hangingPunct="1">
              <a:defRPr sz="1200" kern="1200">
                <a:solidFill>
                  <a:schemeClr val="tx1">
                    <a:tint val="75000"/>
                  </a:schemeClr>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a:lstStyle>
          <a:p>
            <a:fld id="{CCC66142-3099-471F-94E1-5C5A9A67D04D}" type="datetime1">
              <a:rPr lang="en-US" smtClean="0"/>
              <a:pPr/>
              <a:t>4/27/2024</a:t>
            </a:fld>
            <a:endParaRPr lang="en-IN"/>
          </a:p>
        </p:txBody>
      </p:sp>
      <p:sp>
        <p:nvSpPr>
          <p:cNvPr id="7" name="Footer Placeholder 4">
            <a:extLst>
              <a:ext uri="{FF2B5EF4-FFF2-40B4-BE49-F238E27FC236}">
                <a16:creationId xmlns:a16="http://schemas.microsoft.com/office/drawing/2014/main" id="{064D64B1-6E13-12BB-7F31-AF15BD4BD54E}"/>
              </a:ext>
            </a:extLst>
          </p:cNvPr>
          <p:cNvSpPr txBox="1">
            <a:spLocks/>
          </p:cNvSpPr>
          <p:nvPr/>
        </p:nvSpPr>
        <p:spPr>
          <a:xfrm>
            <a:off x="3124200" y="6356350"/>
            <a:ext cx="2895600" cy="365125"/>
          </a:xfrm>
          <a:prstGeom prst="rect">
            <a:avLst/>
          </a:prstGeom>
        </p:spPr>
        <p:txBody>
          <a:bodyPr vert="horz" lIns="91440" tIns="45720" rIns="91440" bIns="45720" rtlCol="0" anchor="ctr"/>
          <a:lstStyle>
            <a:defPPr lvl="0">
              <a:defRPr lang="en-US"/>
            </a:defPPr>
            <a:lvl1pPr marL="0" lvl="0" algn="ctr" defTabSz="914400" rtl="0" eaLnBrk="1" latinLnBrk="0" hangingPunct="1">
              <a:defRPr sz="1200" kern="1200">
                <a:solidFill>
                  <a:schemeClr val="tx1">
                    <a:tint val="75000"/>
                  </a:schemeClr>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a:lstStyle>
          <a:p>
            <a:r>
              <a:rPr lang="en-US"/>
              <a:t>Department of Computer Science &amp; Engineering</a:t>
            </a:r>
            <a:endParaRPr lang="en-IN"/>
          </a:p>
        </p:txBody>
      </p:sp>
      <p:sp>
        <p:nvSpPr>
          <p:cNvPr id="8" name="Slide Number Placeholder 5">
            <a:extLst>
              <a:ext uri="{FF2B5EF4-FFF2-40B4-BE49-F238E27FC236}">
                <a16:creationId xmlns:a16="http://schemas.microsoft.com/office/drawing/2014/main" id="{D1287270-8B17-8111-01C3-B8686E9B1745}"/>
              </a:ext>
            </a:extLst>
          </p:cNvPr>
          <p:cNvSpPr txBox="1">
            <a:spLocks/>
          </p:cNvSpPr>
          <p:nvPr/>
        </p:nvSpPr>
        <p:spPr>
          <a:xfrm>
            <a:off x="6553200" y="6356350"/>
            <a:ext cx="2133600" cy="365125"/>
          </a:xfrm>
          <a:prstGeom prst="rect">
            <a:avLst/>
          </a:prstGeom>
        </p:spPr>
        <p:txBody>
          <a:bodyPr vert="horz" lIns="91440" tIns="45720" rIns="91440" bIns="45720" rtlCol="0" anchor="ctr"/>
          <a:lstStyle>
            <a:defPPr lvl="0">
              <a:defRPr lang="en-US"/>
            </a:defPPr>
            <a:lvl1pPr marL="0" lvl="0" algn="r" defTabSz="914400" rtl="0" eaLnBrk="1" latinLnBrk="0" hangingPunct="1">
              <a:defRPr sz="1200" kern="1200">
                <a:solidFill>
                  <a:schemeClr val="tx1">
                    <a:tint val="75000"/>
                  </a:schemeClr>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a:lstStyle>
          <a:p>
            <a:fld id="{43639954-FBA3-4940-A796-04B4D69CDF21}" type="slidenum">
              <a:rPr lang="en-IN" smtClean="0"/>
              <a:pPr/>
              <a:t>27</a:t>
            </a:fld>
            <a:endParaRPr lang="en-IN"/>
          </a:p>
        </p:txBody>
      </p:sp>
      <p:sp>
        <p:nvSpPr>
          <p:cNvPr id="9" name="Title 6">
            <a:extLst>
              <a:ext uri="{FF2B5EF4-FFF2-40B4-BE49-F238E27FC236}">
                <a16:creationId xmlns:a16="http://schemas.microsoft.com/office/drawing/2014/main" id="{29D1F6D0-6517-D7DB-B271-205081DAA005}"/>
              </a:ext>
            </a:extLst>
          </p:cNvPr>
          <p:cNvSpPr txBox="1">
            <a:spLocks/>
          </p:cNvSpPr>
          <p:nvPr/>
        </p:nvSpPr>
        <p:spPr>
          <a:xfrm>
            <a:off x="1423448" y="274638"/>
            <a:ext cx="7263352" cy="7717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3200" dirty="0">
                <a:latin typeface="Times New Roman" panose="02020603050405020304" pitchFamily="18" charset="0"/>
                <a:cs typeface="Times New Roman" panose="02020603050405020304" pitchFamily="18" charset="0"/>
              </a:rPr>
              <a:t>RESULTS</a:t>
            </a:r>
            <a:endParaRPr lang="en-IN" sz="3200"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7AB4EAFC-0B57-767A-9E52-5A28117C0796}"/>
              </a:ext>
            </a:extLst>
          </p:cNvPr>
          <p:cNvSpPr/>
          <p:nvPr/>
        </p:nvSpPr>
        <p:spPr>
          <a:xfrm>
            <a:off x="0" y="6384794"/>
            <a:ext cx="9144000" cy="4826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 </a:t>
            </a:r>
            <a:r>
              <a:rPr lang="en-IN" dirty="0" smtClean="0"/>
              <a:t>                  Department </a:t>
            </a:r>
            <a:r>
              <a:rPr lang="en-IN" dirty="0"/>
              <a:t>of Computer Science &amp; Engineering (Data Science)                                 </a:t>
            </a:r>
            <a:r>
              <a:rPr lang="en-IN" dirty="0" smtClean="0"/>
              <a:t>27      </a:t>
            </a:r>
            <a:endParaRPr lang="en-IN" dirty="0"/>
          </a:p>
        </p:txBody>
      </p:sp>
      <p:pic>
        <p:nvPicPr>
          <p:cNvPr id="13" name="Picture 12">
            <a:extLst>
              <a:ext uri="{FF2B5EF4-FFF2-40B4-BE49-F238E27FC236}">
                <a16:creationId xmlns:a16="http://schemas.microsoft.com/office/drawing/2014/main" id="{27748701-1779-B09E-702C-298C786D7FB4}"/>
              </a:ext>
            </a:extLst>
          </p:cNvPr>
          <p:cNvPicPr>
            <a:picLocks noChangeAspect="1"/>
          </p:cNvPicPr>
          <p:nvPr/>
        </p:nvPicPr>
        <p:blipFill>
          <a:blip r:embed="rId2"/>
          <a:stretch>
            <a:fillRect/>
          </a:stretch>
        </p:blipFill>
        <p:spPr>
          <a:xfrm>
            <a:off x="371220" y="1265279"/>
            <a:ext cx="8315580" cy="4900612"/>
          </a:xfrm>
          <a:prstGeom prst="rect">
            <a:avLst/>
          </a:prstGeom>
        </p:spPr>
      </p:pic>
      <p:pic>
        <p:nvPicPr>
          <p:cNvPr id="27650" name="Picture 2" descr="Sri Venkateswara College of Engineering and Technology - [SVC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873" y="274638"/>
            <a:ext cx="7620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19532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B9C35E-F156-470E-CF7D-ECE9E5486E9B}"/>
              </a:ext>
            </a:extLst>
          </p:cNvPr>
          <p:cNvSpPr>
            <a:spLocks noGrp="1"/>
          </p:cNvSpPr>
          <p:nvPr>
            <p:ph type="dt" sz="half" idx="10"/>
          </p:nvPr>
        </p:nvSpPr>
        <p:spPr/>
        <p:txBody>
          <a:bodyPr/>
          <a:lstStyle/>
          <a:p>
            <a:fld id="{699A26E3-4003-412E-9564-A4D35236C3FE}" type="datetime1">
              <a:rPr lang="en-US" smtClean="0"/>
              <a:pPr/>
              <a:t>4/27/2024</a:t>
            </a:fld>
            <a:endParaRPr lang="en-IN"/>
          </a:p>
        </p:txBody>
      </p:sp>
      <p:sp>
        <p:nvSpPr>
          <p:cNvPr id="3" name="Footer Placeholder 2">
            <a:extLst>
              <a:ext uri="{FF2B5EF4-FFF2-40B4-BE49-F238E27FC236}">
                <a16:creationId xmlns:a16="http://schemas.microsoft.com/office/drawing/2014/main" id="{FE8089DB-ACDB-C966-B30A-D8F2F9954D8B}"/>
              </a:ext>
            </a:extLst>
          </p:cNvPr>
          <p:cNvSpPr>
            <a:spLocks noGrp="1"/>
          </p:cNvSpPr>
          <p:nvPr>
            <p:ph type="ftr" sz="quarter" idx="11"/>
          </p:nvPr>
        </p:nvSpPr>
        <p:spPr/>
        <p:txBody>
          <a:bodyPr/>
          <a:lstStyle/>
          <a:p>
            <a:r>
              <a:rPr lang="en-US"/>
              <a:t>Department of Computer Science &amp; Engineering</a:t>
            </a:r>
            <a:endParaRPr lang="en-IN"/>
          </a:p>
        </p:txBody>
      </p:sp>
      <p:sp>
        <p:nvSpPr>
          <p:cNvPr id="4" name="Slide Number Placeholder 3">
            <a:extLst>
              <a:ext uri="{FF2B5EF4-FFF2-40B4-BE49-F238E27FC236}">
                <a16:creationId xmlns:a16="http://schemas.microsoft.com/office/drawing/2014/main" id="{0E0D9D9E-801E-982B-E33D-D00D20783607}"/>
              </a:ext>
            </a:extLst>
          </p:cNvPr>
          <p:cNvSpPr>
            <a:spLocks noGrp="1"/>
          </p:cNvSpPr>
          <p:nvPr>
            <p:ph type="sldNum" sz="quarter" idx="12"/>
          </p:nvPr>
        </p:nvSpPr>
        <p:spPr/>
        <p:txBody>
          <a:bodyPr/>
          <a:lstStyle/>
          <a:p>
            <a:fld id="{43639954-FBA3-4940-A796-04B4D69CDF21}" type="slidenum">
              <a:rPr lang="en-IN" smtClean="0"/>
              <a:pPr/>
              <a:t>28</a:t>
            </a:fld>
            <a:endParaRPr lang="en-IN"/>
          </a:p>
        </p:txBody>
      </p:sp>
      <p:sp>
        <p:nvSpPr>
          <p:cNvPr id="5" name="Content Placeholder 2">
            <a:extLst>
              <a:ext uri="{FF2B5EF4-FFF2-40B4-BE49-F238E27FC236}">
                <a16:creationId xmlns:a16="http://schemas.microsoft.com/office/drawing/2014/main" id="{DD135EF1-9C87-5141-517D-86A956559CA0}"/>
              </a:ext>
            </a:extLst>
          </p:cNvPr>
          <p:cNvSpPr txBox="1">
            <a:spLocks/>
          </p:cNvSpPr>
          <p:nvPr/>
        </p:nvSpPr>
        <p:spPr>
          <a:xfrm>
            <a:off x="457200" y="1600200"/>
            <a:ext cx="8229600" cy="45259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000" dirty="0">
              <a:latin typeface="Times New Roman" panose="02020603050405020304" pitchFamily="18" charset="0"/>
              <a:cs typeface="Times New Roman" panose="02020603050405020304" pitchFamily="18" charset="0"/>
            </a:endParaRPr>
          </a:p>
        </p:txBody>
      </p:sp>
      <p:sp>
        <p:nvSpPr>
          <p:cNvPr id="6" name="Date Placeholder 3">
            <a:extLst>
              <a:ext uri="{FF2B5EF4-FFF2-40B4-BE49-F238E27FC236}">
                <a16:creationId xmlns:a16="http://schemas.microsoft.com/office/drawing/2014/main" id="{7D85A671-69A1-8CD8-CFC1-5D7160B3A438}"/>
              </a:ext>
            </a:extLst>
          </p:cNvPr>
          <p:cNvSpPr txBox="1">
            <a:spLocks/>
          </p:cNvSpPr>
          <p:nvPr/>
        </p:nvSpPr>
        <p:spPr>
          <a:xfrm>
            <a:off x="457200" y="6356350"/>
            <a:ext cx="2133600" cy="365125"/>
          </a:xfrm>
          <a:prstGeom prst="rect">
            <a:avLst/>
          </a:prstGeom>
        </p:spPr>
        <p:txBody>
          <a:bodyPr vert="horz" lIns="91440" tIns="45720" rIns="91440" bIns="45720" rtlCol="0" anchor="ctr"/>
          <a:lstStyle>
            <a:defPPr lvl="0">
              <a:defRPr lang="en-US"/>
            </a:defPPr>
            <a:lvl1pPr marL="0" lvl="0" algn="l" defTabSz="914400" rtl="0" eaLnBrk="1" latinLnBrk="0" hangingPunct="1">
              <a:defRPr sz="1200" kern="1200">
                <a:solidFill>
                  <a:schemeClr val="tx1">
                    <a:tint val="75000"/>
                  </a:schemeClr>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a:lstStyle>
          <a:p>
            <a:fld id="{CCC66142-3099-471F-94E1-5C5A9A67D04D}" type="datetime1">
              <a:rPr lang="en-US" smtClean="0"/>
              <a:pPr/>
              <a:t>4/27/2024</a:t>
            </a:fld>
            <a:endParaRPr lang="en-IN"/>
          </a:p>
        </p:txBody>
      </p:sp>
      <p:sp>
        <p:nvSpPr>
          <p:cNvPr id="7" name="Footer Placeholder 4">
            <a:extLst>
              <a:ext uri="{FF2B5EF4-FFF2-40B4-BE49-F238E27FC236}">
                <a16:creationId xmlns:a16="http://schemas.microsoft.com/office/drawing/2014/main" id="{7F350BBF-5B17-3279-62DE-DA7F6D3FF52F}"/>
              </a:ext>
            </a:extLst>
          </p:cNvPr>
          <p:cNvSpPr txBox="1">
            <a:spLocks/>
          </p:cNvSpPr>
          <p:nvPr/>
        </p:nvSpPr>
        <p:spPr>
          <a:xfrm>
            <a:off x="3124200" y="6356350"/>
            <a:ext cx="2895600" cy="365125"/>
          </a:xfrm>
          <a:prstGeom prst="rect">
            <a:avLst/>
          </a:prstGeom>
        </p:spPr>
        <p:txBody>
          <a:bodyPr vert="horz" lIns="91440" tIns="45720" rIns="91440" bIns="45720" rtlCol="0" anchor="ctr"/>
          <a:lstStyle>
            <a:defPPr lvl="0">
              <a:defRPr lang="en-US"/>
            </a:defPPr>
            <a:lvl1pPr marL="0" lvl="0" algn="ctr" defTabSz="914400" rtl="0" eaLnBrk="1" latinLnBrk="0" hangingPunct="1">
              <a:defRPr sz="1200" kern="1200">
                <a:solidFill>
                  <a:schemeClr val="tx1">
                    <a:tint val="75000"/>
                  </a:schemeClr>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a:lstStyle>
          <a:p>
            <a:r>
              <a:rPr lang="en-US"/>
              <a:t>Department of Computer Science &amp; Engineering</a:t>
            </a:r>
            <a:endParaRPr lang="en-IN"/>
          </a:p>
        </p:txBody>
      </p:sp>
      <p:sp>
        <p:nvSpPr>
          <p:cNvPr id="8" name="Slide Number Placeholder 5">
            <a:extLst>
              <a:ext uri="{FF2B5EF4-FFF2-40B4-BE49-F238E27FC236}">
                <a16:creationId xmlns:a16="http://schemas.microsoft.com/office/drawing/2014/main" id="{5D1FFC4A-66E1-BE26-3D37-F15D18F32BE7}"/>
              </a:ext>
            </a:extLst>
          </p:cNvPr>
          <p:cNvSpPr txBox="1">
            <a:spLocks/>
          </p:cNvSpPr>
          <p:nvPr/>
        </p:nvSpPr>
        <p:spPr>
          <a:xfrm>
            <a:off x="6553200" y="6356350"/>
            <a:ext cx="2133600" cy="365125"/>
          </a:xfrm>
          <a:prstGeom prst="rect">
            <a:avLst/>
          </a:prstGeom>
        </p:spPr>
        <p:txBody>
          <a:bodyPr vert="horz" lIns="91440" tIns="45720" rIns="91440" bIns="45720" rtlCol="0" anchor="ctr"/>
          <a:lstStyle>
            <a:defPPr lvl="0">
              <a:defRPr lang="en-US"/>
            </a:defPPr>
            <a:lvl1pPr marL="0" lvl="0" algn="r" defTabSz="914400" rtl="0" eaLnBrk="1" latinLnBrk="0" hangingPunct="1">
              <a:defRPr sz="1200" kern="1200">
                <a:solidFill>
                  <a:schemeClr val="tx1">
                    <a:tint val="75000"/>
                  </a:schemeClr>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a:lstStyle>
          <a:p>
            <a:fld id="{43639954-FBA3-4940-A796-04B4D69CDF21}" type="slidenum">
              <a:rPr lang="en-IN" smtClean="0"/>
              <a:pPr/>
              <a:t>28</a:t>
            </a:fld>
            <a:endParaRPr lang="en-IN"/>
          </a:p>
        </p:txBody>
      </p:sp>
      <p:sp>
        <p:nvSpPr>
          <p:cNvPr id="9" name="Title 6">
            <a:extLst>
              <a:ext uri="{FF2B5EF4-FFF2-40B4-BE49-F238E27FC236}">
                <a16:creationId xmlns:a16="http://schemas.microsoft.com/office/drawing/2014/main" id="{4594CC2D-3DD2-AFA7-22FC-679561FE57A3}"/>
              </a:ext>
            </a:extLst>
          </p:cNvPr>
          <p:cNvSpPr txBox="1">
            <a:spLocks/>
          </p:cNvSpPr>
          <p:nvPr/>
        </p:nvSpPr>
        <p:spPr>
          <a:xfrm>
            <a:off x="1423448" y="274638"/>
            <a:ext cx="7263352" cy="7717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3200" dirty="0">
                <a:latin typeface="Times New Roman" panose="02020603050405020304" pitchFamily="18" charset="0"/>
                <a:cs typeface="Times New Roman" panose="02020603050405020304" pitchFamily="18" charset="0"/>
              </a:rPr>
              <a:t>RESULTS</a:t>
            </a:r>
            <a:endParaRPr lang="en-IN" sz="3200"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B4170010-E46F-4968-D06E-09EEA6332C5E}"/>
              </a:ext>
            </a:extLst>
          </p:cNvPr>
          <p:cNvSpPr/>
          <p:nvPr/>
        </p:nvSpPr>
        <p:spPr>
          <a:xfrm>
            <a:off x="0" y="6384794"/>
            <a:ext cx="9144000" cy="4826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 </a:t>
            </a:r>
            <a:r>
              <a:rPr lang="en-IN" dirty="0" smtClean="0"/>
              <a:t>                  Department </a:t>
            </a:r>
            <a:r>
              <a:rPr lang="en-IN" dirty="0"/>
              <a:t>of Computer Science &amp; Engineering (Data Science)                                </a:t>
            </a:r>
            <a:r>
              <a:rPr lang="en-IN" dirty="0" smtClean="0"/>
              <a:t>28      </a:t>
            </a:r>
            <a:endParaRPr lang="en-IN" dirty="0"/>
          </a:p>
        </p:txBody>
      </p:sp>
      <p:pic>
        <p:nvPicPr>
          <p:cNvPr id="13" name="Picture 12">
            <a:extLst>
              <a:ext uri="{FF2B5EF4-FFF2-40B4-BE49-F238E27FC236}">
                <a16:creationId xmlns:a16="http://schemas.microsoft.com/office/drawing/2014/main" id="{AF00B367-4D11-6D2C-D50E-8FD320CDA4D2}"/>
              </a:ext>
            </a:extLst>
          </p:cNvPr>
          <p:cNvPicPr>
            <a:picLocks noChangeAspect="1"/>
          </p:cNvPicPr>
          <p:nvPr/>
        </p:nvPicPr>
        <p:blipFill>
          <a:blip r:embed="rId2"/>
          <a:stretch>
            <a:fillRect/>
          </a:stretch>
        </p:blipFill>
        <p:spPr>
          <a:xfrm>
            <a:off x="371220" y="1481137"/>
            <a:ext cx="8315580" cy="4525963"/>
          </a:xfrm>
          <a:prstGeom prst="rect">
            <a:avLst/>
          </a:prstGeom>
        </p:spPr>
      </p:pic>
      <p:pic>
        <p:nvPicPr>
          <p:cNvPr id="28674" name="Picture 2" descr="Sri Venkateswara College of Engineering and Technology - [SVC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534" y="264806"/>
            <a:ext cx="7620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22596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FCCBA4-F954-8D3C-D00B-6E5B17F9A30D}"/>
              </a:ext>
            </a:extLst>
          </p:cNvPr>
          <p:cNvSpPr>
            <a:spLocks noGrp="1"/>
          </p:cNvSpPr>
          <p:nvPr>
            <p:ph type="dt" sz="half" idx="10"/>
          </p:nvPr>
        </p:nvSpPr>
        <p:spPr/>
        <p:txBody>
          <a:bodyPr/>
          <a:lstStyle/>
          <a:p>
            <a:fld id="{699A26E3-4003-412E-9564-A4D35236C3FE}" type="datetime1">
              <a:rPr lang="en-US" smtClean="0"/>
              <a:pPr/>
              <a:t>4/27/2024</a:t>
            </a:fld>
            <a:endParaRPr lang="en-IN"/>
          </a:p>
        </p:txBody>
      </p:sp>
      <p:sp>
        <p:nvSpPr>
          <p:cNvPr id="3" name="Footer Placeholder 2">
            <a:extLst>
              <a:ext uri="{FF2B5EF4-FFF2-40B4-BE49-F238E27FC236}">
                <a16:creationId xmlns:a16="http://schemas.microsoft.com/office/drawing/2014/main" id="{F11848B0-9B7D-780F-F84C-5A7853B8692E}"/>
              </a:ext>
            </a:extLst>
          </p:cNvPr>
          <p:cNvSpPr>
            <a:spLocks noGrp="1"/>
          </p:cNvSpPr>
          <p:nvPr>
            <p:ph type="ftr" sz="quarter" idx="11"/>
          </p:nvPr>
        </p:nvSpPr>
        <p:spPr/>
        <p:txBody>
          <a:bodyPr/>
          <a:lstStyle/>
          <a:p>
            <a:r>
              <a:rPr lang="en-US"/>
              <a:t>Department of Computer Science &amp; Engineering</a:t>
            </a:r>
            <a:endParaRPr lang="en-IN"/>
          </a:p>
        </p:txBody>
      </p:sp>
      <p:sp>
        <p:nvSpPr>
          <p:cNvPr id="4" name="Slide Number Placeholder 3">
            <a:extLst>
              <a:ext uri="{FF2B5EF4-FFF2-40B4-BE49-F238E27FC236}">
                <a16:creationId xmlns:a16="http://schemas.microsoft.com/office/drawing/2014/main" id="{36D39474-017A-1AAA-7B46-52CA32F5D712}"/>
              </a:ext>
            </a:extLst>
          </p:cNvPr>
          <p:cNvSpPr>
            <a:spLocks noGrp="1"/>
          </p:cNvSpPr>
          <p:nvPr>
            <p:ph type="sldNum" sz="quarter" idx="12"/>
          </p:nvPr>
        </p:nvSpPr>
        <p:spPr/>
        <p:txBody>
          <a:bodyPr/>
          <a:lstStyle/>
          <a:p>
            <a:fld id="{43639954-FBA3-4940-A796-04B4D69CDF21}" type="slidenum">
              <a:rPr lang="en-IN" smtClean="0"/>
              <a:pPr/>
              <a:t>29</a:t>
            </a:fld>
            <a:endParaRPr lang="en-IN"/>
          </a:p>
        </p:txBody>
      </p:sp>
      <p:sp>
        <p:nvSpPr>
          <p:cNvPr id="5" name="Date Placeholder 1">
            <a:extLst>
              <a:ext uri="{FF2B5EF4-FFF2-40B4-BE49-F238E27FC236}">
                <a16:creationId xmlns:a16="http://schemas.microsoft.com/office/drawing/2014/main" id="{C84ECE18-7C0E-D525-1B6F-107167BAD887}"/>
              </a:ext>
            </a:extLst>
          </p:cNvPr>
          <p:cNvSpPr txBox="1">
            <a:spLocks/>
          </p:cNvSpPr>
          <p:nvPr/>
        </p:nvSpPr>
        <p:spPr>
          <a:xfrm>
            <a:off x="457200" y="6356350"/>
            <a:ext cx="2133600" cy="365125"/>
          </a:xfrm>
          <a:prstGeom prst="rect">
            <a:avLst/>
          </a:prstGeom>
        </p:spPr>
        <p:txBody>
          <a:bodyPr vert="horz" lIns="91440" tIns="45720" rIns="91440" bIns="45720" rtlCol="0" anchor="ctr"/>
          <a:lstStyle>
            <a:defPPr lvl="0">
              <a:defRPr lang="en-US"/>
            </a:defPPr>
            <a:lvl1pPr marL="0" lvl="0" algn="l" defTabSz="914400" rtl="0" eaLnBrk="1" latinLnBrk="0" hangingPunct="1">
              <a:defRPr sz="1200" kern="1200">
                <a:solidFill>
                  <a:schemeClr val="tx1">
                    <a:tint val="75000"/>
                  </a:schemeClr>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a:lstStyle>
          <a:p>
            <a:fld id="{699A26E3-4003-412E-9564-A4D35236C3FE}" type="datetime1">
              <a:rPr lang="en-US" smtClean="0"/>
              <a:pPr/>
              <a:t>4/27/2024</a:t>
            </a:fld>
            <a:endParaRPr lang="en-IN"/>
          </a:p>
        </p:txBody>
      </p:sp>
      <p:sp>
        <p:nvSpPr>
          <p:cNvPr id="6" name="Footer Placeholder 2">
            <a:extLst>
              <a:ext uri="{FF2B5EF4-FFF2-40B4-BE49-F238E27FC236}">
                <a16:creationId xmlns:a16="http://schemas.microsoft.com/office/drawing/2014/main" id="{0EF49EAA-61DE-9E52-BBC5-C8A29E711D9F}"/>
              </a:ext>
            </a:extLst>
          </p:cNvPr>
          <p:cNvSpPr txBox="1">
            <a:spLocks/>
          </p:cNvSpPr>
          <p:nvPr/>
        </p:nvSpPr>
        <p:spPr>
          <a:xfrm>
            <a:off x="3124200" y="6356350"/>
            <a:ext cx="2895600" cy="365125"/>
          </a:xfrm>
          <a:prstGeom prst="rect">
            <a:avLst/>
          </a:prstGeom>
        </p:spPr>
        <p:txBody>
          <a:bodyPr vert="horz" lIns="91440" tIns="45720" rIns="91440" bIns="45720" rtlCol="0" anchor="ctr"/>
          <a:lstStyle>
            <a:defPPr lvl="0">
              <a:defRPr lang="en-US"/>
            </a:defPPr>
            <a:lvl1pPr marL="0" lvl="0" algn="ctr" defTabSz="914400" rtl="0" eaLnBrk="1" latinLnBrk="0" hangingPunct="1">
              <a:defRPr sz="1200" kern="1200">
                <a:solidFill>
                  <a:schemeClr val="tx1">
                    <a:tint val="75000"/>
                  </a:schemeClr>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a:lstStyle>
          <a:p>
            <a:r>
              <a:rPr lang="en-US"/>
              <a:t>Department of Computer Science &amp; Engineering</a:t>
            </a:r>
            <a:endParaRPr lang="en-IN"/>
          </a:p>
        </p:txBody>
      </p:sp>
      <p:sp>
        <p:nvSpPr>
          <p:cNvPr id="7" name="Slide Number Placeholder 3">
            <a:extLst>
              <a:ext uri="{FF2B5EF4-FFF2-40B4-BE49-F238E27FC236}">
                <a16:creationId xmlns:a16="http://schemas.microsoft.com/office/drawing/2014/main" id="{48CD8721-B2A7-56BB-A2E9-5024BEFF5FE2}"/>
              </a:ext>
            </a:extLst>
          </p:cNvPr>
          <p:cNvSpPr txBox="1">
            <a:spLocks/>
          </p:cNvSpPr>
          <p:nvPr/>
        </p:nvSpPr>
        <p:spPr>
          <a:xfrm>
            <a:off x="6553200" y="6356350"/>
            <a:ext cx="2133600" cy="365125"/>
          </a:xfrm>
          <a:prstGeom prst="rect">
            <a:avLst/>
          </a:prstGeom>
        </p:spPr>
        <p:txBody>
          <a:bodyPr vert="horz" lIns="91440" tIns="45720" rIns="91440" bIns="45720" rtlCol="0" anchor="ctr"/>
          <a:lstStyle>
            <a:defPPr lvl="0">
              <a:defRPr lang="en-US"/>
            </a:defPPr>
            <a:lvl1pPr marL="0" lvl="0" algn="r" defTabSz="914400" rtl="0" eaLnBrk="1" latinLnBrk="0" hangingPunct="1">
              <a:defRPr sz="1200" kern="1200">
                <a:solidFill>
                  <a:schemeClr val="tx1">
                    <a:tint val="75000"/>
                  </a:schemeClr>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a:lstStyle>
          <a:p>
            <a:fld id="{43639954-FBA3-4940-A796-04B4D69CDF21}" type="slidenum">
              <a:rPr lang="en-IN" smtClean="0"/>
              <a:pPr/>
              <a:t>29</a:t>
            </a:fld>
            <a:endParaRPr lang="en-IN"/>
          </a:p>
        </p:txBody>
      </p:sp>
      <p:sp>
        <p:nvSpPr>
          <p:cNvPr id="8" name="Content Placeholder 2">
            <a:extLst>
              <a:ext uri="{FF2B5EF4-FFF2-40B4-BE49-F238E27FC236}">
                <a16:creationId xmlns:a16="http://schemas.microsoft.com/office/drawing/2014/main" id="{0AA0F161-B2FA-38EE-4188-09700ABA7B48}"/>
              </a:ext>
            </a:extLst>
          </p:cNvPr>
          <p:cNvSpPr txBox="1">
            <a:spLocks/>
          </p:cNvSpPr>
          <p:nvPr/>
        </p:nvSpPr>
        <p:spPr>
          <a:xfrm>
            <a:off x="457200" y="1600200"/>
            <a:ext cx="8229600" cy="45259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000" dirty="0">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id="{99169BC0-7CB2-86F3-CB6B-64DF6800556D}"/>
              </a:ext>
            </a:extLst>
          </p:cNvPr>
          <p:cNvSpPr txBox="1">
            <a:spLocks/>
          </p:cNvSpPr>
          <p:nvPr/>
        </p:nvSpPr>
        <p:spPr>
          <a:xfrm>
            <a:off x="457200" y="6356350"/>
            <a:ext cx="2133600" cy="365125"/>
          </a:xfrm>
          <a:prstGeom prst="rect">
            <a:avLst/>
          </a:prstGeom>
        </p:spPr>
        <p:txBody>
          <a:bodyPr vert="horz" lIns="91440" tIns="45720" rIns="91440" bIns="45720" rtlCol="0" anchor="ctr"/>
          <a:lstStyle>
            <a:defPPr lvl="0">
              <a:defRPr lang="en-US"/>
            </a:defPPr>
            <a:lvl1pPr marL="0" lvl="0" algn="l" defTabSz="914400" rtl="0" eaLnBrk="1" latinLnBrk="0" hangingPunct="1">
              <a:defRPr sz="1200" kern="1200">
                <a:solidFill>
                  <a:schemeClr val="tx1">
                    <a:tint val="75000"/>
                  </a:schemeClr>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a:lstStyle>
          <a:p>
            <a:fld id="{CCC66142-3099-471F-94E1-5C5A9A67D04D}" type="datetime1">
              <a:rPr lang="en-US" smtClean="0"/>
              <a:pPr/>
              <a:t>4/27/2024</a:t>
            </a:fld>
            <a:endParaRPr lang="en-IN"/>
          </a:p>
        </p:txBody>
      </p:sp>
      <p:sp>
        <p:nvSpPr>
          <p:cNvPr id="10" name="Footer Placeholder 4">
            <a:extLst>
              <a:ext uri="{FF2B5EF4-FFF2-40B4-BE49-F238E27FC236}">
                <a16:creationId xmlns:a16="http://schemas.microsoft.com/office/drawing/2014/main" id="{59530B61-3AA7-B723-5E5F-2FFF23F36641}"/>
              </a:ext>
            </a:extLst>
          </p:cNvPr>
          <p:cNvSpPr txBox="1">
            <a:spLocks/>
          </p:cNvSpPr>
          <p:nvPr/>
        </p:nvSpPr>
        <p:spPr>
          <a:xfrm>
            <a:off x="3124200" y="6356350"/>
            <a:ext cx="2895600" cy="365125"/>
          </a:xfrm>
          <a:prstGeom prst="rect">
            <a:avLst/>
          </a:prstGeom>
        </p:spPr>
        <p:txBody>
          <a:bodyPr vert="horz" lIns="91440" tIns="45720" rIns="91440" bIns="45720" rtlCol="0" anchor="ctr"/>
          <a:lstStyle>
            <a:defPPr lvl="0">
              <a:defRPr lang="en-US"/>
            </a:defPPr>
            <a:lvl1pPr marL="0" lvl="0" algn="ctr" defTabSz="914400" rtl="0" eaLnBrk="1" latinLnBrk="0" hangingPunct="1">
              <a:defRPr sz="1200" kern="1200">
                <a:solidFill>
                  <a:schemeClr val="tx1">
                    <a:tint val="75000"/>
                  </a:schemeClr>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a:lstStyle>
          <a:p>
            <a:r>
              <a:rPr lang="en-US"/>
              <a:t>Department of Computer Science &amp; Engineering</a:t>
            </a:r>
            <a:endParaRPr lang="en-IN"/>
          </a:p>
        </p:txBody>
      </p:sp>
      <p:sp>
        <p:nvSpPr>
          <p:cNvPr id="11" name="Slide Number Placeholder 5">
            <a:extLst>
              <a:ext uri="{FF2B5EF4-FFF2-40B4-BE49-F238E27FC236}">
                <a16:creationId xmlns:a16="http://schemas.microsoft.com/office/drawing/2014/main" id="{92BB4CF9-A54B-9B69-DE97-6156296DC6E4}"/>
              </a:ext>
            </a:extLst>
          </p:cNvPr>
          <p:cNvSpPr txBox="1">
            <a:spLocks/>
          </p:cNvSpPr>
          <p:nvPr/>
        </p:nvSpPr>
        <p:spPr>
          <a:xfrm>
            <a:off x="6553200" y="6356350"/>
            <a:ext cx="2133600" cy="365125"/>
          </a:xfrm>
          <a:prstGeom prst="rect">
            <a:avLst/>
          </a:prstGeom>
        </p:spPr>
        <p:txBody>
          <a:bodyPr vert="horz" lIns="91440" tIns="45720" rIns="91440" bIns="45720" rtlCol="0" anchor="ctr"/>
          <a:lstStyle>
            <a:defPPr lvl="0">
              <a:defRPr lang="en-US"/>
            </a:defPPr>
            <a:lvl1pPr marL="0" lvl="0" algn="r" defTabSz="914400" rtl="0" eaLnBrk="1" latinLnBrk="0" hangingPunct="1">
              <a:defRPr sz="1200" kern="1200">
                <a:solidFill>
                  <a:schemeClr val="tx1">
                    <a:tint val="75000"/>
                  </a:schemeClr>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a:lstStyle>
          <a:p>
            <a:fld id="{43639954-FBA3-4940-A796-04B4D69CDF21}" type="slidenum">
              <a:rPr lang="en-IN" smtClean="0"/>
              <a:pPr/>
              <a:t>29</a:t>
            </a:fld>
            <a:endParaRPr lang="en-IN"/>
          </a:p>
        </p:txBody>
      </p:sp>
      <p:sp>
        <p:nvSpPr>
          <p:cNvPr id="12" name="Title 6">
            <a:extLst>
              <a:ext uri="{FF2B5EF4-FFF2-40B4-BE49-F238E27FC236}">
                <a16:creationId xmlns:a16="http://schemas.microsoft.com/office/drawing/2014/main" id="{D1E17D68-2305-194C-061D-5BB64BEE23AD}"/>
              </a:ext>
            </a:extLst>
          </p:cNvPr>
          <p:cNvSpPr txBox="1">
            <a:spLocks/>
          </p:cNvSpPr>
          <p:nvPr/>
        </p:nvSpPr>
        <p:spPr>
          <a:xfrm>
            <a:off x="1423448" y="274638"/>
            <a:ext cx="7263352" cy="7717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3200" dirty="0">
                <a:latin typeface="Times New Roman" panose="02020603050405020304" pitchFamily="18" charset="0"/>
                <a:cs typeface="Times New Roman" panose="02020603050405020304" pitchFamily="18" charset="0"/>
              </a:rPr>
              <a:t>RESULTS</a:t>
            </a:r>
            <a:endParaRPr lang="en-IN" sz="3200" dirty="0">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377D5583-B3F1-FC15-BF63-341D86C13D5A}"/>
              </a:ext>
            </a:extLst>
          </p:cNvPr>
          <p:cNvSpPr/>
          <p:nvPr/>
        </p:nvSpPr>
        <p:spPr>
          <a:xfrm>
            <a:off x="0" y="6384794"/>
            <a:ext cx="9144000" cy="4826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 </a:t>
            </a:r>
            <a:r>
              <a:rPr lang="en-IN" dirty="0" smtClean="0"/>
              <a:t>                  Department </a:t>
            </a:r>
            <a:r>
              <a:rPr lang="en-IN" dirty="0"/>
              <a:t>of Computer Science &amp; Engineering (Data Science)                                </a:t>
            </a:r>
            <a:r>
              <a:rPr lang="en-IN" dirty="0" smtClean="0"/>
              <a:t>29      </a:t>
            </a:r>
            <a:endParaRPr lang="en-IN" dirty="0"/>
          </a:p>
        </p:txBody>
      </p:sp>
      <p:pic>
        <p:nvPicPr>
          <p:cNvPr id="16" name="Picture 15">
            <a:extLst>
              <a:ext uri="{FF2B5EF4-FFF2-40B4-BE49-F238E27FC236}">
                <a16:creationId xmlns:a16="http://schemas.microsoft.com/office/drawing/2014/main" id="{29A3B0AE-5730-491F-616A-12AC55549934}"/>
              </a:ext>
            </a:extLst>
          </p:cNvPr>
          <p:cNvPicPr>
            <a:picLocks noChangeAspect="1"/>
          </p:cNvPicPr>
          <p:nvPr/>
        </p:nvPicPr>
        <p:blipFill>
          <a:blip r:embed="rId2"/>
          <a:stretch>
            <a:fillRect/>
          </a:stretch>
        </p:blipFill>
        <p:spPr>
          <a:xfrm>
            <a:off x="371220" y="1274934"/>
            <a:ext cx="8315580" cy="4824413"/>
          </a:xfrm>
          <a:prstGeom prst="rect">
            <a:avLst/>
          </a:prstGeom>
        </p:spPr>
      </p:pic>
      <p:pic>
        <p:nvPicPr>
          <p:cNvPr id="29698" name="Picture 2" descr="Sri Venkateswara College of Engineering and Technology - [SVC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535" y="279506"/>
            <a:ext cx="7620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893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184AC1-5B67-4A01-B5FA-DBD5C0E97495}"/>
              </a:ext>
            </a:extLst>
          </p:cNvPr>
          <p:cNvSpPr>
            <a:spLocks noGrp="1"/>
          </p:cNvSpPr>
          <p:nvPr>
            <p:ph type="dt" sz="half" idx="10"/>
          </p:nvPr>
        </p:nvSpPr>
        <p:spPr/>
        <p:txBody>
          <a:bodyPr/>
          <a:lstStyle/>
          <a:p>
            <a:r>
              <a:rPr lang="en-US" dirty="0"/>
              <a:t>24/05/2021</a:t>
            </a:r>
            <a:endParaRPr lang="en-IN" dirty="0"/>
          </a:p>
        </p:txBody>
      </p:sp>
      <p:sp>
        <p:nvSpPr>
          <p:cNvPr id="3" name="Footer Placeholder 2">
            <a:extLst>
              <a:ext uri="{FF2B5EF4-FFF2-40B4-BE49-F238E27FC236}">
                <a16:creationId xmlns:a16="http://schemas.microsoft.com/office/drawing/2014/main" id="{E7BF1E84-0DE2-4B44-BF0A-ED4AE08584AC}"/>
              </a:ext>
            </a:extLst>
          </p:cNvPr>
          <p:cNvSpPr>
            <a:spLocks noGrp="1"/>
          </p:cNvSpPr>
          <p:nvPr>
            <p:ph type="ftr" sz="quarter" idx="11"/>
          </p:nvPr>
        </p:nvSpPr>
        <p:spPr/>
        <p:txBody>
          <a:bodyPr/>
          <a:lstStyle/>
          <a:p>
            <a:r>
              <a:rPr lang="en-US"/>
              <a:t>Department of Computer Science &amp; Engineering</a:t>
            </a:r>
            <a:endParaRPr lang="en-IN"/>
          </a:p>
        </p:txBody>
      </p:sp>
      <p:sp>
        <p:nvSpPr>
          <p:cNvPr id="4" name="Slide Number Placeholder 3">
            <a:extLst>
              <a:ext uri="{FF2B5EF4-FFF2-40B4-BE49-F238E27FC236}">
                <a16:creationId xmlns:a16="http://schemas.microsoft.com/office/drawing/2014/main" id="{6D9DCA59-AB66-49F9-AEF6-3552C2CD08A8}"/>
              </a:ext>
            </a:extLst>
          </p:cNvPr>
          <p:cNvSpPr>
            <a:spLocks noGrp="1"/>
          </p:cNvSpPr>
          <p:nvPr>
            <p:ph type="sldNum" sz="quarter" idx="12"/>
          </p:nvPr>
        </p:nvSpPr>
        <p:spPr/>
        <p:txBody>
          <a:bodyPr/>
          <a:lstStyle/>
          <a:p>
            <a:fld id="{43639954-FBA3-4940-A796-04B4D69CDF21}" type="slidenum">
              <a:rPr lang="en-IN" smtClean="0"/>
              <a:pPr/>
              <a:t>3</a:t>
            </a:fld>
            <a:endParaRPr lang="en-IN"/>
          </a:p>
        </p:txBody>
      </p:sp>
      <p:sp>
        <p:nvSpPr>
          <p:cNvPr id="5" name="Rectangle 4">
            <a:extLst>
              <a:ext uri="{FF2B5EF4-FFF2-40B4-BE49-F238E27FC236}">
                <a16:creationId xmlns:a16="http://schemas.microsoft.com/office/drawing/2014/main" id="{1D9F49E8-4F0C-47BB-81D1-00D7313FE153}"/>
              </a:ext>
            </a:extLst>
          </p:cNvPr>
          <p:cNvSpPr/>
          <p:nvPr/>
        </p:nvSpPr>
        <p:spPr>
          <a:xfrm>
            <a:off x="1214414" y="14840"/>
            <a:ext cx="7715304" cy="8423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latin typeface="Times New Roman" panose="02020603050405020304" pitchFamily="18" charset="0"/>
                <a:cs typeface="Times New Roman" panose="02020603050405020304" pitchFamily="18" charset="0"/>
              </a:rPr>
              <a:t>TITLE</a:t>
            </a:r>
          </a:p>
        </p:txBody>
      </p:sp>
      <p:sp>
        <p:nvSpPr>
          <p:cNvPr id="6" name="Rectangle 5">
            <a:extLst>
              <a:ext uri="{FF2B5EF4-FFF2-40B4-BE49-F238E27FC236}">
                <a16:creationId xmlns:a16="http://schemas.microsoft.com/office/drawing/2014/main" id="{43CC60E8-5E56-43FC-A66E-76FE75C03460}"/>
              </a:ext>
            </a:extLst>
          </p:cNvPr>
          <p:cNvSpPr/>
          <p:nvPr/>
        </p:nvSpPr>
        <p:spPr>
          <a:xfrm>
            <a:off x="0" y="6356350"/>
            <a:ext cx="9144000" cy="5096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
        <p:nvSpPr>
          <p:cNvPr id="8" name="Date Placeholder 7">
            <a:extLst>
              <a:ext uri="{FF2B5EF4-FFF2-40B4-BE49-F238E27FC236}">
                <a16:creationId xmlns:a16="http://schemas.microsoft.com/office/drawing/2014/main" id="{C9A0AD73-9B69-484A-96A8-18E2CEE36977}"/>
              </a:ext>
            </a:extLst>
          </p:cNvPr>
          <p:cNvSpPr txBox="1">
            <a:spLocks/>
          </p:cNvSpPr>
          <p:nvPr/>
        </p:nvSpPr>
        <p:spPr>
          <a:xfrm>
            <a:off x="147614" y="5406269"/>
            <a:ext cx="2133600" cy="501649"/>
          </a:xfrm>
          <a:prstGeom prst="rect">
            <a:avLst/>
          </a:prstGeom>
        </p:spPr>
        <p:txBody>
          <a:bodyPr vert="horz" lIns="91440" tIns="45720" rIns="91440" bIns="45720" rtlCol="0" anchor="ctr"/>
          <a:lstStyle>
            <a:defPPr lvl="0">
              <a:defRPr lang="en-US"/>
            </a:defPPr>
            <a:lvl1pPr marL="0" lvl="0" algn="l" defTabSz="914400" rtl="0" eaLnBrk="1" latinLnBrk="0" hangingPunct="1">
              <a:defRPr sz="1200" kern="1200">
                <a:solidFill>
                  <a:schemeClr val="tx1">
                    <a:tint val="75000"/>
                  </a:schemeClr>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a:lstStyle>
          <a:p>
            <a:endParaRPr lang="en-IN" sz="1800" dirty="0">
              <a:solidFill>
                <a:schemeClr val="bg1"/>
              </a:solidFill>
            </a:endParaRPr>
          </a:p>
        </p:txBody>
      </p:sp>
      <p:sp>
        <p:nvSpPr>
          <p:cNvPr id="9" name="Slide Number Placeholder 8">
            <a:extLst>
              <a:ext uri="{FF2B5EF4-FFF2-40B4-BE49-F238E27FC236}">
                <a16:creationId xmlns:a16="http://schemas.microsoft.com/office/drawing/2014/main" id="{89002FD4-05DD-434B-9E76-B2A9C1697D02}"/>
              </a:ext>
            </a:extLst>
          </p:cNvPr>
          <p:cNvSpPr txBox="1">
            <a:spLocks/>
          </p:cNvSpPr>
          <p:nvPr/>
        </p:nvSpPr>
        <p:spPr>
          <a:xfrm>
            <a:off x="6724680" y="6356350"/>
            <a:ext cx="2133600" cy="509609"/>
          </a:xfrm>
          <a:prstGeom prst="rect">
            <a:avLst/>
          </a:prstGeom>
        </p:spPr>
        <p:txBody>
          <a:bodyPr vert="horz" lIns="91440" tIns="45720" rIns="91440" bIns="45720" rtlCol="0" anchor="ctr"/>
          <a:lstStyle>
            <a:defPPr lvl="0">
              <a:defRPr lang="en-US"/>
            </a:defPPr>
            <a:lvl1pPr marL="0" lvl="0" algn="r" defTabSz="914400" rtl="0" eaLnBrk="1" latinLnBrk="0" hangingPunct="1">
              <a:defRPr sz="1200" kern="1200">
                <a:solidFill>
                  <a:schemeClr val="tx1">
                    <a:tint val="75000"/>
                  </a:schemeClr>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a:lstStyle>
          <a:p>
            <a:fld id="{43639954-FBA3-4940-A796-04B4D69CDF21}" type="slidenum">
              <a:rPr lang="en-IN" sz="1800" smtClean="0">
                <a:solidFill>
                  <a:schemeClr val="bg1"/>
                </a:solidFill>
              </a:rPr>
              <a:pPr/>
              <a:t>3</a:t>
            </a:fld>
            <a:endParaRPr lang="en-IN" sz="1800" dirty="0">
              <a:solidFill>
                <a:schemeClr val="bg1"/>
              </a:solidFill>
            </a:endParaRPr>
          </a:p>
        </p:txBody>
      </p:sp>
      <p:sp>
        <p:nvSpPr>
          <p:cNvPr id="10" name="Footer Placeholder 12">
            <a:extLst>
              <a:ext uri="{FF2B5EF4-FFF2-40B4-BE49-F238E27FC236}">
                <a16:creationId xmlns:a16="http://schemas.microsoft.com/office/drawing/2014/main" id="{2EB12F9C-7F90-48F8-84BB-FD27A7BB215D}"/>
              </a:ext>
            </a:extLst>
          </p:cNvPr>
          <p:cNvSpPr txBox="1">
            <a:spLocks/>
          </p:cNvSpPr>
          <p:nvPr/>
        </p:nvSpPr>
        <p:spPr>
          <a:xfrm>
            <a:off x="976282" y="6341212"/>
            <a:ext cx="6394902" cy="509609"/>
          </a:xfrm>
          <a:prstGeom prst="rect">
            <a:avLst/>
          </a:prstGeom>
        </p:spPr>
        <p:txBody>
          <a:bodyPr vert="horz" lIns="91440" tIns="45720" rIns="91440" bIns="45720" rtlCol="0" anchor="ctr"/>
          <a:lstStyle>
            <a:defPPr lvl="0">
              <a:defRPr lang="en-US"/>
            </a:defPPr>
            <a:lvl1pPr marL="0" lvl="0" algn="ctr" defTabSz="914400" rtl="0" eaLnBrk="1" latinLnBrk="0" hangingPunct="1">
              <a:defRPr sz="1200" kern="1200">
                <a:solidFill>
                  <a:schemeClr val="tx1">
                    <a:tint val="75000"/>
                  </a:schemeClr>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a:lstStyle>
          <a:p>
            <a:r>
              <a:rPr lang="en-US" sz="1800" dirty="0">
                <a:solidFill>
                  <a:schemeClr val="bg1"/>
                </a:solidFill>
              </a:rPr>
              <a:t>Department of Computer Science &amp; </a:t>
            </a:r>
            <a:r>
              <a:rPr lang="en-US" sz="1800" dirty="0" smtClean="0">
                <a:solidFill>
                  <a:schemeClr val="bg1"/>
                </a:solidFill>
              </a:rPr>
              <a:t>Engineering (Data Science)</a:t>
            </a:r>
            <a:endParaRPr lang="en-IN" sz="1800" dirty="0">
              <a:solidFill>
                <a:schemeClr val="bg1"/>
              </a:solidFill>
            </a:endParaRPr>
          </a:p>
        </p:txBody>
      </p:sp>
      <p:sp>
        <p:nvSpPr>
          <p:cNvPr id="11" name="Rectangle 10">
            <a:extLst>
              <a:ext uri="{FF2B5EF4-FFF2-40B4-BE49-F238E27FC236}">
                <a16:creationId xmlns:a16="http://schemas.microsoft.com/office/drawing/2014/main" id="{C0402CBD-7540-4C70-87EA-49D326D7E142}"/>
              </a:ext>
            </a:extLst>
          </p:cNvPr>
          <p:cNvSpPr/>
          <p:nvPr/>
        </p:nvSpPr>
        <p:spPr>
          <a:xfrm>
            <a:off x="374977" y="428616"/>
            <a:ext cx="8394046" cy="2554545"/>
          </a:xfrm>
          <a:prstGeom prst="rect">
            <a:avLst/>
          </a:prstGeom>
        </p:spPr>
        <p:txBody>
          <a:bodyPr wrap="square">
            <a:spAutoFit/>
          </a:bodyPr>
          <a:lstStyle/>
          <a:p>
            <a:pPr algn="ctr"/>
            <a:endParaRPr lang="en-US" sz="4000" b="1" dirty="0">
              <a:latin typeface="Times New Roman" pitchFamily="18" charset="0"/>
              <a:cs typeface="Times New Roman" pitchFamily="18" charset="0"/>
            </a:endParaRPr>
          </a:p>
          <a:p>
            <a:pPr algn="ctr"/>
            <a:endParaRPr lang="en-US" sz="4000" b="1" dirty="0">
              <a:latin typeface="Times New Roman" pitchFamily="18" charset="0"/>
              <a:cs typeface="Times New Roman" pitchFamily="18" charset="0"/>
            </a:endParaRPr>
          </a:p>
          <a:p>
            <a:pPr algn="ctr"/>
            <a:r>
              <a:rPr lang="en-US" sz="4000" b="1" dirty="0">
                <a:latin typeface="Times New Roman" pitchFamily="18" charset="0"/>
                <a:cs typeface="Times New Roman" pitchFamily="18" charset="0"/>
              </a:rPr>
              <a:t>CREDIT CARD TRANSACTION ANOMALIES USING ML</a:t>
            </a:r>
          </a:p>
        </p:txBody>
      </p:sp>
      <p:pic>
        <p:nvPicPr>
          <p:cNvPr id="2050" name="Picture 2" descr="1.4 Lakh UPI Frauds Reported In Q1, Q2 2022: MHA">
            <a:extLst>
              <a:ext uri="{FF2B5EF4-FFF2-40B4-BE49-F238E27FC236}">
                <a16:creationId xmlns:a16="http://schemas.microsoft.com/office/drawing/2014/main" id="{E16056D7-9266-7DA3-4F8F-15224C192C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3950" y="3429000"/>
            <a:ext cx="2910348" cy="218276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6FDF2BB1-1B82-84E9-9BD5-A0E90FF91855}"/>
              </a:ext>
            </a:extLst>
          </p:cNvPr>
          <p:cNvPicPr>
            <a:picLocks noChangeAspect="1"/>
          </p:cNvPicPr>
          <p:nvPr/>
        </p:nvPicPr>
        <p:blipFill>
          <a:blip r:embed="rId3"/>
          <a:stretch>
            <a:fillRect/>
          </a:stretch>
        </p:blipFill>
        <p:spPr>
          <a:xfrm>
            <a:off x="2734006" y="3396937"/>
            <a:ext cx="3390236" cy="2260157"/>
          </a:xfrm>
          <a:prstGeom prst="rect">
            <a:avLst/>
          </a:prstGeom>
        </p:spPr>
      </p:pic>
      <p:pic>
        <p:nvPicPr>
          <p:cNvPr id="3074" name="Picture 2" descr="Sri Venkateswara College of Engineering and Technology - [SVCE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282" y="110072"/>
            <a:ext cx="7620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25521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214414" y="14840"/>
            <a:ext cx="7715304" cy="8423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b="1" dirty="0"/>
          </a:p>
        </p:txBody>
      </p:sp>
      <p:sp>
        <p:nvSpPr>
          <p:cNvPr id="8" name="Date Placeholder 7"/>
          <p:cNvSpPr>
            <a:spLocks noGrp="1"/>
          </p:cNvSpPr>
          <p:nvPr>
            <p:ph type="dt" sz="half" idx="10"/>
          </p:nvPr>
        </p:nvSpPr>
        <p:spPr>
          <a:xfrm>
            <a:off x="142844" y="6572272"/>
            <a:ext cx="2133600" cy="292079"/>
          </a:xfrm>
        </p:spPr>
        <p:txBody>
          <a:bodyPr/>
          <a:lstStyle/>
          <a:p>
            <a:r>
              <a:rPr lang="en-IN" sz="1800" b="1" dirty="0">
                <a:solidFill>
                  <a:schemeClr val="bg1"/>
                </a:solidFill>
              </a:rPr>
              <a:t>05/02/2024</a:t>
            </a:r>
          </a:p>
        </p:txBody>
      </p:sp>
      <p:sp>
        <p:nvSpPr>
          <p:cNvPr id="9" name="Slide Number Placeholder 8"/>
          <p:cNvSpPr>
            <a:spLocks noGrp="1"/>
          </p:cNvSpPr>
          <p:nvPr>
            <p:ph type="sldNum" sz="quarter" idx="12"/>
          </p:nvPr>
        </p:nvSpPr>
        <p:spPr>
          <a:xfrm>
            <a:off x="6724680" y="6500834"/>
            <a:ext cx="2133600" cy="365125"/>
          </a:xfrm>
        </p:spPr>
        <p:txBody>
          <a:bodyPr/>
          <a:lstStyle/>
          <a:p>
            <a:fld id="{43639954-FBA3-4940-A796-04B4D69CDF21}" type="slidenum">
              <a:rPr lang="en-IN" sz="1800" b="1" smtClean="0">
                <a:solidFill>
                  <a:schemeClr val="bg1"/>
                </a:solidFill>
              </a:rPr>
              <a:pPr/>
              <a:t>30</a:t>
            </a:fld>
            <a:endParaRPr lang="en-IN" sz="1800" b="1" dirty="0">
              <a:solidFill>
                <a:schemeClr val="bg1"/>
              </a:solidFill>
            </a:endParaRPr>
          </a:p>
        </p:txBody>
      </p:sp>
      <p:sp>
        <p:nvSpPr>
          <p:cNvPr id="13" name="Footer Placeholder 12"/>
          <p:cNvSpPr>
            <a:spLocks noGrp="1"/>
          </p:cNvSpPr>
          <p:nvPr>
            <p:ph type="ftr" sz="quarter" idx="11"/>
          </p:nvPr>
        </p:nvSpPr>
        <p:spPr>
          <a:xfrm>
            <a:off x="1785918" y="6500835"/>
            <a:ext cx="5000660" cy="396864"/>
          </a:xfrm>
        </p:spPr>
        <p:txBody>
          <a:bodyPr/>
          <a:lstStyle/>
          <a:p>
            <a:r>
              <a:rPr lang="en-US" sz="1800" b="1" dirty="0">
                <a:solidFill>
                  <a:schemeClr val="bg1"/>
                </a:solidFill>
              </a:rPr>
              <a:t>Department of Computer Science &amp; Engineering</a:t>
            </a:r>
            <a:endParaRPr lang="en-IN" sz="1800" b="1" dirty="0">
              <a:solidFill>
                <a:schemeClr val="bg1"/>
              </a:solidFill>
            </a:endParaRPr>
          </a:p>
        </p:txBody>
      </p:sp>
      <p:sp>
        <p:nvSpPr>
          <p:cNvPr id="2" name="TextBox 1">
            <a:extLst>
              <a:ext uri="{FF2B5EF4-FFF2-40B4-BE49-F238E27FC236}">
                <a16:creationId xmlns:a16="http://schemas.microsoft.com/office/drawing/2014/main" id="{FB77667B-C203-4DF5-B783-7D9C2A4FD198}"/>
              </a:ext>
            </a:extLst>
          </p:cNvPr>
          <p:cNvSpPr txBox="1"/>
          <p:nvPr/>
        </p:nvSpPr>
        <p:spPr>
          <a:xfrm>
            <a:off x="2581244" y="2362200"/>
            <a:ext cx="4352956" cy="1107996"/>
          </a:xfrm>
          <a:prstGeom prst="rect">
            <a:avLst/>
          </a:prstGeom>
          <a:noFill/>
        </p:spPr>
        <p:txBody>
          <a:bodyPr wrap="square" rtlCol="0">
            <a:spAutoFit/>
          </a:bodyPr>
          <a:lstStyle/>
          <a:p>
            <a:r>
              <a:rPr lang="en-US" sz="6600" b="1" dirty="0">
                <a:latin typeface="Times New Roman" panose="02020603050405020304" pitchFamily="18" charset="0"/>
                <a:cs typeface="Times New Roman" panose="02020603050405020304" pitchFamily="18" charset="0"/>
              </a:rPr>
              <a:t>Thank You</a:t>
            </a:r>
            <a:endParaRPr lang="en-IN" sz="6600" b="1" dirty="0">
              <a:latin typeface="Times New Roman" panose="02020603050405020304" pitchFamily="18" charset="0"/>
              <a:cs typeface="Times New Roman" panose="02020603050405020304" pitchFamily="18" charset="0"/>
            </a:endParaRPr>
          </a:p>
        </p:txBody>
      </p:sp>
      <p:pic>
        <p:nvPicPr>
          <p:cNvPr id="30722" name="Picture 2" descr="Sri Venkateswara College of Engineering and Technology - [SVC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220" y="95232"/>
            <a:ext cx="7620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7997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7EA46485-09CE-A95D-439A-DEA4F93875C1}"/>
              </a:ext>
            </a:extLst>
          </p:cNvPr>
          <p:cNvSpPr>
            <a:spLocks noGrp="1"/>
          </p:cNvSpPr>
          <p:nvPr>
            <p:ph idx="1"/>
          </p:nvPr>
        </p:nvSpPr>
        <p:spPr>
          <a:xfrm>
            <a:off x="457200" y="1790872"/>
            <a:ext cx="8229600" cy="4525963"/>
          </a:xfrm>
        </p:spPr>
        <p:txBody>
          <a:bodyPr>
            <a:normAutofit/>
          </a:bodyPr>
          <a:lstStyle/>
          <a:p>
            <a:pPr algn="just"/>
            <a:r>
              <a:rPr lang="en-US" sz="2000" b="0" i="0" dirty="0">
                <a:solidFill>
                  <a:srgbClr val="374151"/>
                </a:solidFill>
                <a:effectLst/>
                <a:latin typeface="Times New Roman" panose="02020603050405020304" pitchFamily="18" charset="0"/>
                <a:cs typeface="Times New Roman" panose="02020603050405020304" pitchFamily="18" charset="0"/>
              </a:rPr>
              <a:t>Credit card transactions are integral to modern finance, enabling millions of daily purchases.</a:t>
            </a:r>
          </a:p>
          <a:p>
            <a:pPr algn="just"/>
            <a:r>
              <a:rPr lang="en-US" sz="2000" dirty="0">
                <a:solidFill>
                  <a:srgbClr val="374151"/>
                </a:solidFill>
                <a:latin typeface="Times New Roman" panose="02020603050405020304" pitchFamily="18" charset="0"/>
                <a:cs typeface="Times New Roman" panose="02020603050405020304" pitchFamily="18" charset="0"/>
              </a:rPr>
              <a:t>Credit cards are widely used for electronic payments, but this popularity makes them a target for fraud.</a:t>
            </a:r>
          </a:p>
          <a:p>
            <a:pPr algn="just"/>
            <a:r>
              <a:rPr lang="en-US" sz="2000" b="0" i="0" dirty="0">
                <a:solidFill>
                  <a:srgbClr val="374151"/>
                </a:solidFill>
                <a:effectLst/>
                <a:latin typeface="Times New Roman" panose="02020603050405020304" pitchFamily="18" charset="0"/>
                <a:cs typeface="Times New Roman" panose="02020603050405020304" pitchFamily="18" charset="0"/>
              </a:rPr>
              <a:t>Despite convenience, they carry the risk of anomalies, leading to unauthorized charges, financial losses, and identity theft.</a:t>
            </a:r>
          </a:p>
          <a:p>
            <a:pPr algn="just"/>
            <a:r>
              <a:rPr lang="en-US" sz="2000" b="0" i="0" dirty="0">
                <a:solidFill>
                  <a:srgbClr val="374151"/>
                </a:solidFill>
                <a:effectLst/>
                <a:latin typeface="Times New Roman" panose="02020603050405020304" pitchFamily="18" charset="0"/>
                <a:cs typeface="Times New Roman" panose="02020603050405020304" pitchFamily="18" charset="0"/>
              </a:rPr>
              <a:t>Anomaly detection is crucial in transaction monitoring, playing a pivotal role in identifying and mitigating these risks.</a:t>
            </a:r>
          </a:p>
          <a:p>
            <a:pPr algn="just"/>
            <a:r>
              <a:rPr lang="en-US" sz="2000" b="0" i="0" dirty="0">
                <a:solidFill>
                  <a:srgbClr val="374151"/>
                </a:solidFill>
                <a:effectLst/>
                <a:latin typeface="Times New Roman" panose="02020603050405020304" pitchFamily="18" charset="0"/>
                <a:cs typeface="Times New Roman" panose="02020603050405020304" pitchFamily="18" charset="0"/>
              </a:rPr>
              <a:t>Anomaly detection in credit card transactions identifies patterns significantly deviating from expected legitimate behavior.</a:t>
            </a:r>
          </a:p>
          <a:p>
            <a:pPr algn="just"/>
            <a:r>
              <a:rPr lang="en-US" sz="2000" b="0" i="0" dirty="0">
                <a:solidFill>
                  <a:srgbClr val="374151"/>
                </a:solidFill>
                <a:effectLst/>
                <a:latin typeface="Times New Roman" panose="02020603050405020304" pitchFamily="18" charset="0"/>
                <a:cs typeface="Times New Roman" panose="02020603050405020304" pitchFamily="18" charset="0"/>
              </a:rPr>
              <a:t>The objective is to enhance security and integrity across credit card transactions.</a:t>
            </a:r>
          </a:p>
          <a:p>
            <a:pPr algn="just"/>
            <a:r>
              <a:rPr lang="en-US" sz="2000" b="0" i="0" dirty="0">
                <a:solidFill>
                  <a:srgbClr val="374151"/>
                </a:solidFill>
                <a:effectLst/>
                <a:latin typeface="Times New Roman" panose="02020603050405020304" pitchFamily="18" charset="0"/>
                <a:cs typeface="Times New Roman" panose="02020603050405020304" pitchFamily="18" charset="0"/>
              </a:rPr>
              <a:t>Applications : HDFC Bank , SBI Card , ICICI Bank , Axis Bank etc.,</a:t>
            </a:r>
          </a:p>
          <a:p>
            <a:pPr marL="0" indent="0">
              <a:buNone/>
            </a:pPr>
            <a:endParaRPr lang="en-IN" dirty="0"/>
          </a:p>
        </p:txBody>
      </p:sp>
      <p:sp>
        <p:nvSpPr>
          <p:cNvPr id="2" name="Date Placeholder 1">
            <a:extLst>
              <a:ext uri="{FF2B5EF4-FFF2-40B4-BE49-F238E27FC236}">
                <a16:creationId xmlns:a16="http://schemas.microsoft.com/office/drawing/2014/main" id="{FE2E00AF-0FF7-AD35-0BB4-A5DEF2FF9854}"/>
              </a:ext>
            </a:extLst>
          </p:cNvPr>
          <p:cNvSpPr>
            <a:spLocks noGrp="1"/>
          </p:cNvSpPr>
          <p:nvPr>
            <p:ph type="dt" sz="half" idx="10"/>
          </p:nvPr>
        </p:nvSpPr>
        <p:spPr/>
        <p:txBody>
          <a:bodyPr/>
          <a:lstStyle/>
          <a:p>
            <a:fld id="{699A26E3-4003-412E-9564-A4D35236C3FE}" type="datetime1">
              <a:rPr lang="en-US" smtClean="0"/>
              <a:pPr/>
              <a:t>4/27/2024</a:t>
            </a:fld>
            <a:endParaRPr lang="en-IN"/>
          </a:p>
        </p:txBody>
      </p:sp>
      <p:sp>
        <p:nvSpPr>
          <p:cNvPr id="3" name="Footer Placeholder 2">
            <a:extLst>
              <a:ext uri="{FF2B5EF4-FFF2-40B4-BE49-F238E27FC236}">
                <a16:creationId xmlns:a16="http://schemas.microsoft.com/office/drawing/2014/main" id="{D962B66E-0E88-7DA1-6E98-273F2D5C8B47}"/>
              </a:ext>
            </a:extLst>
          </p:cNvPr>
          <p:cNvSpPr>
            <a:spLocks noGrp="1"/>
          </p:cNvSpPr>
          <p:nvPr>
            <p:ph type="ftr" sz="quarter" idx="11"/>
          </p:nvPr>
        </p:nvSpPr>
        <p:spPr/>
        <p:txBody>
          <a:bodyPr/>
          <a:lstStyle/>
          <a:p>
            <a:r>
              <a:rPr lang="en-US"/>
              <a:t>Department of Computer Science &amp; Engineering</a:t>
            </a:r>
            <a:endParaRPr lang="en-IN"/>
          </a:p>
        </p:txBody>
      </p:sp>
      <p:sp>
        <p:nvSpPr>
          <p:cNvPr id="4" name="Slide Number Placeholder 3">
            <a:extLst>
              <a:ext uri="{FF2B5EF4-FFF2-40B4-BE49-F238E27FC236}">
                <a16:creationId xmlns:a16="http://schemas.microsoft.com/office/drawing/2014/main" id="{87A15A4F-7202-D6BA-41BE-08AD4E83E042}"/>
              </a:ext>
            </a:extLst>
          </p:cNvPr>
          <p:cNvSpPr>
            <a:spLocks noGrp="1"/>
          </p:cNvSpPr>
          <p:nvPr>
            <p:ph type="sldNum" sz="quarter" idx="12"/>
          </p:nvPr>
        </p:nvSpPr>
        <p:spPr/>
        <p:txBody>
          <a:bodyPr/>
          <a:lstStyle/>
          <a:p>
            <a:fld id="{43639954-FBA3-4940-A796-04B4D69CDF21}" type="slidenum">
              <a:rPr lang="en-IN" smtClean="0"/>
              <a:pPr/>
              <a:t>4</a:t>
            </a:fld>
            <a:endParaRPr lang="en-IN"/>
          </a:p>
        </p:txBody>
      </p:sp>
      <p:sp>
        <p:nvSpPr>
          <p:cNvPr id="7" name="Title 6">
            <a:extLst>
              <a:ext uri="{FF2B5EF4-FFF2-40B4-BE49-F238E27FC236}">
                <a16:creationId xmlns:a16="http://schemas.microsoft.com/office/drawing/2014/main" id="{1595D772-5A9D-537E-CEB6-7A4F7CEFFEF2}"/>
              </a:ext>
            </a:extLst>
          </p:cNvPr>
          <p:cNvSpPr>
            <a:spLocks noGrp="1"/>
          </p:cNvSpPr>
          <p:nvPr>
            <p:ph type="title"/>
          </p:nvPr>
        </p:nvSpPr>
        <p:spPr>
          <a:xfrm>
            <a:off x="1253764" y="274639"/>
            <a:ext cx="7433035" cy="857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200" b="1" dirty="0">
                <a:latin typeface="Times New Roman" panose="02020603050405020304" pitchFamily="18" charset="0"/>
                <a:cs typeface="Times New Roman" panose="02020603050405020304" pitchFamily="18" charset="0"/>
              </a:rPr>
              <a:t>I</a:t>
            </a:r>
            <a:r>
              <a:rPr lang="en-IN" sz="3200" b="1" dirty="0">
                <a:latin typeface="Times New Roman" panose="02020603050405020304" pitchFamily="18" charset="0"/>
                <a:cs typeface="Times New Roman" panose="02020603050405020304" pitchFamily="18" charset="0"/>
              </a:rPr>
              <a:t>NTRODUCTION</a:t>
            </a:r>
          </a:p>
        </p:txBody>
      </p:sp>
      <p:sp>
        <p:nvSpPr>
          <p:cNvPr id="9" name="Rectangle 8">
            <a:extLst>
              <a:ext uri="{FF2B5EF4-FFF2-40B4-BE49-F238E27FC236}">
                <a16:creationId xmlns:a16="http://schemas.microsoft.com/office/drawing/2014/main" id="{50A87ED6-F9DA-21A8-A510-BF49CD30AFE6}"/>
              </a:ext>
            </a:extLst>
          </p:cNvPr>
          <p:cNvSpPr/>
          <p:nvPr/>
        </p:nvSpPr>
        <p:spPr>
          <a:xfrm>
            <a:off x="0" y="6316835"/>
            <a:ext cx="9144000" cy="501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  </a:t>
            </a:r>
            <a:r>
              <a:rPr lang="en-IN" dirty="0" smtClean="0"/>
              <a:t>                   Department </a:t>
            </a:r>
            <a:r>
              <a:rPr lang="en-IN" dirty="0"/>
              <a:t>of Computer Science &amp; Engineering </a:t>
            </a:r>
            <a:r>
              <a:rPr lang="en-IN" dirty="0" smtClean="0"/>
              <a:t>(Data Science)                                  4      </a:t>
            </a:r>
            <a:endParaRPr lang="en-IN" dirty="0"/>
          </a:p>
        </p:txBody>
      </p:sp>
      <p:pic>
        <p:nvPicPr>
          <p:cNvPr id="4098" name="Picture 2" descr="Sri Venkateswara College of Engineering and Technology - [SVC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881" y="331586"/>
            <a:ext cx="7620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2156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214414" y="14840"/>
            <a:ext cx="7715304" cy="8423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latin typeface="Times New Roman" panose="02020603050405020304" pitchFamily="18" charset="0"/>
                <a:cs typeface="Times New Roman" panose="02020603050405020304" pitchFamily="18" charset="0"/>
              </a:rPr>
              <a:t>ABSTRACT</a:t>
            </a:r>
          </a:p>
        </p:txBody>
      </p:sp>
      <p:sp>
        <p:nvSpPr>
          <p:cNvPr id="10" name="Rectangle 9"/>
          <p:cNvSpPr/>
          <p:nvPr/>
        </p:nvSpPr>
        <p:spPr>
          <a:xfrm>
            <a:off x="0" y="6266319"/>
            <a:ext cx="9144000" cy="4826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
        <p:nvSpPr>
          <p:cNvPr id="9" name="Slide Number Placeholder 8"/>
          <p:cNvSpPr>
            <a:spLocks noGrp="1"/>
          </p:cNvSpPr>
          <p:nvPr>
            <p:ph type="sldNum" sz="quarter" idx="12"/>
          </p:nvPr>
        </p:nvSpPr>
        <p:spPr>
          <a:xfrm>
            <a:off x="6724680" y="6174558"/>
            <a:ext cx="2133600" cy="691402"/>
          </a:xfrm>
        </p:spPr>
        <p:txBody>
          <a:bodyPr/>
          <a:lstStyle/>
          <a:p>
            <a:fld id="{43639954-FBA3-4940-A796-04B4D69CDF21}" type="slidenum">
              <a:rPr lang="en-IN" sz="1800" smtClean="0">
                <a:solidFill>
                  <a:schemeClr val="bg1"/>
                </a:solidFill>
              </a:rPr>
              <a:pPr/>
              <a:t>5</a:t>
            </a:fld>
            <a:endParaRPr lang="en-IN" sz="1800" dirty="0">
              <a:solidFill>
                <a:schemeClr val="bg1"/>
              </a:solidFill>
            </a:endParaRPr>
          </a:p>
        </p:txBody>
      </p:sp>
      <p:sp>
        <p:nvSpPr>
          <p:cNvPr id="13" name="Footer Placeholder 12"/>
          <p:cNvSpPr>
            <a:spLocks noGrp="1"/>
          </p:cNvSpPr>
          <p:nvPr>
            <p:ph type="ftr" sz="quarter" idx="11"/>
          </p:nvPr>
        </p:nvSpPr>
        <p:spPr>
          <a:xfrm>
            <a:off x="410547" y="6151758"/>
            <a:ext cx="7719041" cy="691402"/>
          </a:xfrm>
        </p:spPr>
        <p:txBody>
          <a:bodyPr/>
          <a:lstStyle/>
          <a:p>
            <a:r>
              <a:rPr lang="en-US" sz="1800" dirty="0" smtClean="0">
                <a:solidFill>
                  <a:schemeClr val="bg1"/>
                </a:solidFill>
              </a:rPr>
              <a:t> Department </a:t>
            </a:r>
            <a:r>
              <a:rPr lang="en-US" sz="1800" dirty="0">
                <a:solidFill>
                  <a:schemeClr val="bg1"/>
                </a:solidFill>
              </a:rPr>
              <a:t>of Computer Science &amp; </a:t>
            </a:r>
            <a:r>
              <a:rPr lang="en-US" sz="1800" dirty="0" smtClean="0">
                <a:solidFill>
                  <a:schemeClr val="bg1"/>
                </a:solidFill>
              </a:rPr>
              <a:t>Engineering(Data Science)</a:t>
            </a:r>
            <a:endParaRPr lang="en-IN" sz="1800" dirty="0">
              <a:solidFill>
                <a:schemeClr val="bg1"/>
              </a:solidFill>
            </a:endParaRPr>
          </a:p>
        </p:txBody>
      </p:sp>
      <p:sp>
        <p:nvSpPr>
          <p:cNvPr id="2" name="Rectangle 1">
            <a:extLst>
              <a:ext uri="{FF2B5EF4-FFF2-40B4-BE49-F238E27FC236}">
                <a16:creationId xmlns:a16="http://schemas.microsoft.com/office/drawing/2014/main" id="{DC4F7FDC-B471-490E-9E7B-C4D98837A698}"/>
              </a:ext>
            </a:extLst>
          </p:cNvPr>
          <p:cNvSpPr/>
          <p:nvPr/>
        </p:nvSpPr>
        <p:spPr>
          <a:xfrm>
            <a:off x="478302" y="1399553"/>
            <a:ext cx="8379978" cy="1077218"/>
          </a:xfrm>
          <a:prstGeom prst="rect">
            <a:avLst/>
          </a:prstGeom>
        </p:spPr>
        <p:txBody>
          <a:bodyPr wrap="square">
            <a:spAutoFit/>
          </a:bodyPr>
          <a:lstStyle/>
          <a:p>
            <a:pPr>
              <a:buFont typeface="Wingdings" pitchFamily="2" charset="2"/>
              <a:buChar char="Ø"/>
            </a:pPr>
            <a:endParaRPr lang="en-US" sz="2400" dirty="0">
              <a:solidFill>
                <a:schemeClr val="bg2">
                  <a:lumMod val="10000"/>
                </a:schemeClr>
              </a:solidFill>
              <a:latin typeface="Bahnschrift Condensed" pitchFamily="34" charset="0"/>
            </a:endParaRPr>
          </a:p>
          <a:p>
            <a:endParaRPr lang="en-US" sz="2000" dirty="0">
              <a:solidFill>
                <a:schemeClr val="bg2">
                  <a:lumMod val="10000"/>
                </a:schemeClr>
              </a:solidFill>
              <a:latin typeface="Bahnschrift Condensed" pitchFamily="34" charset="0"/>
            </a:endParaRPr>
          </a:p>
          <a:p>
            <a:pPr algn="just"/>
            <a:endParaRPr lang="en-IN"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5B4B940-693C-7179-0EA0-2915541EF544}"/>
              </a:ext>
            </a:extLst>
          </p:cNvPr>
          <p:cNvSpPr txBox="1"/>
          <p:nvPr/>
        </p:nvSpPr>
        <p:spPr>
          <a:xfrm>
            <a:off x="842963" y="1557338"/>
            <a:ext cx="7286625" cy="4708981"/>
          </a:xfrm>
          <a:prstGeom prst="rect">
            <a:avLst/>
          </a:prstGeom>
          <a:noFill/>
        </p:spPr>
        <p:txBody>
          <a:bodyPr wrap="square">
            <a:spAutoFit/>
          </a:bodyPr>
          <a:lstStyle/>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Credit cards are widely used for electronic payments, but this popularity makes them a target for fraud. Detecting fraud is a major concern for credit card companies. They are seeking better technologies to detect and prevent fraudulent transactions. This project compares various methods for identifying credit card fraud, considering their advantages and disadvantages. These fraudulent activities challenge fraud control systems, affecting online payment transparency. Financial institutions are thus working to improve credit card transaction security and ensure safe e-banking services. They are investing in more effective anomaly detection techniques, like using machine learning algorithms. These techniques analyze transaction features such as amount, location, and frequency to identify suspicious patterns and prevent unauthorized transactions, ultimately enhancing financial system security.</a:t>
            </a:r>
            <a:endParaRPr lang="en-IN" sz="2000" dirty="0">
              <a:latin typeface="Times New Roman" panose="02020603050405020304" pitchFamily="18" charset="0"/>
              <a:cs typeface="Times New Roman" panose="02020603050405020304" pitchFamily="18" charset="0"/>
            </a:endParaRPr>
          </a:p>
        </p:txBody>
      </p:sp>
      <p:pic>
        <p:nvPicPr>
          <p:cNvPr id="5122" name="Picture 2" descr="Sri Venkateswara College of Engineering and Technology - [SVC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889" y="100257"/>
            <a:ext cx="7620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6686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214414" y="14840"/>
            <a:ext cx="7715304" cy="8423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latin typeface="Times New Roman" panose="02020603050405020304" pitchFamily="18" charset="0"/>
                <a:cs typeface="Times New Roman" panose="02020603050405020304" pitchFamily="18" charset="0"/>
              </a:rPr>
              <a:t>K</a:t>
            </a:r>
            <a:r>
              <a:rPr lang="en-IN" sz="3200" b="1" dirty="0">
                <a:latin typeface="Times New Roman" panose="02020603050405020304" pitchFamily="18" charset="0"/>
                <a:cs typeface="Times New Roman" panose="02020603050405020304" pitchFamily="18" charset="0"/>
              </a:rPr>
              <a:t>EY OBJECTIVES</a:t>
            </a:r>
          </a:p>
        </p:txBody>
      </p:sp>
      <p:sp>
        <p:nvSpPr>
          <p:cNvPr id="10" name="Rectangle 9"/>
          <p:cNvSpPr/>
          <p:nvPr/>
        </p:nvSpPr>
        <p:spPr>
          <a:xfrm>
            <a:off x="0" y="6250951"/>
            <a:ext cx="9144000" cy="4826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
        <p:nvSpPr>
          <p:cNvPr id="9" name="Slide Number Placeholder 8"/>
          <p:cNvSpPr>
            <a:spLocks noGrp="1"/>
          </p:cNvSpPr>
          <p:nvPr>
            <p:ph type="sldNum" sz="quarter" idx="12"/>
          </p:nvPr>
        </p:nvSpPr>
        <p:spPr>
          <a:xfrm>
            <a:off x="6724680" y="6174558"/>
            <a:ext cx="2133600" cy="691402"/>
          </a:xfrm>
        </p:spPr>
        <p:txBody>
          <a:bodyPr/>
          <a:lstStyle/>
          <a:p>
            <a:fld id="{43639954-FBA3-4940-A796-04B4D69CDF21}" type="slidenum">
              <a:rPr lang="en-IN" sz="1800" smtClean="0">
                <a:solidFill>
                  <a:schemeClr val="bg1"/>
                </a:solidFill>
              </a:rPr>
              <a:pPr/>
              <a:t>6</a:t>
            </a:fld>
            <a:endParaRPr lang="en-IN" sz="1800" dirty="0">
              <a:solidFill>
                <a:schemeClr val="bg1"/>
              </a:solidFill>
            </a:endParaRPr>
          </a:p>
        </p:txBody>
      </p:sp>
      <p:sp>
        <p:nvSpPr>
          <p:cNvPr id="13" name="Footer Placeholder 12"/>
          <p:cNvSpPr>
            <a:spLocks noGrp="1"/>
          </p:cNvSpPr>
          <p:nvPr>
            <p:ph type="ftr" sz="quarter" idx="11"/>
          </p:nvPr>
        </p:nvSpPr>
        <p:spPr>
          <a:xfrm>
            <a:off x="478302" y="6151758"/>
            <a:ext cx="6995518" cy="691402"/>
          </a:xfrm>
        </p:spPr>
        <p:txBody>
          <a:bodyPr/>
          <a:lstStyle/>
          <a:p>
            <a:r>
              <a:rPr lang="en-US" sz="1800" dirty="0" smtClean="0">
                <a:solidFill>
                  <a:schemeClr val="bg1"/>
                </a:solidFill>
              </a:rPr>
              <a:t>                  Department </a:t>
            </a:r>
            <a:r>
              <a:rPr lang="en-US" sz="1800" dirty="0">
                <a:solidFill>
                  <a:schemeClr val="bg1"/>
                </a:solidFill>
              </a:rPr>
              <a:t>of Computer Science &amp; </a:t>
            </a:r>
            <a:r>
              <a:rPr lang="en-US" sz="1800" dirty="0" smtClean="0">
                <a:solidFill>
                  <a:schemeClr val="bg1"/>
                </a:solidFill>
              </a:rPr>
              <a:t>Engineering(Data Science)</a:t>
            </a:r>
            <a:endParaRPr lang="en-IN" sz="1800" dirty="0">
              <a:solidFill>
                <a:schemeClr val="bg1"/>
              </a:solidFill>
            </a:endParaRPr>
          </a:p>
        </p:txBody>
      </p:sp>
      <p:sp>
        <p:nvSpPr>
          <p:cNvPr id="2" name="Rectangle 1">
            <a:extLst>
              <a:ext uri="{FF2B5EF4-FFF2-40B4-BE49-F238E27FC236}">
                <a16:creationId xmlns:a16="http://schemas.microsoft.com/office/drawing/2014/main" id="{DC4F7FDC-B471-490E-9E7B-C4D98837A698}"/>
              </a:ext>
            </a:extLst>
          </p:cNvPr>
          <p:cNvSpPr/>
          <p:nvPr/>
        </p:nvSpPr>
        <p:spPr>
          <a:xfrm>
            <a:off x="478302" y="1350498"/>
            <a:ext cx="8379978" cy="1077218"/>
          </a:xfrm>
          <a:prstGeom prst="rect">
            <a:avLst/>
          </a:prstGeom>
        </p:spPr>
        <p:txBody>
          <a:bodyPr wrap="square">
            <a:spAutoFit/>
          </a:bodyPr>
          <a:lstStyle/>
          <a:p>
            <a:pPr>
              <a:buFont typeface="Wingdings" pitchFamily="2" charset="2"/>
              <a:buChar char="Ø"/>
            </a:pPr>
            <a:endParaRPr lang="en-US" sz="2400" dirty="0">
              <a:solidFill>
                <a:schemeClr val="bg2">
                  <a:lumMod val="10000"/>
                </a:schemeClr>
              </a:solidFill>
              <a:latin typeface="Bahnschrift Condensed" pitchFamily="34" charset="0"/>
            </a:endParaRPr>
          </a:p>
          <a:p>
            <a:endParaRPr lang="en-US" sz="2000" dirty="0">
              <a:solidFill>
                <a:schemeClr val="bg2">
                  <a:lumMod val="10000"/>
                </a:schemeClr>
              </a:solidFill>
              <a:latin typeface="Bahnschrift Condensed" pitchFamily="34" charset="0"/>
            </a:endParaRPr>
          </a:p>
          <a:p>
            <a:pPr algn="just"/>
            <a:endParaRPr lang="en-IN"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5B4B940-693C-7179-0EA0-2915541EF544}"/>
              </a:ext>
            </a:extLst>
          </p:cNvPr>
          <p:cNvSpPr txBox="1"/>
          <p:nvPr/>
        </p:nvSpPr>
        <p:spPr>
          <a:xfrm>
            <a:off x="928687" y="1246112"/>
            <a:ext cx="7286625" cy="4708981"/>
          </a:xfrm>
          <a:prstGeom prst="rect">
            <a:avLst/>
          </a:prstGeom>
          <a:noFill/>
        </p:spPr>
        <p:txBody>
          <a:bodyPr wrap="square">
            <a:spAutoFit/>
          </a:bodyPr>
          <a:lstStyle/>
          <a:p>
            <a:pPr marL="285750" indent="-285750" algn="just">
              <a:buFont typeface="Arial" panose="020B0604020202020204" pitchFamily="34" charset="0"/>
              <a:buChar char="•"/>
            </a:pPr>
            <a:r>
              <a:rPr lang="en-IN" sz="2000" b="1" dirty="0"/>
              <a:t>Identifying Unusual Patterns   </a:t>
            </a:r>
            <a:r>
              <a:rPr lang="en-IN" sz="2000" dirty="0"/>
              <a:t>- </a:t>
            </a:r>
            <a:r>
              <a:rPr lang="en-US" sz="2000" dirty="0"/>
              <a:t> Like unusually large or unfamiliar transactions.</a:t>
            </a:r>
            <a:r>
              <a:rPr lang="en-IN" sz="2000" dirty="0"/>
              <a:t> </a:t>
            </a:r>
          </a:p>
          <a:p>
            <a:pPr marL="285750" indent="-285750" algn="just">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Reducing False Positives   -   </a:t>
            </a:r>
            <a:r>
              <a:rPr lang="en-US" sz="2000" dirty="0"/>
              <a:t>Traditional fraud detection systems often generate false positives, flagging legitimate transactions as suspicious.</a:t>
            </a:r>
          </a:p>
          <a:p>
            <a:pPr marL="285750" indent="-285750" algn="just">
              <a:buFont typeface="Arial" panose="020B0604020202020204" pitchFamily="34" charset="0"/>
              <a:buChar char="•"/>
            </a:pPr>
            <a:r>
              <a:rPr lang="en-IN" sz="2000" b="1" dirty="0"/>
              <a:t>Enhancing Security </a:t>
            </a:r>
            <a:r>
              <a:rPr lang="en-IN" sz="2000" dirty="0"/>
              <a:t>-</a:t>
            </a:r>
            <a:r>
              <a:rPr lang="en-IN" sz="2000" b="1" dirty="0"/>
              <a:t> </a:t>
            </a:r>
            <a:r>
              <a:rPr lang="en-IN" sz="2000" dirty="0"/>
              <a:t>S</a:t>
            </a:r>
            <a:r>
              <a:rPr lang="en-US" sz="2000" dirty="0" err="1"/>
              <a:t>uch</a:t>
            </a:r>
            <a:r>
              <a:rPr lang="en-US" sz="2000" dirty="0"/>
              <a:t> as compromised accounts or fraudulent activities.</a:t>
            </a:r>
          </a:p>
          <a:p>
            <a:pPr marL="285750" indent="-285750" algn="just">
              <a:buFont typeface="Arial" panose="020B0604020202020204" pitchFamily="34" charset="0"/>
              <a:buChar char="•"/>
            </a:pPr>
            <a:r>
              <a:rPr lang="en-IN" sz="2000" b="1" dirty="0"/>
              <a:t>Mitigating Financial Losses  </a:t>
            </a:r>
            <a:r>
              <a:rPr lang="en-IN" sz="2000" dirty="0"/>
              <a:t>-  </a:t>
            </a:r>
            <a:r>
              <a:rPr lang="en-US" sz="2000" dirty="0"/>
              <a:t>The financial repercussions of credit card fraud and unauthorized transactions can be substantial, leading to significant losses for both cardholders and financial institutions.</a:t>
            </a:r>
          </a:p>
          <a:p>
            <a:pPr marL="285750" indent="-285750" algn="just">
              <a:buFont typeface="Arial" panose="020B0604020202020204" pitchFamily="34" charset="0"/>
              <a:buChar char="•"/>
            </a:pPr>
            <a:r>
              <a:rPr lang="en-IN" sz="2000" b="1" dirty="0"/>
              <a:t>Improving Customer Experience  </a:t>
            </a:r>
            <a:r>
              <a:rPr lang="en-IN" sz="2000" dirty="0"/>
              <a:t>-</a:t>
            </a:r>
            <a:r>
              <a:rPr lang="en-IN" sz="2000" b="1" dirty="0"/>
              <a:t>   </a:t>
            </a:r>
            <a:r>
              <a:rPr lang="en-US" sz="2000" dirty="0"/>
              <a:t>By swiftly identifying and resolving anomalies, we strive to instill confidence among cardholders and foster trust in the reliability of credit card transactions. </a:t>
            </a:r>
            <a:endParaRPr lang="en-IN" sz="2000" b="1" dirty="0">
              <a:latin typeface="Times New Roman" panose="02020603050405020304" pitchFamily="18" charset="0"/>
              <a:cs typeface="Times New Roman" panose="02020603050405020304" pitchFamily="18" charset="0"/>
            </a:endParaRPr>
          </a:p>
        </p:txBody>
      </p:sp>
      <p:pic>
        <p:nvPicPr>
          <p:cNvPr id="6146" name="Picture 2" descr="Sri Venkateswara College of Engineering and Technology - [SVC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687" y="130754"/>
            <a:ext cx="7620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9775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214414" y="14840"/>
            <a:ext cx="7715304" cy="8423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latin typeface="Times New Roman" panose="02020603050405020304" pitchFamily="18" charset="0"/>
                <a:cs typeface="Times New Roman" panose="02020603050405020304" pitchFamily="18" charset="0"/>
              </a:rPr>
              <a:t>TYPES OF ANOMOLIES</a:t>
            </a:r>
            <a:endParaRPr lang="en-IN" sz="3200" b="1" dirty="0">
              <a:latin typeface="Times New Roman" panose="02020603050405020304" pitchFamily="18" charset="0"/>
              <a:cs typeface="Times New Roman" panose="02020603050405020304" pitchFamily="18" charset="0"/>
            </a:endParaRPr>
          </a:p>
        </p:txBody>
      </p:sp>
      <p:sp>
        <p:nvSpPr>
          <p:cNvPr id="10" name="Rectangle 9"/>
          <p:cNvSpPr/>
          <p:nvPr/>
        </p:nvSpPr>
        <p:spPr>
          <a:xfrm>
            <a:off x="0" y="6278943"/>
            <a:ext cx="9144000" cy="4826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
        <p:nvSpPr>
          <p:cNvPr id="9" name="Slide Number Placeholder 8"/>
          <p:cNvSpPr>
            <a:spLocks noGrp="1"/>
          </p:cNvSpPr>
          <p:nvPr>
            <p:ph type="sldNum" sz="quarter" idx="12"/>
          </p:nvPr>
        </p:nvSpPr>
        <p:spPr>
          <a:xfrm>
            <a:off x="6724680" y="6174558"/>
            <a:ext cx="2133600" cy="691402"/>
          </a:xfrm>
        </p:spPr>
        <p:txBody>
          <a:bodyPr/>
          <a:lstStyle/>
          <a:p>
            <a:r>
              <a:rPr lang="en-US" sz="1800" dirty="0">
                <a:solidFill>
                  <a:schemeClr val="bg1"/>
                </a:solidFill>
              </a:rPr>
              <a:t>7</a:t>
            </a:r>
            <a:endParaRPr lang="en-IN" sz="1800" dirty="0">
              <a:solidFill>
                <a:schemeClr val="bg1"/>
              </a:solidFill>
            </a:endParaRPr>
          </a:p>
        </p:txBody>
      </p:sp>
      <p:sp>
        <p:nvSpPr>
          <p:cNvPr id="13" name="Footer Placeholder 12"/>
          <p:cNvSpPr>
            <a:spLocks noGrp="1"/>
          </p:cNvSpPr>
          <p:nvPr>
            <p:ph type="ftr" sz="quarter" idx="11"/>
          </p:nvPr>
        </p:nvSpPr>
        <p:spPr>
          <a:xfrm>
            <a:off x="686603" y="6151758"/>
            <a:ext cx="7291069" cy="691402"/>
          </a:xfrm>
        </p:spPr>
        <p:txBody>
          <a:bodyPr/>
          <a:lstStyle/>
          <a:p>
            <a:r>
              <a:rPr lang="en-US" sz="1800" dirty="0">
                <a:solidFill>
                  <a:schemeClr val="bg1"/>
                </a:solidFill>
              </a:rPr>
              <a:t>Department of Computer Science &amp; </a:t>
            </a:r>
            <a:r>
              <a:rPr lang="en-US" sz="1800" dirty="0" smtClean="0">
                <a:solidFill>
                  <a:schemeClr val="bg1"/>
                </a:solidFill>
              </a:rPr>
              <a:t>Engineering(Data Science)</a:t>
            </a:r>
            <a:endParaRPr lang="en-IN" sz="1800" dirty="0">
              <a:solidFill>
                <a:schemeClr val="bg1"/>
              </a:solidFill>
            </a:endParaRPr>
          </a:p>
        </p:txBody>
      </p:sp>
      <p:sp>
        <p:nvSpPr>
          <p:cNvPr id="2" name="Rectangle 1">
            <a:extLst>
              <a:ext uri="{FF2B5EF4-FFF2-40B4-BE49-F238E27FC236}">
                <a16:creationId xmlns:a16="http://schemas.microsoft.com/office/drawing/2014/main" id="{DC4F7FDC-B471-490E-9E7B-C4D98837A698}"/>
              </a:ext>
            </a:extLst>
          </p:cNvPr>
          <p:cNvSpPr/>
          <p:nvPr/>
        </p:nvSpPr>
        <p:spPr>
          <a:xfrm>
            <a:off x="478302" y="1350498"/>
            <a:ext cx="8379978" cy="1692771"/>
          </a:xfrm>
          <a:prstGeom prst="rect">
            <a:avLst/>
          </a:prstGeom>
        </p:spPr>
        <p:txBody>
          <a:bodyPr wrap="square">
            <a:spAutoFit/>
          </a:bodyPr>
          <a:lstStyle/>
          <a:p>
            <a:pPr>
              <a:buFont typeface="Wingdings" pitchFamily="2" charset="2"/>
              <a:buChar char="Ø"/>
            </a:pPr>
            <a:endParaRPr lang="en-US" sz="2400" dirty="0">
              <a:solidFill>
                <a:schemeClr val="bg2">
                  <a:lumMod val="10000"/>
                </a:schemeClr>
              </a:solidFill>
              <a:latin typeface="Bahnschrift Condensed" pitchFamily="34" charset="0"/>
            </a:endParaRPr>
          </a:p>
          <a:p>
            <a:pPr marL="342900" indent="-342900">
              <a:buFont typeface="Arial" panose="020B0604020202020204" pitchFamily="34" charset="0"/>
              <a:buChar char="•"/>
            </a:pPr>
            <a:endParaRPr lang="en-US" sz="2000" dirty="0">
              <a:solidFill>
                <a:schemeClr val="bg2">
                  <a:lumMod val="10000"/>
                </a:schemeClr>
              </a:solidFill>
              <a:latin typeface="Bahnschrift Condensed" pitchFamily="34" charset="0"/>
            </a:endParaRPr>
          </a:p>
          <a:p>
            <a:pPr marL="342900" indent="-342900">
              <a:buFont typeface="Arial" panose="020B0604020202020204" pitchFamily="34" charset="0"/>
              <a:buChar char="•"/>
            </a:pPr>
            <a:endParaRPr lang="en-US" sz="2000" dirty="0">
              <a:solidFill>
                <a:schemeClr val="bg2">
                  <a:lumMod val="10000"/>
                </a:schemeClr>
              </a:solidFill>
              <a:latin typeface="Bahnschrift Condensed" pitchFamily="34" charset="0"/>
            </a:endParaRPr>
          </a:p>
          <a:p>
            <a:pPr marL="342900" indent="-342900">
              <a:buFont typeface="Arial" panose="020B0604020202020204" pitchFamily="34" charset="0"/>
              <a:buChar char="•"/>
            </a:pPr>
            <a:endParaRPr lang="en-US" sz="2000" dirty="0">
              <a:solidFill>
                <a:schemeClr val="bg2">
                  <a:lumMod val="10000"/>
                </a:schemeClr>
              </a:solidFill>
              <a:latin typeface="Bahnschrift Condensed" pitchFamily="34" charset="0"/>
            </a:endParaRPr>
          </a:p>
          <a:p>
            <a:pPr algn="just"/>
            <a:endParaRPr lang="en-IN"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52AE0B9-A142-52A3-95DC-533036044060}"/>
              </a:ext>
            </a:extLst>
          </p:cNvPr>
          <p:cNvSpPr txBox="1"/>
          <p:nvPr/>
        </p:nvSpPr>
        <p:spPr>
          <a:xfrm>
            <a:off x="1084282" y="999257"/>
            <a:ext cx="7773998" cy="646331"/>
          </a:xfrm>
          <a:prstGeom prst="rect">
            <a:avLst/>
          </a:prstGeom>
          <a:noFill/>
        </p:spPr>
        <p:txBody>
          <a:bodyPr wrap="square">
            <a:spAutoFit/>
          </a:bodyPr>
          <a:lstStyle/>
          <a:p>
            <a:r>
              <a:rPr lang="en-US" dirty="0"/>
              <a:t>In data mining and machine learning, anomalies are often categorized into different types based on their characteristics. One such category is:</a:t>
            </a:r>
            <a:endParaRPr lang="en-IN" dirty="0"/>
          </a:p>
        </p:txBody>
      </p:sp>
      <p:sp>
        <p:nvSpPr>
          <p:cNvPr id="11" name="TextBox 10">
            <a:extLst>
              <a:ext uri="{FF2B5EF4-FFF2-40B4-BE49-F238E27FC236}">
                <a16:creationId xmlns:a16="http://schemas.microsoft.com/office/drawing/2014/main" id="{4400A848-D8D3-ADC6-77D7-E449501B9D7C}"/>
              </a:ext>
            </a:extLst>
          </p:cNvPr>
          <p:cNvSpPr txBox="1"/>
          <p:nvPr/>
        </p:nvSpPr>
        <p:spPr>
          <a:xfrm>
            <a:off x="686604" y="1787613"/>
            <a:ext cx="8584485" cy="4524315"/>
          </a:xfrm>
          <a:prstGeom prst="rect">
            <a:avLst/>
          </a:prstGeom>
          <a:noFill/>
        </p:spPr>
        <p:txBody>
          <a:bodyPr wrap="square">
            <a:spAutoFit/>
          </a:bodyPr>
          <a:lstStyle/>
          <a:p>
            <a:pPr marL="342900" indent="-342900">
              <a:buFont typeface="+mj-lt"/>
              <a:buAutoNum type="arabicPeriod"/>
            </a:pPr>
            <a:r>
              <a:rPr lang="en-IN" b="1" dirty="0"/>
              <a:t>Point anomalies </a:t>
            </a:r>
            <a:r>
              <a:rPr lang="en-IN" dirty="0"/>
              <a:t>are single instances of data that deviate significantly from the norm, standing out as exceptions within the dataset, and detecting them involves identifying isolated instances showing unusual </a:t>
            </a:r>
            <a:r>
              <a:rPr lang="en-IN" dirty="0" err="1"/>
              <a:t>behavior</a:t>
            </a:r>
            <a:r>
              <a:rPr lang="en-IN" dirty="0"/>
              <a:t>.</a:t>
            </a:r>
          </a:p>
          <a:p>
            <a:pPr marL="342900" indent="-342900">
              <a:buFont typeface="+mj-lt"/>
              <a:buAutoNum type="arabicPeriod"/>
            </a:pPr>
            <a:endParaRPr lang="en-IN" dirty="0"/>
          </a:p>
          <a:p>
            <a:pPr marL="342900" indent="-342900">
              <a:buFont typeface="+mj-lt"/>
              <a:buAutoNum type="arabicPeriod"/>
            </a:pPr>
            <a:endParaRPr lang="en-IN" dirty="0"/>
          </a:p>
          <a:p>
            <a:pPr marL="342900" indent="-342900">
              <a:buFont typeface="+mj-lt"/>
              <a:buAutoNum type="arabicPeriod"/>
            </a:pPr>
            <a:r>
              <a:rPr lang="en-US" b="1" dirty="0"/>
              <a:t>Contextual anomalies </a:t>
            </a:r>
            <a:r>
              <a:rPr lang="en-US" dirty="0"/>
              <a:t>occur when data behaves anomalously in one context while appearing normal in others, requiring detection techniques to identify deviations under specific circumstances, emphasizing the importance of context in anomaly detection algorithms.</a:t>
            </a:r>
            <a:endParaRPr lang="en-IN" dirty="0"/>
          </a:p>
          <a:p>
            <a:pPr marL="342900" indent="-342900">
              <a:buFont typeface="+mj-lt"/>
              <a:buAutoNum type="arabicPeriod"/>
            </a:pPr>
            <a:endParaRPr lang="en-IN" dirty="0"/>
          </a:p>
          <a:p>
            <a:pPr marL="342900" indent="-342900">
              <a:buFont typeface="+mj-lt"/>
              <a:buAutoNum type="arabicPeriod"/>
            </a:pPr>
            <a:endParaRPr lang="en-IN" dirty="0"/>
          </a:p>
          <a:p>
            <a:pPr marL="342900" indent="-342900">
              <a:buFont typeface="+mj-lt"/>
              <a:buAutoNum type="arabicPeriod"/>
            </a:pPr>
            <a:r>
              <a:rPr lang="en-US" b="1" dirty="0"/>
              <a:t>Collective anomalies </a:t>
            </a:r>
            <a:r>
              <a:rPr lang="en-US" dirty="0"/>
              <a:t>occur when a group of related data instances behaves unusually together, even if individual data points seem normal independently, requiring analysis of relationships and interactions among data points to detect anomalous patterns or clusters collectively.</a:t>
            </a:r>
            <a:endParaRPr lang="en-IN" dirty="0"/>
          </a:p>
          <a:p>
            <a:endParaRPr lang="en-IN" dirty="0"/>
          </a:p>
        </p:txBody>
      </p:sp>
      <p:pic>
        <p:nvPicPr>
          <p:cNvPr id="7170" name="Picture 2" descr="Sri Venkateswara College of Engineering and Technology - [SVC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739" y="95232"/>
            <a:ext cx="7620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8423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D693D8-F16E-0C7F-7E6B-8392AFD63288}"/>
              </a:ext>
            </a:extLst>
          </p:cNvPr>
          <p:cNvSpPr>
            <a:spLocks noGrp="1"/>
          </p:cNvSpPr>
          <p:nvPr>
            <p:ph idx="1"/>
          </p:nvPr>
        </p:nvSpPr>
        <p:spPr>
          <a:xfrm>
            <a:off x="1341340" y="1223803"/>
            <a:ext cx="9013371" cy="5208562"/>
          </a:xfrm>
        </p:spPr>
        <p:txBody>
          <a:bodyPr>
            <a:normAutofit/>
          </a:bodyPr>
          <a:lstStyle/>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Detecting anomalies in credit card transactions is crucial due to the</a:t>
            </a:r>
          </a:p>
          <a:p>
            <a:pPr marL="0" indent="0">
              <a:buNone/>
            </a:pPr>
            <a:r>
              <a:rPr lang="en-US" sz="2000" dirty="0">
                <a:latin typeface="Times New Roman" panose="02020603050405020304" pitchFamily="18" charset="0"/>
                <a:cs typeface="Times New Roman" panose="02020603050405020304" pitchFamily="18" charset="0"/>
              </a:rPr>
              <a:t> increasing prevalence of fraudulent activities in financial transactions. </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Fraudulent transactions can result in significant financial losses for </a:t>
            </a:r>
          </a:p>
          <a:p>
            <a:pPr marL="0" indent="0">
              <a:buNone/>
            </a:pPr>
            <a:r>
              <a:rPr lang="en-US" sz="2000" dirty="0">
                <a:latin typeface="Times New Roman" panose="02020603050405020304" pitchFamily="18" charset="0"/>
                <a:cs typeface="Times New Roman" panose="02020603050405020304" pitchFamily="18" charset="0"/>
              </a:rPr>
              <a:t>both financial institutions and consumers. By identifying anomalies in</a:t>
            </a:r>
          </a:p>
          <a:p>
            <a:pPr marL="0" indent="0">
              <a:buNone/>
            </a:pPr>
            <a:r>
              <a:rPr lang="en-US" sz="2000" dirty="0">
                <a:latin typeface="Times New Roman" panose="02020603050405020304" pitchFamily="18" charset="0"/>
                <a:cs typeface="Times New Roman" panose="02020603050405020304" pitchFamily="18" charset="0"/>
              </a:rPr>
              <a:t>credit card transactions, financial institutions can mitigate the risk of </a:t>
            </a:r>
          </a:p>
          <a:p>
            <a:pPr marL="0" indent="0">
              <a:buNone/>
            </a:pPr>
            <a:r>
              <a:rPr lang="en-US" sz="2000" dirty="0">
                <a:latin typeface="Times New Roman" panose="02020603050405020304" pitchFamily="18" charset="0"/>
                <a:cs typeface="Times New Roman" panose="02020603050405020304" pitchFamily="18" charset="0"/>
              </a:rPr>
              <a:t>Fraud, protect customer assets, and maintain trust in the banking system.</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Moreover, timely detection of anomalies can prevent unauthorized</a:t>
            </a:r>
          </a:p>
          <a:p>
            <a:pPr marL="0" indent="0">
              <a:buNone/>
            </a:pPr>
            <a:r>
              <a:rPr lang="en-US" sz="2000" dirty="0">
                <a:latin typeface="Times New Roman" panose="02020603050405020304" pitchFamily="18" charset="0"/>
                <a:cs typeface="Times New Roman" panose="02020603050405020304" pitchFamily="18" charset="0"/>
              </a:rPr>
              <a:t>transactions, reducing the inconvenience faced by customers and </a:t>
            </a:r>
          </a:p>
          <a:p>
            <a:pPr marL="0" indent="0">
              <a:buNone/>
            </a:pPr>
            <a:r>
              <a:rPr lang="en-US" sz="2000" dirty="0">
                <a:latin typeface="Times New Roman" panose="02020603050405020304" pitchFamily="18" charset="0"/>
                <a:cs typeface="Times New Roman" panose="02020603050405020304" pitchFamily="18" charset="0"/>
              </a:rPr>
              <a:t>enhancing overall transaction security. </a:t>
            </a:r>
          </a:p>
        </p:txBody>
      </p:sp>
      <p:sp>
        <p:nvSpPr>
          <p:cNvPr id="4" name="Date Placeholder 3">
            <a:extLst>
              <a:ext uri="{FF2B5EF4-FFF2-40B4-BE49-F238E27FC236}">
                <a16:creationId xmlns:a16="http://schemas.microsoft.com/office/drawing/2014/main" id="{08911E7C-3B12-9268-669F-CA4A93F3D439}"/>
              </a:ext>
            </a:extLst>
          </p:cNvPr>
          <p:cNvSpPr>
            <a:spLocks noGrp="1"/>
          </p:cNvSpPr>
          <p:nvPr>
            <p:ph type="dt" sz="half" idx="10"/>
          </p:nvPr>
        </p:nvSpPr>
        <p:spPr/>
        <p:txBody>
          <a:bodyPr/>
          <a:lstStyle/>
          <a:p>
            <a:fld id="{CCC66142-3099-471F-94E1-5C5A9A67D04D}" type="datetime1">
              <a:rPr lang="en-US" smtClean="0"/>
              <a:pPr/>
              <a:t>4/27/2024</a:t>
            </a:fld>
            <a:endParaRPr lang="en-IN"/>
          </a:p>
        </p:txBody>
      </p:sp>
      <p:sp>
        <p:nvSpPr>
          <p:cNvPr id="5" name="Footer Placeholder 4">
            <a:extLst>
              <a:ext uri="{FF2B5EF4-FFF2-40B4-BE49-F238E27FC236}">
                <a16:creationId xmlns:a16="http://schemas.microsoft.com/office/drawing/2014/main" id="{37051565-6424-AC3E-4790-4555D463CDB6}"/>
              </a:ext>
            </a:extLst>
          </p:cNvPr>
          <p:cNvSpPr>
            <a:spLocks noGrp="1"/>
          </p:cNvSpPr>
          <p:nvPr>
            <p:ph type="ftr" sz="quarter" idx="11"/>
          </p:nvPr>
        </p:nvSpPr>
        <p:spPr/>
        <p:txBody>
          <a:bodyPr/>
          <a:lstStyle/>
          <a:p>
            <a:r>
              <a:rPr lang="en-US"/>
              <a:t>Department of Computer Science &amp; Engineering</a:t>
            </a:r>
            <a:endParaRPr lang="en-IN"/>
          </a:p>
        </p:txBody>
      </p:sp>
      <p:sp>
        <p:nvSpPr>
          <p:cNvPr id="6" name="Slide Number Placeholder 5">
            <a:extLst>
              <a:ext uri="{FF2B5EF4-FFF2-40B4-BE49-F238E27FC236}">
                <a16:creationId xmlns:a16="http://schemas.microsoft.com/office/drawing/2014/main" id="{06228F76-CAE1-5B3E-DB39-825ECDBB320F}"/>
              </a:ext>
            </a:extLst>
          </p:cNvPr>
          <p:cNvSpPr>
            <a:spLocks noGrp="1"/>
          </p:cNvSpPr>
          <p:nvPr>
            <p:ph type="sldNum" sz="quarter" idx="12"/>
          </p:nvPr>
        </p:nvSpPr>
        <p:spPr/>
        <p:txBody>
          <a:bodyPr/>
          <a:lstStyle/>
          <a:p>
            <a:fld id="{43639954-FBA3-4940-A796-04B4D69CDF21}" type="slidenum">
              <a:rPr lang="en-IN" smtClean="0"/>
              <a:pPr/>
              <a:t>8</a:t>
            </a:fld>
            <a:endParaRPr lang="en-IN"/>
          </a:p>
        </p:txBody>
      </p:sp>
      <p:sp>
        <p:nvSpPr>
          <p:cNvPr id="7" name="Title 6">
            <a:extLst>
              <a:ext uri="{FF2B5EF4-FFF2-40B4-BE49-F238E27FC236}">
                <a16:creationId xmlns:a16="http://schemas.microsoft.com/office/drawing/2014/main" id="{26FBCAB6-FF15-5ED9-A212-03F2CDD7B2F3}"/>
              </a:ext>
            </a:extLst>
          </p:cNvPr>
          <p:cNvSpPr>
            <a:spLocks noGrp="1"/>
          </p:cNvSpPr>
          <p:nvPr>
            <p:ph type="title"/>
          </p:nvPr>
        </p:nvSpPr>
        <p:spPr>
          <a:xfrm>
            <a:off x="1541284" y="274637"/>
            <a:ext cx="7131376" cy="8572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200" b="1" dirty="0">
                <a:latin typeface="Times New Roman" panose="02020603050405020304" pitchFamily="18" charset="0"/>
                <a:cs typeface="Times New Roman" panose="02020603050405020304" pitchFamily="18" charset="0"/>
              </a:rPr>
              <a:t>PROBLEM STATEMENT</a:t>
            </a:r>
            <a:endParaRPr lang="en-IN" sz="3200" b="1"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EFD32619-EF4E-009B-F6E0-04D55B40D97D}"/>
              </a:ext>
            </a:extLst>
          </p:cNvPr>
          <p:cNvSpPr/>
          <p:nvPr/>
        </p:nvSpPr>
        <p:spPr>
          <a:xfrm>
            <a:off x="0" y="6348391"/>
            <a:ext cx="9144000" cy="5096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                    </a:t>
            </a:r>
            <a:r>
              <a:rPr lang="en-IN" dirty="0"/>
              <a:t>Department of Computer Science &amp; </a:t>
            </a:r>
            <a:r>
              <a:rPr lang="en-IN" dirty="0" smtClean="0"/>
              <a:t>Engineering(Data Science)                                   8    </a:t>
            </a:r>
            <a:endParaRPr lang="en-IN" dirty="0"/>
          </a:p>
        </p:txBody>
      </p:sp>
      <p:pic>
        <p:nvPicPr>
          <p:cNvPr id="8194" name="Picture 2" descr="Sri Venkateswara College of Engineering and Technology - [SVC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187" y="322252"/>
            <a:ext cx="7620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7168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8911E7C-3B12-9268-669F-CA4A93F3D439}"/>
              </a:ext>
            </a:extLst>
          </p:cNvPr>
          <p:cNvSpPr>
            <a:spLocks noGrp="1"/>
          </p:cNvSpPr>
          <p:nvPr>
            <p:ph type="dt" sz="half" idx="10"/>
          </p:nvPr>
        </p:nvSpPr>
        <p:spPr/>
        <p:txBody>
          <a:bodyPr/>
          <a:lstStyle/>
          <a:p>
            <a:fld id="{CCC66142-3099-471F-94E1-5C5A9A67D04D}" type="datetime1">
              <a:rPr lang="en-US" smtClean="0"/>
              <a:pPr/>
              <a:t>4/27/2024</a:t>
            </a:fld>
            <a:endParaRPr lang="en-IN"/>
          </a:p>
        </p:txBody>
      </p:sp>
      <p:sp>
        <p:nvSpPr>
          <p:cNvPr id="5" name="Footer Placeholder 4">
            <a:extLst>
              <a:ext uri="{FF2B5EF4-FFF2-40B4-BE49-F238E27FC236}">
                <a16:creationId xmlns:a16="http://schemas.microsoft.com/office/drawing/2014/main" id="{37051565-6424-AC3E-4790-4555D463CDB6}"/>
              </a:ext>
            </a:extLst>
          </p:cNvPr>
          <p:cNvSpPr>
            <a:spLocks noGrp="1"/>
          </p:cNvSpPr>
          <p:nvPr>
            <p:ph type="ftr" sz="quarter" idx="11"/>
          </p:nvPr>
        </p:nvSpPr>
        <p:spPr/>
        <p:txBody>
          <a:bodyPr/>
          <a:lstStyle/>
          <a:p>
            <a:r>
              <a:rPr lang="en-US"/>
              <a:t>Department of Computer Science &amp; Engineering</a:t>
            </a:r>
            <a:endParaRPr lang="en-IN"/>
          </a:p>
        </p:txBody>
      </p:sp>
      <p:sp>
        <p:nvSpPr>
          <p:cNvPr id="6" name="Slide Number Placeholder 5">
            <a:extLst>
              <a:ext uri="{FF2B5EF4-FFF2-40B4-BE49-F238E27FC236}">
                <a16:creationId xmlns:a16="http://schemas.microsoft.com/office/drawing/2014/main" id="{06228F76-CAE1-5B3E-DB39-825ECDBB320F}"/>
              </a:ext>
            </a:extLst>
          </p:cNvPr>
          <p:cNvSpPr>
            <a:spLocks noGrp="1"/>
          </p:cNvSpPr>
          <p:nvPr>
            <p:ph type="sldNum" sz="quarter" idx="12"/>
          </p:nvPr>
        </p:nvSpPr>
        <p:spPr/>
        <p:txBody>
          <a:bodyPr/>
          <a:lstStyle/>
          <a:p>
            <a:fld id="{43639954-FBA3-4940-A796-04B4D69CDF21}" type="slidenum">
              <a:rPr lang="en-IN" smtClean="0"/>
              <a:pPr/>
              <a:t>9</a:t>
            </a:fld>
            <a:endParaRPr lang="en-IN"/>
          </a:p>
        </p:txBody>
      </p:sp>
      <p:sp>
        <p:nvSpPr>
          <p:cNvPr id="7" name="Title 6">
            <a:extLst>
              <a:ext uri="{FF2B5EF4-FFF2-40B4-BE49-F238E27FC236}">
                <a16:creationId xmlns:a16="http://schemas.microsoft.com/office/drawing/2014/main" id="{26FBCAB6-FF15-5ED9-A212-03F2CDD7B2F3}"/>
              </a:ext>
            </a:extLst>
          </p:cNvPr>
          <p:cNvSpPr>
            <a:spLocks noGrp="1"/>
          </p:cNvSpPr>
          <p:nvPr>
            <p:ph type="title"/>
          </p:nvPr>
        </p:nvSpPr>
        <p:spPr>
          <a:xfrm>
            <a:off x="1555424" y="11814"/>
            <a:ext cx="7131376" cy="641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200" b="1" dirty="0">
                <a:latin typeface="Times New Roman" panose="02020603050405020304" pitchFamily="18" charset="0"/>
                <a:cs typeface="Times New Roman" panose="02020603050405020304" pitchFamily="18" charset="0"/>
              </a:rPr>
              <a:t>LITERATURE SURVEY</a:t>
            </a:r>
            <a:endParaRPr lang="en-IN" sz="3200" b="1"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EFD32619-EF4E-009B-F6E0-04D55B40D97D}"/>
              </a:ext>
            </a:extLst>
          </p:cNvPr>
          <p:cNvSpPr/>
          <p:nvPr/>
        </p:nvSpPr>
        <p:spPr>
          <a:xfrm>
            <a:off x="0" y="6348391"/>
            <a:ext cx="9144000" cy="5096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                   Department </a:t>
            </a:r>
            <a:r>
              <a:rPr lang="en-IN" dirty="0"/>
              <a:t>of Computer Science &amp; </a:t>
            </a:r>
            <a:r>
              <a:rPr lang="en-IN" dirty="0" smtClean="0"/>
              <a:t>Engineering(Data Science)                                     9</a:t>
            </a:r>
            <a:endParaRPr lang="en-IN" dirty="0"/>
          </a:p>
        </p:txBody>
      </p:sp>
      <p:graphicFrame>
        <p:nvGraphicFramePr>
          <p:cNvPr id="12" name="Content Placeholder 11">
            <a:extLst>
              <a:ext uri="{FF2B5EF4-FFF2-40B4-BE49-F238E27FC236}">
                <a16:creationId xmlns:a16="http://schemas.microsoft.com/office/drawing/2014/main" id="{FA87E951-7DEB-AE41-CD4E-F0C3C27D9BCE}"/>
              </a:ext>
            </a:extLst>
          </p:cNvPr>
          <p:cNvGraphicFramePr>
            <a:graphicFrameLocks noGrp="1"/>
          </p:cNvGraphicFramePr>
          <p:nvPr>
            <p:ph idx="1"/>
            <p:extLst>
              <p:ext uri="{D42A27DB-BD31-4B8C-83A1-F6EECF244321}">
                <p14:modId xmlns:p14="http://schemas.microsoft.com/office/powerpoint/2010/main" val="3789423171"/>
              </p:ext>
            </p:extLst>
          </p:nvPr>
        </p:nvGraphicFramePr>
        <p:xfrm>
          <a:off x="0" y="865193"/>
          <a:ext cx="9144000" cy="5483198"/>
        </p:xfrm>
        <a:graphic>
          <a:graphicData uri="http://schemas.openxmlformats.org/drawingml/2006/table">
            <a:tbl>
              <a:tblPr firstRow="1" bandRow="1">
                <a:tableStyleId>{7DF18680-E054-41AD-8BC1-D1AEF772440D}</a:tableStyleId>
              </a:tblPr>
              <a:tblGrid>
                <a:gridCol w="569167">
                  <a:extLst>
                    <a:ext uri="{9D8B030D-6E8A-4147-A177-3AD203B41FA5}">
                      <a16:colId xmlns:a16="http://schemas.microsoft.com/office/drawing/2014/main" val="2825738957"/>
                    </a:ext>
                  </a:extLst>
                </a:gridCol>
                <a:gridCol w="1343609">
                  <a:extLst>
                    <a:ext uri="{9D8B030D-6E8A-4147-A177-3AD203B41FA5}">
                      <a16:colId xmlns:a16="http://schemas.microsoft.com/office/drawing/2014/main" val="4225734315"/>
                    </a:ext>
                  </a:extLst>
                </a:gridCol>
                <a:gridCol w="1045028">
                  <a:extLst>
                    <a:ext uri="{9D8B030D-6E8A-4147-A177-3AD203B41FA5}">
                      <a16:colId xmlns:a16="http://schemas.microsoft.com/office/drawing/2014/main" val="4233903378"/>
                    </a:ext>
                  </a:extLst>
                </a:gridCol>
                <a:gridCol w="1371600">
                  <a:extLst>
                    <a:ext uri="{9D8B030D-6E8A-4147-A177-3AD203B41FA5}">
                      <a16:colId xmlns:a16="http://schemas.microsoft.com/office/drawing/2014/main" val="596856007"/>
                    </a:ext>
                  </a:extLst>
                </a:gridCol>
                <a:gridCol w="2423662">
                  <a:extLst>
                    <a:ext uri="{9D8B030D-6E8A-4147-A177-3AD203B41FA5}">
                      <a16:colId xmlns:a16="http://schemas.microsoft.com/office/drawing/2014/main" val="688122866"/>
                    </a:ext>
                  </a:extLst>
                </a:gridCol>
                <a:gridCol w="2390934">
                  <a:extLst>
                    <a:ext uri="{9D8B030D-6E8A-4147-A177-3AD203B41FA5}">
                      <a16:colId xmlns:a16="http://schemas.microsoft.com/office/drawing/2014/main" val="2401089642"/>
                    </a:ext>
                  </a:extLst>
                </a:gridCol>
              </a:tblGrid>
              <a:tr h="1322914">
                <a:tc>
                  <a:txBody>
                    <a:bodyPr/>
                    <a:lstStyle/>
                    <a:p>
                      <a:endParaRPr lang="en-US" dirty="0"/>
                    </a:p>
                    <a:p>
                      <a:r>
                        <a:rPr lang="en-IN" sz="1400" dirty="0"/>
                        <a:t>S.NO</a:t>
                      </a:r>
                    </a:p>
                  </a:txBody>
                  <a:tcPr/>
                </a:tc>
                <a:tc>
                  <a:txBody>
                    <a:bodyPr/>
                    <a:lstStyle/>
                    <a:p>
                      <a:r>
                        <a:rPr lang="en-US" dirty="0"/>
                        <a:t>  </a:t>
                      </a:r>
                    </a:p>
                    <a:p>
                      <a:r>
                        <a:rPr lang="en-IN" dirty="0"/>
                        <a:t>     </a:t>
                      </a:r>
                      <a:r>
                        <a:rPr lang="en-IN" sz="1600" dirty="0"/>
                        <a:t>TITLE</a:t>
                      </a:r>
                      <a:endParaRPr lang="en-US" sz="1600" dirty="0"/>
                    </a:p>
                  </a:txBody>
                  <a:tcPr/>
                </a:tc>
                <a:tc>
                  <a:txBody>
                    <a:bodyPr/>
                    <a:lstStyle/>
                    <a:p>
                      <a:endParaRPr lang="en-US" dirty="0"/>
                    </a:p>
                    <a:p>
                      <a:r>
                        <a:rPr lang="en-IN" sz="1600" dirty="0"/>
                        <a:t>JOURNAL</a:t>
                      </a:r>
                    </a:p>
                  </a:txBody>
                  <a:tcPr/>
                </a:tc>
                <a:tc>
                  <a:txBody>
                    <a:bodyPr/>
                    <a:lstStyle/>
                    <a:p>
                      <a:r>
                        <a:rPr lang="en-US" sz="1600" dirty="0"/>
                        <a:t>MONTH &amp; YEAR OF PUBLICATION</a:t>
                      </a:r>
                    </a:p>
                    <a:p>
                      <a:endParaRPr lang="en-IN" dirty="0"/>
                    </a:p>
                  </a:txBody>
                  <a:tcPr/>
                </a:tc>
                <a:tc>
                  <a:txBody>
                    <a:bodyPr/>
                    <a:lstStyle/>
                    <a:p>
                      <a:endParaRPr lang="en-US" sz="2000" dirty="0"/>
                    </a:p>
                    <a:p>
                      <a:r>
                        <a:rPr lang="en-US" sz="2000" dirty="0"/>
                        <a:t>            </a:t>
                      </a:r>
                      <a:r>
                        <a:rPr lang="en-US" sz="1600" dirty="0"/>
                        <a:t>FINDINGS</a:t>
                      </a:r>
                    </a:p>
                    <a:p>
                      <a:endParaRPr lang="en-IN" dirty="0"/>
                    </a:p>
                  </a:txBody>
                  <a:tcPr/>
                </a:tc>
                <a:tc>
                  <a:txBody>
                    <a:bodyPr/>
                    <a:lstStyle/>
                    <a:p>
                      <a:endParaRPr lang="en-US" dirty="0"/>
                    </a:p>
                    <a:p>
                      <a:r>
                        <a:rPr lang="en-IN" sz="1600" dirty="0"/>
                        <a:t>       METHODOLOGIES</a:t>
                      </a:r>
                    </a:p>
                  </a:txBody>
                  <a:tcPr/>
                </a:tc>
                <a:extLst>
                  <a:ext uri="{0D108BD9-81ED-4DB2-BD59-A6C34878D82A}">
                    <a16:rowId xmlns:a16="http://schemas.microsoft.com/office/drawing/2014/main" val="3173743799"/>
                  </a:ext>
                </a:extLst>
              </a:tr>
              <a:tr h="4160284">
                <a:tc>
                  <a:txBody>
                    <a:bodyPr/>
                    <a:lstStyle/>
                    <a:p>
                      <a:r>
                        <a:rPr lang="en-US" dirty="0"/>
                        <a:t>1</a:t>
                      </a:r>
                      <a:r>
                        <a:rPr lang="en-IN" dirty="0"/>
                        <a:t>.</a:t>
                      </a:r>
                      <a:endParaRPr lang="en-US" dirty="0"/>
                    </a:p>
                  </a:txBody>
                  <a:tcPr/>
                </a:tc>
                <a:tc>
                  <a:txBody>
                    <a:bodyPr/>
                    <a:lstStyle/>
                    <a:p>
                      <a:pPr marL="0" indent="0">
                        <a:buFont typeface="+mj-lt"/>
                        <a:buNone/>
                      </a:pPr>
                      <a:r>
                        <a:rPr lang="en-US" sz="1800" b="0" i="0" kern="1200" dirty="0">
                          <a:solidFill>
                            <a:schemeClr val="dk1"/>
                          </a:solidFill>
                          <a:effectLst/>
                          <a:latin typeface="+mn-lt"/>
                          <a:ea typeface="+mn-ea"/>
                          <a:cs typeface="+mn-cs"/>
                        </a:rPr>
                        <a:t>Proposal of a Fraud Detection Model Using Decision Tree and Combination of Algorithms</a:t>
                      </a:r>
                      <a:endParaRPr lang="en-IN" dirty="0"/>
                    </a:p>
                  </a:txBody>
                  <a:tcPr/>
                </a:tc>
                <a:tc>
                  <a:txBody>
                    <a:bodyPr/>
                    <a:lstStyle/>
                    <a:p>
                      <a:r>
                        <a:rPr lang="en-US" dirty="0"/>
                        <a:t>IEEE</a:t>
                      </a:r>
                      <a:endParaRPr lang="en-IN" dirty="0"/>
                    </a:p>
                  </a:txBody>
                  <a:tcPr/>
                </a:tc>
                <a:tc>
                  <a:txBody>
                    <a:bodyPr/>
                    <a:lstStyle/>
                    <a:p>
                      <a:r>
                        <a:rPr lang="en-IN" sz="1800" kern="1200" dirty="0">
                          <a:solidFill>
                            <a:schemeClr val="dk1"/>
                          </a:solidFill>
                          <a:effectLst/>
                          <a:latin typeface="+mn-lt"/>
                          <a:ea typeface="+mn-ea"/>
                          <a:cs typeface="+mn-cs"/>
                        </a:rPr>
                        <a:t>Sept &amp; 2017</a:t>
                      </a:r>
                      <a:endParaRPr lang="en-IN" dirty="0"/>
                    </a:p>
                  </a:txBody>
                  <a:tcPr/>
                </a:tc>
                <a:tc>
                  <a:txBody>
                    <a:bodyPr/>
                    <a:lstStyle/>
                    <a:p>
                      <a:pPr marL="400050" indent="-400050">
                        <a:buFont typeface="+mj-lt"/>
                        <a:buAutoNum type="romanLcPeriod"/>
                      </a:pPr>
                      <a:r>
                        <a:rPr lang="en-US" sz="1800" b="0" i="0" kern="1200" dirty="0">
                          <a:solidFill>
                            <a:schemeClr val="dk1"/>
                          </a:solidFill>
                          <a:effectLst/>
                          <a:latin typeface="+mn-lt"/>
                          <a:ea typeface="+mn-ea"/>
                          <a:cs typeface="+mn-cs"/>
                        </a:rPr>
                        <a:t>The proposed model achieved a highest accuracy of 89.44% in fraud detection.</a:t>
                      </a:r>
                      <a:endParaRPr lang="en-IN" dirty="0"/>
                    </a:p>
                  </a:txBody>
                  <a:tcPr/>
                </a:tc>
                <a:tc>
                  <a:txBody>
                    <a:bodyPr/>
                    <a:lstStyle/>
                    <a:p>
                      <a:pPr marL="400050" indent="-400050">
                        <a:buFont typeface="+mj-lt"/>
                        <a:buAutoNum type="romanLcPeriod"/>
                      </a:pPr>
                      <a:r>
                        <a:rPr lang="en-US" sz="1800" b="0" i="0" kern="1200" dirty="0">
                          <a:solidFill>
                            <a:schemeClr val="dk1"/>
                          </a:solidFill>
                          <a:effectLst/>
                          <a:latin typeface="+mn-lt"/>
                          <a:ea typeface="+mn-ea"/>
                          <a:cs typeface="+mn-cs"/>
                        </a:rPr>
                        <a:t>The model utilizes a decision tree along with a combination of </a:t>
                      </a:r>
                      <a:r>
                        <a:rPr lang="en-US" sz="1800" b="0" i="0" kern="1200" dirty="0" err="1">
                          <a:solidFill>
                            <a:schemeClr val="dk1"/>
                          </a:solidFill>
                          <a:effectLst/>
                          <a:latin typeface="+mn-lt"/>
                          <a:ea typeface="+mn-ea"/>
                          <a:cs typeface="+mn-cs"/>
                        </a:rPr>
                        <a:t>Luhn's</a:t>
                      </a:r>
                      <a:r>
                        <a:rPr lang="en-US" sz="1800" b="0" i="0" kern="1200" dirty="0">
                          <a:solidFill>
                            <a:schemeClr val="dk1"/>
                          </a:solidFill>
                          <a:effectLst/>
                          <a:latin typeface="+mn-lt"/>
                          <a:ea typeface="+mn-ea"/>
                          <a:cs typeface="+mn-cs"/>
                        </a:rPr>
                        <a:t> and Hunt's algorithms. </a:t>
                      </a:r>
                    </a:p>
                    <a:p>
                      <a:pPr marL="400050" indent="-400050">
                        <a:buFont typeface="+mj-lt"/>
                        <a:buAutoNum type="romanLcPeriod"/>
                      </a:pPr>
                      <a:r>
                        <a:rPr lang="en-US" sz="1800" b="0" i="0" kern="1200" dirty="0" err="1">
                          <a:solidFill>
                            <a:schemeClr val="dk1"/>
                          </a:solidFill>
                          <a:effectLst/>
                          <a:latin typeface="+mn-lt"/>
                          <a:ea typeface="+mn-ea"/>
                          <a:cs typeface="+mn-cs"/>
                        </a:rPr>
                        <a:t>Luhn's</a:t>
                      </a:r>
                      <a:r>
                        <a:rPr lang="en-US" sz="1800" b="0" i="0" kern="1200" dirty="0">
                          <a:solidFill>
                            <a:schemeClr val="dk1"/>
                          </a:solidFill>
                          <a:effectLst/>
                          <a:latin typeface="+mn-lt"/>
                          <a:ea typeface="+mn-ea"/>
                          <a:cs typeface="+mn-cs"/>
                        </a:rPr>
                        <a:t> algorithm verifies incoming transactions for fraudulence by validating credit card numbers. </a:t>
                      </a:r>
                      <a:endParaRPr lang="en-IN" dirty="0"/>
                    </a:p>
                  </a:txBody>
                  <a:tcPr/>
                </a:tc>
                <a:extLst>
                  <a:ext uri="{0D108BD9-81ED-4DB2-BD59-A6C34878D82A}">
                    <a16:rowId xmlns:a16="http://schemas.microsoft.com/office/drawing/2014/main" val="2249553774"/>
                  </a:ext>
                </a:extLst>
              </a:tr>
            </a:tbl>
          </a:graphicData>
        </a:graphic>
      </p:graphicFrame>
      <p:pic>
        <p:nvPicPr>
          <p:cNvPr id="9218" name="Picture 2" descr="Sri Venkateswara College of Engineering and Technology - [SVC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558" y="103193"/>
            <a:ext cx="7620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62250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2779</TotalTime>
  <Words>2612</Words>
  <Application>Microsoft Office PowerPoint</Application>
  <PresentationFormat>On-screen Show (4:3)</PresentationFormat>
  <Paragraphs>438</Paragraphs>
  <Slides>30</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Bahnschrift Condensed</vt:lpstr>
      <vt:lpstr>Calibri</vt:lpstr>
      <vt:lpstr>Times New Roman</vt:lpstr>
      <vt:lpstr>Wingdings</vt:lpstr>
      <vt:lpstr>Office Theme</vt:lpstr>
      <vt:lpstr>PowerPoint Presentation</vt:lpstr>
      <vt:lpstr>PowerPoint Presentation</vt:lpstr>
      <vt:lpstr>PowerPoint Presentation</vt:lpstr>
      <vt:lpstr>INTRODUCTION</vt:lpstr>
      <vt:lpstr>PowerPoint Presentation</vt:lpstr>
      <vt:lpstr>PowerPoint Presentation</vt:lpstr>
      <vt:lpstr>PowerPoint Presentation</vt:lpstr>
      <vt:lpstr>PROBLEM STATEMENT</vt:lpstr>
      <vt:lpstr>LITERATURE SURVEY</vt:lpstr>
      <vt:lpstr>LITERATURE SURVEY</vt:lpstr>
      <vt:lpstr>LITERATURE SURVEY</vt:lpstr>
      <vt:lpstr>LITERATURE SURVEY</vt:lpstr>
      <vt:lpstr>LITERATURE SURVEY</vt:lpstr>
      <vt:lpstr>LITERATURE SURVEY</vt:lpstr>
      <vt:lpstr>EXISTING SYSTEM</vt:lpstr>
      <vt:lpstr>DISADVANTAGES</vt:lpstr>
      <vt:lpstr>PROPOSED SYSTEM</vt:lpstr>
      <vt:lpstr>ARCHITECTURE</vt:lpstr>
      <vt:lpstr>PowerPoint Presentation</vt:lpstr>
      <vt:lpstr> SYSTEM REQUIREMENTS</vt:lpstr>
      <vt:lpstr>MODULES</vt:lpstr>
      <vt:lpstr>MODULE DESCRIPTION</vt:lpstr>
      <vt:lpstr>MODULE DESCRIPTION</vt:lpstr>
      <vt:lpstr>MODULE DESCRIPTION</vt:lpstr>
      <vt:lpstr>MODULE DESCRIPTION</vt:lpstr>
      <vt:lpstr>MODULE DESCRIPTION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Anuradha</dc:creator>
  <cp:lastModifiedBy>Nallola Kalyan reddy</cp:lastModifiedBy>
  <cp:revision>132</cp:revision>
  <dcterms:modified xsi:type="dcterms:W3CDTF">2024-04-27T04:23:03Z</dcterms:modified>
</cp:coreProperties>
</file>