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5FC260-DAE2-45F1-924B-6D1BC50D2C7D}">
  <a:tblStyle styleId="{4F5FC260-DAE2-45F1-924B-6D1BC50D2C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5934244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5934244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5934244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5934244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5934244c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934244c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5934244c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5934244c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5934244c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5934244c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5934244c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5934244c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6f63bb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6f63bb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5934244c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5934244c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5934244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5934244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5934244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5934244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5934244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934244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5934244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934244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5934244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934244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5934244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934244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 Id="rId11" Type="http://schemas.openxmlformats.org/officeDocument/2006/relationships/image" Target="../media/image12.png"/><Relationship Id="rId10" Type="http://schemas.openxmlformats.org/officeDocument/2006/relationships/image" Target="../media/image8.png"/><Relationship Id="rId12"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31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Prediction of Diabetes using Ensemble Techniques</a:t>
            </a:r>
            <a:endParaRPr/>
          </a:p>
        </p:txBody>
      </p:sp>
      <p:sp>
        <p:nvSpPr>
          <p:cNvPr id="55" name="Google Shape;55;p13"/>
          <p:cNvSpPr txBox="1"/>
          <p:nvPr>
            <p:ph idx="1" type="subTitle"/>
          </p:nvPr>
        </p:nvSpPr>
        <p:spPr>
          <a:xfrm>
            <a:off x="2302350" y="2383750"/>
            <a:ext cx="45393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rPr>
              <a:t>TEAM - 5</a:t>
            </a:r>
            <a:endParaRPr b="1" sz="2400">
              <a:solidFill>
                <a:srgbClr val="000000"/>
              </a:solidFill>
            </a:endParaRPr>
          </a:p>
        </p:txBody>
      </p:sp>
      <p:sp>
        <p:nvSpPr>
          <p:cNvPr id="56" name="Google Shape;56;p13"/>
          <p:cNvSpPr txBox="1"/>
          <p:nvPr/>
        </p:nvSpPr>
        <p:spPr>
          <a:xfrm>
            <a:off x="4991400" y="3142500"/>
            <a:ext cx="3840900" cy="13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SARATH CHANDRA       (MT 19037)	MANI KUMAR                 (MT 19065)</a:t>
            </a:r>
            <a:endParaRPr b="1" sz="1700"/>
          </a:p>
          <a:p>
            <a:pPr indent="0" lvl="0" marL="0" rtl="0" algn="l">
              <a:spcBef>
                <a:spcPts val="0"/>
              </a:spcBef>
              <a:spcAft>
                <a:spcPts val="0"/>
              </a:spcAft>
              <a:buNone/>
            </a:pPr>
            <a:r>
              <a:rPr b="1" lang="en" sz="1700"/>
              <a:t>NIKHIL KOLLA                (</a:t>
            </a:r>
            <a:r>
              <a:rPr b="1" lang="en" sz="1700"/>
              <a:t>MT 19123</a:t>
            </a:r>
            <a:r>
              <a:rPr b="1" lang="en" sz="1700"/>
              <a:t>)	MURALI KRISHNA          (MT 19132)</a:t>
            </a:r>
            <a:endParaRPr b="1" sz="1700"/>
          </a:p>
        </p:txBody>
      </p:sp>
      <p:pic>
        <p:nvPicPr>
          <p:cNvPr id="57" name="Google Shape;57;p13"/>
          <p:cNvPicPr preferRelativeResize="0"/>
          <p:nvPr/>
        </p:nvPicPr>
        <p:blipFill>
          <a:blip r:embed="rId3">
            <a:alphaModFix/>
          </a:blip>
          <a:stretch>
            <a:fillRect/>
          </a:stretch>
        </p:blipFill>
        <p:spPr>
          <a:xfrm>
            <a:off x="483450" y="3021650"/>
            <a:ext cx="2403900" cy="1450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12" name="Google Shape;112;p22"/>
          <p:cNvSpPr txBox="1"/>
          <p:nvPr>
            <p:ph idx="1" type="body"/>
          </p:nvPr>
        </p:nvSpPr>
        <p:spPr>
          <a:xfrm>
            <a:off x="311700" y="919475"/>
            <a:ext cx="8520600" cy="38823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In addition to the classifiers like Naive bayes, Decision trees, Random forests, SVM as proposed in the research paper, we also used Gradient Boosting and XG Boost classifiers (Novel) to address the problem.</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We have used 70% of available data for training and remaining 30% data is used for testing. In adding to this to determine optimal hyper parameters of different classifiers, we used 5 fold Cross validation using GridSearchCv. </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We have considered Precision, Recall, F1 score, Specificity and accuracy as evaluation techniques for each classifier.</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We have considered top 3 performing classifiers and constructed a voting classifier and results are noted.</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Results on CV data	</a:t>
            </a:r>
            <a:endParaRPr/>
          </a:p>
        </p:txBody>
      </p:sp>
      <p:sp>
        <p:nvSpPr>
          <p:cNvPr id="118" name="Google Shape;118;p23"/>
          <p:cNvSpPr txBox="1"/>
          <p:nvPr>
            <p:ph idx="1" type="body"/>
          </p:nvPr>
        </p:nvSpPr>
        <p:spPr>
          <a:xfrm>
            <a:off x="-57600" y="904125"/>
            <a:ext cx="9279600" cy="438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r>
              <a:rPr b="1" lang="en" sz="13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K vs Metrics(KNN)                        C vs Metrics(L’Regression)         Depth vs Metrics(DTrees)     C vs Metrics(Linear SVM)      C vs Metrics(RBF SVM)</a:t>
            </a:r>
            <a:endParaRPr b="1" sz="11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0" y="1265775"/>
            <a:ext cx="1916683" cy="1305975"/>
          </a:xfrm>
          <a:prstGeom prst="rect">
            <a:avLst/>
          </a:prstGeom>
          <a:noFill/>
          <a:ln>
            <a:noFill/>
          </a:ln>
        </p:spPr>
      </p:pic>
      <p:pic>
        <p:nvPicPr>
          <p:cNvPr id="120" name="Google Shape;120;p23"/>
          <p:cNvPicPr preferRelativeResize="0"/>
          <p:nvPr/>
        </p:nvPicPr>
        <p:blipFill>
          <a:blip r:embed="rId4">
            <a:alphaModFix/>
          </a:blip>
          <a:stretch>
            <a:fillRect/>
          </a:stretch>
        </p:blipFill>
        <p:spPr>
          <a:xfrm>
            <a:off x="1916675" y="1265775"/>
            <a:ext cx="1971100" cy="1305975"/>
          </a:xfrm>
          <a:prstGeom prst="rect">
            <a:avLst/>
          </a:prstGeom>
          <a:noFill/>
          <a:ln>
            <a:noFill/>
          </a:ln>
        </p:spPr>
      </p:pic>
      <p:pic>
        <p:nvPicPr>
          <p:cNvPr id="121" name="Google Shape;121;p23"/>
          <p:cNvPicPr preferRelativeResize="0"/>
          <p:nvPr/>
        </p:nvPicPr>
        <p:blipFill>
          <a:blip r:embed="rId5">
            <a:alphaModFix/>
          </a:blip>
          <a:stretch>
            <a:fillRect/>
          </a:stretch>
        </p:blipFill>
        <p:spPr>
          <a:xfrm>
            <a:off x="3879800" y="1265775"/>
            <a:ext cx="1846425" cy="1305975"/>
          </a:xfrm>
          <a:prstGeom prst="rect">
            <a:avLst/>
          </a:prstGeom>
          <a:noFill/>
          <a:ln>
            <a:noFill/>
          </a:ln>
        </p:spPr>
      </p:pic>
      <p:pic>
        <p:nvPicPr>
          <p:cNvPr id="122" name="Google Shape;122;p23"/>
          <p:cNvPicPr preferRelativeResize="0"/>
          <p:nvPr/>
        </p:nvPicPr>
        <p:blipFill>
          <a:blip r:embed="rId6">
            <a:alphaModFix/>
          </a:blip>
          <a:stretch>
            <a:fillRect/>
          </a:stretch>
        </p:blipFill>
        <p:spPr>
          <a:xfrm>
            <a:off x="1846500" y="3204525"/>
            <a:ext cx="1992325" cy="1438550"/>
          </a:xfrm>
          <a:prstGeom prst="rect">
            <a:avLst/>
          </a:prstGeom>
          <a:noFill/>
          <a:ln>
            <a:noFill/>
          </a:ln>
        </p:spPr>
      </p:pic>
      <p:pic>
        <p:nvPicPr>
          <p:cNvPr id="123" name="Google Shape;123;p23"/>
          <p:cNvPicPr preferRelativeResize="0"/>
          <p:nvPr/>
        </p:nvPicPr>
        <p:blipFill>
          <a:blip r:embed="rId7">
            <a:alphaModFix/>
          </a:blip>
          <a:stretch>
            <a:fillRect/>
          </a:stretch>
        </p:blipFill>
        <p:spPr>
          <a:xfrm>
            <a:off x="3787300" y="3204525"/>
            <a:ext cx="1992325" cy="1503950"/>
          </a:xfrm>
          <a:prstGeom prst="rect">
            <a:avLst/>
          </a:prstGeom>
          <a:noFill/>
          <a:ln>
            <a:noFill/>
          </a:ln>
        </p:spPr>
      </p:pic>
      <p:pic>
        <p:nvPicPr>
          <p:cNvPr id="124" name="Google Shape;124;p23"/>
          <p:cNvPicPr preferRelativeResize="0"/>
          <p:nvPr/>
        </p:nvPicPr>
        <p:blipFill>
          <a:blip r:embed="rId8">
            <a:alphaModFix/>
          </a:blip>
          <a:stretch>
            <a:fillRect/>
          </a:stretch>
        </p:blipFill>
        <p:spPr>
          <a:xfrm>
            <a:off x="5714425" y="3204525"/>
            <a:ext cx="1846500" cy="1503950"/>
          </a:xfrm>
          <a:prstGeom prst="rect">
            <a:avLst/>
          </a:prstGeom>
          <a:noFill/>
          <a:ln>
            <a:noFill/>
          </a:ln>
        </p:spPr>
      </p:pic>
      <p:pic>
        <p:nvPicPr>
          <p:cNvPr id="125" name="Google Shape;125;p23"/>
          <p:cNvPicPr preferRelativeResize="0"/>
          <p:nvPr/>
        </p:nvPicPr>
        <p:blipFill>
          <a:blip r:embed="rId9">
            <a:alphaModFix/>
          </a:blip>
          <a:stretch>
            <a:fillRect/>
          </a:stretch>
        </p:blipFill>
        <p:spPr>
          <a:xfrm>
            <a:off x="5585600" y="1265775"/>
            <a:ext cx="1846425" cy="1305975"/>
          </a:xfrm>
          <a:prstGeom prst="rect">
            <a:avLst/>
          </a:prstGeom>
          <a:noFill/>
          <a:ln>
            <a:noFill/>
          </a:ln>
        </p:spPr>
      </p:pic>
      <p:pic>
        <p:nvPicPr>
          <p:cNvPr id="126" name="Google Shape;126;p23"/>
          <p:cNvPicPr preferRelativeResize="0"/>
          <p:nvPr/>
        </p:nvPicPr>
        <p:blipFill>
          <a:blip r:embed="rId10">
            <a:alphaModFix/>
          </a:blip>
          <a:stretch>
            <a:fillRect/>
          </a:stretch>
        </p:blipFill>
        <p:spPr>
          <a:xfrm>
            <a:off x="7373700" y="1265775"/>
            <a:ext cx="1712700" cy="1305975"/>
          </a:xfrm>
          <a:prstGeom prst="rect">
            <a:avLst/>
          </a:prstGeom>
          <a:noFill/>
          <a:ln>
            <a:noFill/>
          </a:ln>
        </p:spPr>
      </p:pic>
      <p:pic>
        <p:nvPicPr>
          <p:cNvPr id="127" name="Google Shape;127;p23"/>
          <p:cNvPicPr preferRelativeResize="0"/>
          <p:nvPr/>
        </p:nvPicPr>
        <p:blipFill>
          <a:blip r:embed="rId11">
            <a:alphaModFix/>
          </a:blip>
          <a:stretch>
            <a:fillRect/>
          </a:stretch>
        </p:blipFill>
        <p:spPr>
          <a:xfrm>
            <a:off x="0" y="3204525"/>
            <a:ext cx="1846499" cy="1321650"/>
          </a:xfrm>
          <a:prstGeom prst="rect">
            <a:avLst/>
          </a:prstGeom>
          <a:noFill/>
          <a:ln>
            <a:noFill/>
          </a:ln>
        </p:spPr>
      </p:pic>
      <p:sp>
        <p:nvSpPr>
          <p:cNvPr id="128" name="Google Shape;128;p23"/>
          <p:cNvSpPr txBox="1"/>
          <p:nvPr/>
        </p:nvSpPr>
        <p:spPr>
          <a:xfrm>
            <a:off x="140650" y="2772675"/>
            <a:ext cx="18465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Variance vs Metrics (Naive Bayes)</a:t>
            </a:r>
            <a:endParaRPr sz="1100">
              <a:latin typeface="Times New Roman"/>
              <a:ea typeface="Times New Roman"/>
              <a:cs typeface="Times New Roman"/>
              <a:sym typeface="Times New Roman"/>
            </a:endParaRPr>
          </a:p>
        </p:txBody>
      </p:sp>
      <p:sp>
        <p:nvSpPr>
          <p:cNvPr id="129" name="Google Shape;129;p23"/>
          <p:cNvSpPr txBox="1"/>
          <p:nvPr/>
        </p:nvSpPr>
        <p:spPr>
          <a:xfrm>
            <a:off x="2253200" y="2608000"/>
            <a:ext cx="1774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Estimators </a:t>
            </a:r>
            <a:r>
              <a:rPr lang="en" sz="1100">
                <a:solidFill>
                  <a:schemeClr val="dk1"/>
                </a:solidFill>
                <a:latin typeface="Times New Roman"/>
                <a:ea typeface="Times New Roman"/>
                <a:cs typeface="Times New Roman"/>
                <a:sym typeface="Times New Roman"/>
              </a:rPr>
              <a:t>vs Metrics (GBDT)</a:t>
            </a:r>
            <a:endParaRPr sz="1100">
              <a:solidFill>
                <a:schemeClr val="dk1"/>
              </a:solidFill>
              <a:latin typeface="Times New Roman"/>
              <a:ea typeface="Times New Roman"/>
              <a:cs typeface="Times New Roman"/>
              <a:sym typeface="Times New Roman"/>
            </a:endParaRPr>
          </a:p>
        </p:txBody>
      </p:sp>
      <p:sp>
        <p:nvSpPr>
          <p:cNvPr id="130" name="Google Shape;130;p23"/>
          <p:cNvSpPr txBox="1"/>
          <p:nvPr/>
        </p:nvSpPr>
        <p:spPr>
          <a:xfrm>
            <a:off x="4269500" y="2768575"/>
            <a:ext cx="16173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Estimators vs Metrics (Xgboost)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1" name="Google Shape;131;p23"/>
          <p:cNvSpPr txBox="1"/>
          <p:nvPr/>
        </p:nvSpPr>
        <p:spPr>
          <a:xfrm>
            <a:off x="6117950" y="2768575"/>
            <a:ext cx="14298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Estimators vs Metrics (Adaboost)</a:t>
            </a:r>
            <a:endParaRPr/>
          </a:p>
        </p:txBody>
      </p:sp>
      <p:pic>
        <p:nvPicPr>
          <p:cNvPr id="132" name="Google Shape;132;p23"/>
          <p:cNvPicPr preferRelativeResize="0"/>
          <p:nvPr/>
        </p:nvPicPr>
        <p:blipFill>
          <a:blip r:embed="rId12">
            <a:alphaModFix/>
          </a:blip>
          <a:stretch>
            <a:fillRect/>
          </a:stretch>
        </p:blipFill>
        <p:spPr>
          <a:xfrm>
            <a:off x="7526700" y="3204525"/>
            <a:ext cx="1617300" cy="1503950"/>
          </a:xfrm>
          <a:prstGeom prst="rect">
            <a:avLst/>
          </a:prstGeom>
          <a:noFill/>
          <a:ln>
            <a:noFill/>
          </a:ln>
        </p:spPr>
      </p:pic>
      <p:sp>
        <p:nvSpPr>
          <p:cNvPr id="133" name="Google Shape;133;p23"/>
          <p:cNvSpPr txBox="1"/>
          <p:nvPr/>
        </p:nvSpPr>
        <p:spPr>
          <a:xfrm>
            <a:off x="7614800" y="2752550"/>
            <a:ext cx="14298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Estimators vs Metrics (Random Forests)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aphicFrame>
        <p:nvGraphicFramePr>
          <p:cNvPr id="138" name="Google Shape;138;p24"/>
          <p:cNvGraphicFramePr/>
          <p:nvPr/>
        </p:nvGraphicFramePr>
        <p:xfrm>
          <a:off x="61600" y="60400"/>
          <a:ext cx="3000000" cy="3000000"/>
        </p:xfrm>
        <a:graphic>
          <a:graphicData uri="http://schemas.openxmlformats.org/drawingml/2006/table">
            <a:tbl>
              <a:tblPr>
                <a:noFill/>
                <a:tableStyleId>{4F5FC260-DAE2-45F1-924B-6D1BC50D2C7D}</a:tableStyleId>
              </a:tblPr>
              <a:tblGrid>
                <a:gridCol w="677325"/>
                <a:gridCol w="3078500"/>
                <a:gridCol w="2779175"/>
                <a:gridCol w="2424200"/>
              </a:tblGrid>
              <a:tr h="75765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S.No</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Model Used</a:t>
                      </a:r>
                      <a:endParaRPr/>
                    </a:p>
                  </a:txBody>
                  <a:tcPr marT="91425" marB="91425" marR="91425" marL="91425"/>
                </a:tc>
                <a:tc>
                  <a:txBody>
                    <a:bodyPr/>
                    <a:lstStyle/>
                    <a:p>
                      <a:pPr indent="0" lvl="0" marL="0" rtl="0" algn="ctr">
                        <a:spcBef>
                          <a:spcPts val="0"/>
                        </a:spcBef>
                        <a:spcAft>
                          <a:spcPts val="0"/>
                        </a:spcAft>
                        <a:buNone/>
                      </a:pPr>
                      <a:r>
                        <a:rPr lang="en"/>
                        <a:t>Accuracies </a:t>
                      </a:r>
                      <a:r>
                        <a:rPr lang="en">
                          <a:solidFill>
                            <a:schemeClr val="dk1"/>
                          </a:solidFill>
                        </a:rPr>
                        <a:t>on Test data</a:t>
                      </a:r>
                      <a:r>
                        <a:rPr lang="en" sz="2500">
                          <a:solidFill>
                            <a:schemeClr val="dk1"/>
                          </a:solidFill>
                        </a:rPr>
                        <a:t> </a:t>
                      </a:r>
                      <a:r>
                        <a:rPr lang="en"/>
                        <a:t>in published Paper</a:t>
                      </a:r>
                      <a:endParaRPr/>
                    </a:p>
                  </a:txBody>
                  <a:tcPr marT="91425" marB="91425" marR="91425" marL="91425"/>
                </a:tc>
                <a:tc>
                  <a:txBody>
                    <a:bodyPr/>
                    <a:lstStyle/>
                    <a:p>
                      <a:pPr indent="0" lvl="0" marL="0" rtl="0" algn="ctr">
                        <a:spcBef>
                          <a:spcPts val="0"/>
                        </a:spcBef>
                        <a:spcAft>
                          <a:spcPts val="0"/>
                        </a:spcAft>
                        <a:buNone/>
                      </a:pPr>
                      <a:r>
                        <a:rPr lang="en"/>
                        <a:t>Accuracies on Test data achieved by us</a:t>
                      </a:r>
                      <a:endParaRPr/>
                    </a:p>
                  </a:txBody>
                  <a:tcPr marT="91425" marB="91425" marR="91425" marL="91425" anchor="b"/>
                </a:tc>
              </a:tr>
              <a:tr h="337975">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KNN </a:t>
                      </a:r>
                      <a:endParaRPr sz="1000"/>
                    </a:p>
                  </a:txBody>
                  <a:tcPr marT="91425" marB="91425" marR="91425" marL="91425"/>
                </a:tc>
                <a:tc>
                  <a:txBody>
                    <a:bodyPr/>
                    <a:lstStyle/>
                    <a:p>
                      <a:pPr indent="0" lvl="0" marL="0" rtl="0" algn="ctr">
                        <a:spcBef>
                          <a:spcPts val="0"/>
                        </a:spcBef>
                        <a:spcAft>
                          <a:spcPts val="0"/>
                        </a:spcAft>
                        <a:buNone/>
                      </a:pPr>
                      <a:r>
                        <a:rPr lang="en" sz="1000"/>
                        <a:t>74.89</a:t>
                      </a:r>
                      <a:endParaRPr sz="1000"/>
                    </a:p>
                  </a:txBody>
                  <a:tcPr marT="91425" marB="91425" marR="91425" marL="91425"/>
                </a:tc>
                <a:tc>
                  <a:txBody>
                    <a:bodyPr/>
                    <a:lstStyle/>
                    <a:p>
                      <a:pPr indent="0" lvl="0" marL="0" rtl="0" algn="ctr">
                        <a:spcBef>
                          <a:spcPts val="0"/>
                        </a:spcBef>
                        <a:spcAft>
                          <a:spcPts val="0"/>
                        </a:spcAft>
                        <a:buNone/>
                      </a:pPr>
                      <a:r>
                        <a:rPr lang="en" sz="1000"/>
                        <a:t>75.75</a:t>
                      </a:r>
                      <a:endParaRPr sz="1000"/>
                    </a:p>
                  </a:txBody>
                  <a:tcPr marT="91425" marB="91425" marR="91425" marL="91425"/>
                </a:tc>
              </a:tr>
              <a:tr h="337975">
                <a:tc>
                  <a:txBody>
                    <a:bodyPr/>
                    <a:lstStyle/>
                    <a:p>
                      <a:pPr indent="0" lvl="0" marL="0" rtl="0" algn="ctr">
                        <a:spcBef>
                          <a:spcPts val="0"/>
                        </a:spcBef>
                        <a:spcAft>
                          <a:spcPts val="0"/>
                        </a:spcAft>
                        <a:buNone/>
                      </a:pPr>
                      <a:r>
                        <a:rPr lang="en" sz="1000"/>
                        <a:t>2</a:t>
                      </a:r>
                      <a:endParaRPr sz="1000"/>
                    </a:p>
                  </a:txBody>
                  <a:tcPr marT="91425" marB="91425" marR="91425" marL="91425"/>
                </a:tc>
                <a:tc>
                  <a:txBody>
                    <a:bodyPr/>
                    <a:lstStyle/>
                    <a:p>
                      <a:pPr indent="0" lvl="0" marL="0" rtl="0" algn="ctr">
                        <a:spcBef>
                          <a:spcPts val="0"/>
                        </a:spcBef>
                        <a:spcAft>
                          <a:spcPts val="0"/>
                        </a:spcAft>
                        <a:buNone/>
                      </a:pPr>
                      <a:r>
                        <a:rPr lang="en" sz="1000"/>
                        <a:t>Logistic Regression</a:t>
                      </a:r>
                      <a:endParaRPr sz="1000"/>
                    </a:p>
                  </a:txBody>
                  <a:tcPr marT="91425" marB="91425" marR="91425" marL="91425"/>
                </a:tc>
                <a:tc>
                  <a:txBody>
                    <a:bodyPr/>
                    <a:lstStyle/>
                    <a:p>
                      <a:pPr indent="0" lvl="0" marL="0" rtl="0" algn="ctr">
                        <a:spcBef>
                          <a:spcPts val="0"/>
                        </a:spcBef>
                        <a:spcAft>
                          <a:spcPts val="0"/>
                        </a:spcAft>
                        <a:buNone/>
                      </a:pPr>
                      <a:r>
                        <a:rPr lang="en" sz="1000"/>
                        <a:t>75.75</a:t>
                      </a:r>
                      <a:endParaRPr sz="1000"/>
                    </a:p>
                  </a:txBody>
                  <a:tcPr marT="91425" marB="91425" marR="91425" marL="91425"/>
                </a:tc>
                <a:tc>
                  <a:txBody>
                    <a:bodyPr/>
                    <a:lstStyle/>
                    <a:p>
                      <a:pPr indent="0" lvl="0" marL="0" rtl="0" algn="ctr">
                        <a:spcBef>
                          <a:spcPts val="0"/>
                        </a:spcBef>
                        <a:spcAft>
                          <a:spcPts val="0"/>
                        </a:spcAft>
                        <a:buNone/>
                      </a:pPr>
                      <a:r>
                        <a:rPr lang="en" sz="1000"/>
                        <a:t>77.92</a:t>
                      </a:r>
                      <a:endParaRPr sz="1000"/>
                    </a:p>
                  </a:txBody>
                  <a:tcPr marT="91425" marB="91425" marR="91425" marL="91425"/>
                </a:tc>
              </a:tr>
              <a:tr h="337975">
                <a:tc>
                  <a:txBody>
                    <a:bodyPr/>
                    <a:lstStyle/>
                    <a:p>
                      <a:pPr indent="0" lvl="0" marL="0" rtl="0" algn="ctr">
                        <a:spcBef>
                          <a:spcPts val="0"/>
                        </a:spcBef>
                        <a:spcAft>
                          <a:spcPts val="0"/>
                        </a:spcAft>
                        <a:buNone/>
                      </a:pPr>
                      <a:r>
                        <a:rPr lang="en" sz="1000"/>
                        <a:t>3</a:t>
                      </a:r>
                      <a:endParaRPr sz="1000"/>
                    </a:p>
                  </a:txBody>
                  <a:tcPr marT="91425" marB="91425" marR="91425" marL="91425"/>
                </a:tc>
                <a:tc>
                  <a:txBody>
                    <a:bodyPr/>
                    <a:lstStyle/>
                    <a:p>
                      <a:pPr indent="0" lvl="0" marL="0" rtl="0" algn="ctr">
                        <a:spcBef>
                          <a:spcPts val="0"/>
                        </a:spcBef>
                        <a:spcAft>
                          <a:spcPts val="0"/>
                        </a:spcAft>
                        <a:buNone/>
                      </a:pPr>
                      <a:r>
                        <a:rPr lang="en" sz="1000"/>
                        <a:t>Naive Bayes</a:t>
                      </a:r>
                      <a:endParaRPr sz="1000"/>
                    </a:p>
                  </a:txBody>
                  <a:tcPr marT="91425" marB="91425" marR="91425" marL="91425"/>
                </a:tc>
                <a:tc>
                  <a:txBody>
                    <a:bodyPr/>
                    <a:lstStyle/>
                    <a:p>
                      <a:pPr indent="0" lvl="0" marL="0" rtl="0" algn="ctr">
                        <a:spcBef>
                          <a:spcPts val="0"/>
                        </a:spcBef>
                        <a:spcAft>
                          <a:spcPts val="0"/>
                        </a:spcAft>
                        <a:buNone/>
                      </a:pPr>
                      <a:r>
                        <a:rPr lang="en" sz="1000"/>
                        <a:t>73.59</a:t>
                      </a:r>
                      <a:endParaRPr sz="1000"/>
                    </a:p>
                  </a:txBody>
                  <a:tcPr marT="91425" marB="91425" marR="91425" marL="91425"/>
                </a:tc>
                <a:tc>
                  <a:txBody>
                    <a:bodyPr/>
                    <a:lstStyle/>
                    <a:p>
                      <a:pPr indent="0" lvl="0" marL="0" rtl="0" algn="ctr">
                        <a:spcBef>
                          <a:spcPts val="0"/>
                        </a:spcBef>
                        <a:spcAft>
                          <a:spcPts val="0"/>
                        </a:spcAft>
                        <a:buNone/>
                      </a:pPr>
                      <a:r>
                        <a:rPr lang="en" sz="1000"/>
                        <a:t>76.623</a:t>
                      </a:r>
                      <a:endParaRPr sz="1000"/>
                    </a:p>
                  </a:txBody>
                  <a:tcPr marT="91425" marB="91425" marR="91425" marL="91425"/>
                </a:tc>
              </a:tr>
              <a:tr h="337975">
                <a:tc>
                  <a:txBody>
                    <a:bodyPr/>
                    <a:lstStyle/>
                    <a:p>
                      <a:pPr indent="0" lvl="0" marL="0" rtl="0" algn="ctr">
                        <a:spcBef>
                          <a:spcPts val="0"/>
                        </a:spcBef>
                        <a:spcAft>
                          <a:spcPts val="0"/>
                        </a:spcAft>
                        <a:buNone/>
                      </a:pPr>
                      <a:r>
                        <a:rPr lang="en" sz="1000"/>
                        <a:t>4</a:t>
                      </a:r>
                      <a:endParaRPr sz="1000"/>
                    </a:p>
                  </a:txBody>
                  <a:tcPr marT="91425" marB="91425" marR="91425" marL="91425"/>
                </a:tc>
                <a:tc>
                  <a:txBody>
                    <a:bodyPr/>
                    <a:lstStyle/>
                    <a:p>
                      <a:pPr indent="0" lvl="0" marL="0" rtl="0" algn="ctr">
                        <a:spcBef>
                          <a:spcPts val="0"/>
                        </a:spcBef>
                        <a:spcAft>
                          <a:spcPts val="0"/>
                        </a:spcAft>
                        <a:buNone/>
                      </a:pPr>
                      <a:r>
                        <a:rPr lang="en" sz="1000"/>
                        <a:t>Decision Trees</a:t>
                      </a:r>
                      <a:endParaRPr sz="1000"/>
                    </a:p>
                  </a:txBody>
                  <a:tcPr marT="91425" marB="91425" marR="91425" marL="91425"/>
                </a:tc>
                <a:tc>
                  <a:txBody>
                    <a:bodyPr/>
                    <a:lstStyle/>
                    <a:p>
                      <a:pPr indent="0" lvl="0" marL="0" rtl="0" algn="ctr">
                        <a:spcBef>
                          <a:spcPts val="0"/>
                        </a:spcBef>
                        <a:spcAft>
                          <a:spcPts val="0"/>
                        </a:spcAft>
                        <a:buNone/>
                      </a:pPr>
                      <a:r>
                        <a:rPr lang="en" sz="1000"/>
                        <a:t>71.86</a:t>
                      </a:r>
                      <a:endParaRPr sz="1000"/>
                    </a:p>
                  </a:txBody>
                  <a:tcPr marT="91425" marB="91425" marR="91425" marL="91425"/>
                </a:tc>
                <a:tc>
                  <a:txBody>
                    <a:bodyPr/>
                    <a:lstStyle/>
                    <a:p>
                      <a:pPr indent="0" lvl="0" marL="0" rtl="0" algn="ctr">
                        <a:spcBef>
                          <a:spcPts val="0"/>
                        </a:spcBef>
                        <a:spcAft>
                          <a:spcPts val="0"/>
                        </a:spcAft>
                        <a:buNone/>
                      </a:pPr>
                      <a:r>
                        <a:rPr lang="en" sz="1000"/>
                        <a:t>72.72</a:t>
                      </a:r>
                      <a:endParaRPr sz="1000"/>
                    </a:p>
                  </a:txBody>
                  <a:tcPr marT="91425" marB="91425" marR="91425" marL="91425"/>
                </a:tc>
              </a:tr>
              <a:tr h="337975">
                <a:tc>
                  <a:txBody>
                    <a:bodyPr/>
                    <a:lstStyle/>
                    <a:p>
                      <a:pPr indent="0" lvl="0" marL="0" rtl="0" algn="ctr">
                        <a:spcBef>
                          <a:spcPts val="0"/>
                        </a:spcBef>
                        <a:spcAft>
                          <a:spcPts val="0"/>
                        </a:spcAft>
                        <a:buNone/>
                      </a:pPr>
                      <a:r>
                        <a:rPr lang="en" sz="1000"/>
                        <a:t>5</a:t>
                      </a:r>
                      <a:endParaRPr sz="1000"/>
                    </a:p>
                  </a:txBody>
                  <a:tcPr marT="91425" marB="91425" marR="91425" marL="91425"/>
                </a:tc>
                <a:tc>
                  <a:txBody>
                    <a:bodyPr/>
                    <a:lstStyle/>
                    <a:p>
                      <a:pPr indent="0" lvl="0" marL="0" rtl="0" algn="ctr">
                        <a:spcBef>
                          <a:spcPts val="0"/>
                        </a:spcBef>
                        <a:spcAft>
                          <a:spcPts val="0"/>
                        </a:spcAft>
                        <a:buNone/>
                      </a:pPr>
                      <a:r>
                        <a:rPr lang="en" sz="1000"/>
                        <a:t>Gaussian Process</a:t>
                      </a:r>
                      <a:endParaRPr sz="1000"/>
                    </a:p>
                  </a:txBody>
                  <a:tcPr marT="91425" marB="91425" marR="91425" marL="91425"/>
                </a:tc>
                <a:tc>
                  <a:txBody>
                    <a:bodyPr/>
                    <a:lstStyle/>
                    <a:p>
                      <a:pPr indent="0" lvl="0" marL="0" rtl="0" algn="ctr">
                        <a:spcBef>
                          <a:spcPts val="0"/>
                        </a:spcBef>
                        <a:spcAft>
                          <a:spcPts val="0"/>
                        </a:spcAft>
                        <a:buNone/>
                      </a:pPr>
                      <a:r>
                        <a:rPr lang="en" sz="1000"/>
                        <a:t>74.02</a:t>
                      </a:r>
                      <a:endParaRPr sz="1000"/>
                    </a:p>
                  </a:txBody>
                  <a:tcPr marT="91425" marB="91425" marR="91425" marL="91425"/>
                </a:tc>
                <a:tc>
                  <a:txBody>
                    <a:bodyPr/>
                    <a:lstStyle/>
                    <a:p>
                      <a:pPr indent="0" lvl="0" marL="0" rtl="0" algn="ctr">
                        <a:spcBef>
                          <a:spcPts val="0"/>
                        </a:spcBef>
                        <a:spcAft>
                          <a:spcPts val="0"/>
                        </a:spcAft>
                        <a:buNone/>
                      </a:pPr>
                      <a:r>
                        <a:rPr lang="en" sz="1000"/>
                        <a:t>77.22</a:t>
                      </a:r>
                      <a:endParaRPr sz="1000"/>
                    </a:p>
                  </a:txBody>
                  <a:tcPr marT="91425" marB="91425" marR="91425" marL="91425"/>
                </a:tc>
              </a:tr>
              <a:tr h="337975">
                <a:tc>
                  <a:txBody>
                    <a:bodyPr/>
                    <a:lstStyle/>
                    <a:p>
                      <a:pPr indent="0" lvl="0" marL="0" rtl="0" algn="ctr">
                        <a:spcBef>
                          <a:spcPts val="0"/>
                        </a:spcBef>
                        <a:spcAft>
                          <a:spcPts val="0"/>
                        </a:spcAft>
                        <a:buNone/>
                      </a:pPr>
                      <a:r>
                        <a:rPr lang="en" sz="1000"/>
                        <a:t>6</a:t>
                      </a:r>
                      <a:endParaRPr sz="1000"/>
                    </a:p>
                  </a:txBody>
                  <a:tcPr marT="91425" marB="91425" marR="91425" marL="91425"/>
                </a:tc>
                <a:tc>
                  <a:txBody>
                    <a:bodyPr/>
                    <a:lstStyle/>
                    <a:p>
                      <a:pPr indent="0" lvl="0" marL="0" rtl="0" algn="ctr">
                        <a:spcBef>
                          <a:spcPts val="0"/>
                        </a:spcBef>
                        <a:spcAft>
                          <a:spcPts val="0"/>
                        </a:spcAft>
                        <a:buNone/>
                      </a:pPr>
                      <a:r>
                        <a:rPr lang="en" sz="1000"/>
                        <a:t>SVM Linear</a:t>
                      </a:r>
                      <a:endParaRPr sz="1000"/>
                    </a:p>
                  </a:txBody>
                  <a:tcPr marT="91425" marB="91425" marR="91425" marL="91425"/>
                </a:tc>
                <a:tc>
                  <a:txBody>
                    <a:bodyPr/>
                    <a:lstStyle/>
                    <a:p>
                      <a:pPr indent="0" lvl="0" marL="0" rtl="0" algn="ctr">
                        <a:spcBef>
                          <a:spcPts val="0"/>
                        </a:spcBef>
                        <a:spcAft>
                          <a:spcPts val="0"/>
                        </a:spcAft>
                        <a:buNone/>
                      </a:pPr>
                      <a:r>
                        <a:rPr lang="en" sz="1000"/>
                        <a:t>70.99</a:t>
                      </a:r>
                      <a:endParaRPr sz="1000"/>
                    </a:p>
                  </a:txBody>
                  <a:tcPr marT="91425" marB="91425" marR="91425" marL="91425"/>
                </a:tc>
                <a:tc>
                  <a:txBody>
                    <a:bodyPr/>
                    <a:lstStyle/>
                    <a:p>
                      <a:pPr indent="0" lvl="0" marL="0" rtl="0" algn="ctr">
                        <a:spcBef>
                          <a:spcPts val="0"/>
                        </a:spcBef>
                        <a:spcAft>
                          <a:spcPts val="0"/>
                        </a:spcAft>
                        <a:buNone/>
                      </a:pPr>
                      <a:r>
                        <a:rPr lang="en" sz="1000"/>
                        <a:t>78.78</a:t>
                      </a:r>
                      <a:endParaRPr sz="1000"/>
                    </a:p>
                  </a:txBody>
                  <a:tcPr marT="91425" marB="91425" marR="91425" marL="91425"/>
                </a:tc>
              </a:tr>
              <a:tr h="337975">
                <a:tc>
                  <a:txBody>
                    <a:bodyPr/>
                    <a:lstStyle/>
                    <a:p>
                      <a:pPr indent="0" lvl="0" marL="0" rtl="0" algn="ctr">
                        <a:spcBef>
                          <a:spcPts val="0"/>
                        </a:spcBef>
                        <a:spcAft>
                          <a:spcPts val="0"/>
                        </a:spcAft>
                        <a:buNone/>
                      </a:pPr>
                      <a:r>
                        <a:rPr lang="en" sz="1000"/>
                        <a:t>7</a:t>
                      </a:r>
                      <a:endParaRPr sz="1000"/>
                    </a:p>
                  </a:txBody>
                  <a:tcPr marT="91425" marB="91425" marR="91425" marL="91425"/>
                </a:tc>
                <a:tc>
                  <a:txBody>
                    <a:bodyPr/>
                    <a:lstStyle/>
                    <a:p>
                      <a:pPr indent="0" lvl="0" marL="0" rtl="0" algn="ctr">
                        <a:spcBef>
                          <a:spcPts val="0"/>
                        </a:spcBef>
                        <a:spcAft>
                          <a:spcPts val="0"/>
                        </a:spcAft>
                        <a:buNone/>
                      </a:pPr>
                      <a:r>
                        <a:rPr lang="en" sz="1000"/>
                        <a:t>SVM RBF</a:t>
                      </a:r>
                      <a:endParaRPr sz="1000"/>
                    </a:p>
                  </a:txBody>
                  <a:tcPr marT="91425" marB="91425" marR="91425" marL="91425"/>
                </a:tc>
                <a:tc>
                  <a:txBody>
                    <a:bodyPr/>
                    <a:lstStyle/>
                    <a:p>
                      <a:pPr indent="0" lvl="0" marL="0" rtl="0" algn="ctr">
                        <a:spcBef>
                          <a:spcPts val="0"/>
                        </a:spcBef>
                        <a:spcAft>
                          <a:spcPts val="0"/>
                        </a:spcAft>
                        <a:buNone/>
                      </a:pPr>
                      <a:r>
                        <a:rPr lang="en" sz="1000"/>
                        <a:t>75.32</a:t>
                      </a:r>
                      <a:endParaRPr sz="1000"/>
                    </a:p>
                  </a:txBody>
                  <a:tcPr marT="91425" marB="91425" marR="91425" marL="91425"/>
                </a:tc>
                <a:tc>
                  <a:txBody>
                    <a:bodyPr/>
                    <a:lstStyle/>
                    <a:p>
                      <a:pPr indent="0" lvl="0" marL="0" rtl="0" algn="ctr">
                        <a:spcBef>
                          <a:spcPts val="0"/>
                        </a:spcBef>
                        <a:spcAft>
                          <a:spcPts val="0"/>
                        </a:spcAft>
                        <a:buNone/>
                      </a:pPr>
                      <a:r>
                        <a:rPr lang="en" sz="1000"/>
                        <a:t>75.75</a:t>
                      </a:r>
                      <a:endParaRPr sz="1000"/>
                    </a:p>
                  </a:txBody>
                  <a:tcPr marT="91425" marB="91425" marR="91425" marL="91425"/>
                </a:tc>
              </a:tr>
              <a:tr h="337975">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ctr">
                        <a:spcBef>
                          <a:spcPts val="0"/>
                        </a:spcBef>
                        <a:spcAft>
                          <a:spcPts val="0"/>
                        </a:spcAft>
                        <a:buNone/>
                      </a:pPr>
                      <a:r>
                        <a:rPr lang="en" sz="1000"/>
                        <a:t>Xgboost</a:t>
                      </a:r>
                      <a:endParaRPr sz="1000"/>
                    </a:p>
                  </a:txBody>
                  <a:tcPr marT="91425" marB="91425" marR="91425" marL="91425"/>
                </a:tc>
                <a:tc>
                  <a:txBody>
                    <a:bodyPr/>
                    <a:lstStyle/>
                    <a:p>
                      <a:pPr indent="0" lvl="0" marL="0" rtl="0" algn="ctr">
                        <a:spcBef>
                          <a:spcPts val="0"/>
                        </a:spcBef>
                        <a:spcAft>
                          <a:spcPts val="0"/>
                        </a:spcAft>
                        <a:buNone/>
                      </a:pPr>
                      <a:r>
                        <a:rPr lang="en" sz="1000"/>
                        <a:t>Not applied in paper</a:t>
                      </a:r>
                      <a:endParaRPr sz="1000"/>
                    </a:p>
                  </a:txBody>
                  <a:tcPr marT="91425" marB="91425" marR="91425" marL="91425"/>
                </a:tc>
                <a:tc>
                  <a:txBody>
                    <a:bodyPr/>
                    <a:lstStyle/>
                    <a:p>
                      <a:pPr indent="0" lvl="0" marL="0" rtl="0" algn="ctr">
                        <a:spcBef>
                          <a:spcPts val="0"/>
                        </a:spcBef>
                        <a:spcAft>
                          <a:spcPts val="0"/>
                        </a:spcAft>
                        <a:buNone/>
                      </a:pPr>
                      <a:r>
                        <a:rPr lang="en" sz="1000"/>
                        <a:t>78.78</a:t>
                      </a:r>
                      <a:endParaRPr sz="1000"/>
                    </a:p>
                  </a:txBody>
                  <a:tcPr marT="91425" marB="91425" marR="91425" marL="91425"/>
                </a:tc>
              </a:tr>
              <a:tr h="337975">
                <a:tc>
                  <a:txBody>
                    <a:bodyPr/>
                    <a:lstStyle/>
                    <a:p>
                      <a:pPr indent="0" lvl="0" marL="0" rtl="0" algn="ctr">
                        <a:spcBef>
                          <a:spcPts val="0"/>
                        </a:spcBef>
                        <a:spcAft>
                          <a:spcPts val="0"/>
                        </a:spcAft>
                        <a:buNone/>
                      </a:pPr>
                      <a:r>
                        <a:rPr lang="en" sz="1000"/>
                        <a:t>9</a:t>
                      </a:r>
                      <a:endParaRPr sz="1000"/>
                    </a:p>
                  </a:txBody>
                  <a:tcPr marT="91425" marB="91425" marR="91425" marL="91425"/>
                </a:tc>
                <a:tc>
                  <a:txBody>
                    <a:bodyPr/>
                    <a:lstStyle/>
                    <a:p>
                      <a:pPr indent="0" lvl="0" marL="0" rtl="0" algn="ctr">
                        <a:spcBef>
                          <a:spcPts val="0"/>
                        </a:spcBef>
                        <a:spcAft>
                          <a:spcPts val="0"/>
                        </a:spcAft>
                        <a:buNone/>
                      </a:pPr>
                      <a:r>
                        <a:rPr lang="en" sz="1000"/>
                        <a:t>Gradient boosting</a:t>
                      </a:r>
                      <a:endParaRPr sz="1000"/>
                    </a:p>
                  </a:txBody>
                  <a:tcPr marT="91425" marB="91425" marR="91425" marL="91425"/>
                </a:tc>
                <a:tc>
                  <a:txBody>
                    <a:bodyPr/>
                    <a:lstStyle/>
                    <a:p>
                      <a:pPr indent="0" lvl="0" marL="0" rtl="0" algn="ctr">
                        <a:spcBef>
                          <a:spcPts val="0"/>
                        </a:spcBef>
                        <a:spcAft>
                          <a:spcPts val="0"/>
                        </a:spcAft>
                        <a:buNone/>
                      </a:pPr>
                      <a:r>
                        <a:rPr lang="en" sz="1000"/>
                        <a:t>Not applied in paper</a:t>
                      </a:r>
                      <a:endParaRPr sz="1000"/>
                    </a:p>
                  </a:txBody>
                  <a:tcPr marT="91425" marB="91425" marR="91425" marL="91425"/>
                </a:tc>
                <a:tc>
                  <a:txBody>
                    <a:bodyPr/>
                    <a:lstStyle/>
                    <a:p>
                      <a:pPr indent="0" lvl="0" marL="0" rtl="0" algn="ctr">
                        <a:spcBef>
                          <a:spcPts val="0"/>
                        </a:spcBef>
                        <a:spcAft>
                          <a:spcPts val="0"/>
                        </a:spcAft>
                        <a:buNone/>
                      </a:pPr>
                      <a:r>
                        <a:rPr lang="en" sz="1000"/>
                        <a:t>79.22</a:t>
                      </a:r>
                      <a:endParaRPr sz="1000"/>
                    </a:p>
                  </a:txBody>
                  <a:tcPr marT="91425" marB="91425" marR="91425" marL="91425"/>
                </a:tc>
              </a:tr>
              <a:tr h="337975">
                <a:tc>
                  <a:txBody>
                    <a:bodyPr/>
                    <a:lstStyle/>
                    <a:p>
                      <a:pPr indent="0" lvl="0" marL="0" rtl="0" algn="ctr">
                        <a:spcBef>
                          <a:spcPts val="0"/>
                        </a:spcBef>
                        <a:spcAft>
                          <a:spcPts val="0"/>
                        </a:spcAft>
                        <a:buNone/>
                      </a:pPr>
                      <a:r>
                        <a:rPr lang="en" sz="1000"/>
                        <a:t>10</a:t>
                      </a:r>
                      <a:endParaRPr sz="1000"/>
                    </a:p>
                  </a:txBody>
                  <a:tcPr marT="91425" marB="91425" marR="91425" marL="91425"/>
                </a:tc>
                <a:tc>
                  <a:txBody>
                    <a:bodyPr/>
                    <a:lstStyle/>
                    <a:p>
                      <a:pPr indent="0" lvl="0" marL="0" rtl="0" algn="ctr">
                        <a:spcBef>
                          <a:spcPts val="0"/>
                        </a:spcBef>
                        <a:spcAft>
                          <a:spcPts val="0"/>
                        </a:spcAft>
                        <a:buNone/>
                      </a:pPr>
                      <a:r>
                        <a:rPr lang="en" sz="1000"/>
                        <a:t>Adaboost</a:t>
                      </a:r>
                      <a:endParaRPr sz="1000"/>
                    </a:p>
                  </a:txBody>
                  <a:tcPr marT="91425" marB="91425" marR="91425" marL="91425"/>
                </a:tc>
                <a:tc>
                  <a:txBody>
                    <a:bodyPr/>
                    <a:lstStyle/>
                    <a:p>
                      <a:pPr indent="0" lvl="0" marL="0" rtl="0" algn="ctr">
                        <a:spcBef>
                          <a:spcPts val="0"/>
                        </a:spcBef>
                        <a:spcAft>
                          <a:spcPts val="0"/>
                        </a:spcAft>
                        <a:buNone/>
                      </a:pPr>
                      <a:r>
                        <a:rPr lang="en" sz="1000"/>
                        <a:t>73.16</a:t>
                      </a:r>
                      <a:endParaRPr sz="1000"/>
                    </a:p>
                  </a:txBody>
                  <a:tcPr marT="91425" marB="91425" marR="91425" marL="91425"/>
                </a:tc>
                <a:tc>
                  <a:txBody>
                    <a:bodyPr/>
                    <a:lstStyle/>
                    <a:p>
                      <a:pPr indent="0" lvl="0" marL="0" rtl="0" algn="ctr">
                        <a:spcBef>
                          <a:spcPts val="0"/>
                        </a:spcBef>
                        <a:spcAft>
                          <a:spcPts val="0"/>
                        </a:spcAft>
                        <a:buNone/>
                      </a:pPr>
                      <a:r>
                        <a:rPr lang="en" sz="1000"/>
                        <a:t>79.62</a:t>
                      </a:r>
                      <a:endParaRPr sz="1000"/>
                    </a:p>
                  </a:txBody>
                  <a:tcPr marT="91425" marB="91425" marR="91425" marL="91425"/>
                </a:tc>
              </a:tr>
              <a:tr h="337975">
                <a:tc>
                  <a:txBody>
                    <a:bodyPr/>
                    <a:lstStyle/>
                    <a:p>
                      <a:pPr indent="0" lvl="0" marL="0" rtl="0" algn="ctr">
                        <a:spcBef>
                          <a:spcPts val="0"/>
                        </a:spcBef>
                        <a:spcAft>
                          <a:spcPts val="0"/>
                        </a:spcAft>
                        <a:buNone/>
                      </a:pPr>
                      <a:r>
                        <a:rPr lang="en" sz="1000"/>
                        <a:t>11</a:t>
                      </a:r>
                      <a:endParaRPr sz="1000"/>
                    </a:p>
                  </a:txBody>
                  <a:tcPr marT="91425" marB="91425" marR="91425" marL="91425"/>
                </a:tc>
                <a:tc>
                  <a:txBody>
                    <a:bodyPr/>
                    <a:lstStyle/>
                    <a:p>
                      <a:pPr indent="0" lvl="0" marL="0" rtl="0" algn="ctr">
                        <a:spcBef>
                          <a:spcPts val="0"/>
                        </a:spcBef>
                        <a:spcAft>
                          <a:spcPts val="0"/>
                        </a:spcAft>
                        <a:buNone/>
                      </a:pPr>
                      <a:r>
                        <a:rPr lang="en" sz="1000"/>
                        <a:t>Random Forest</a:t>
                      </a:r>
                      <a:endParaRPr sz="1000"/>
                    </a:p>
                  </a:txBody>
                  <a:tcPr marT="91425" marB="91425" marR="91425" marL="91425"/>
                </a:tc>
                <a:tc>
                  <a:txBody>
                    <a:bodyPr/>
                    <a:lstStyle/>
                    <a:p>
                      <a:pPr indent="0" lvl="0" marL="0" rtl="0" algn="ctr">
                        <a:spcBef>
                          <a:spcPts val="0"/>
                        </a:spcBef>
                        <a:spcAft>
                          <a:spcPts val="0"/>
                        </a:spcAft>
                        <a:buNone/>
                      </a:pPr>
                      <a:r>
                        <a:rPr lang="en" sz="1000"/>
                        <a:t>75.75</a:t>
                      </a:r>
                      <a:endParaRPr sz="1000"/>
                    </a:p>
                  </a:txBody>
                  <a:tcPr marT="91425" marB="91425" marR="91425" marL="91425"/>
                </a:tc>
                <a:tc>
                  <a:txBody>
                    <a:bodyPr/>
                    <a:lstStyle/>
                    <a:p>
                      <a:pPr indent="0" lvl="0" marL="0" rtl="0" algn="ctr">
                        <a:spcBef>
                          <a:spcPts val="0"/>
                        </a:spcBef>
                        <a:spcAft>
                          <a:spcPts val="0"/>
                        </a:spcAft>
                        <a:buNone/>
                      </a:pPr>
                      <a:r>
                        <a:rPr lang="en" sz="1000"/>
                        <a:t>80.08</a:t>
                      </a:r>
                      <a:endParaRPr sz="1000"/>
                    </a:p>
                  </a:txBody>
                  <a:tcPr marT="91425" marB="91425" marR="91425" marL="91425"/>
                </a:tc>
              </a:tr>
              <a:tr h="337975">
                <a:tc>
                  <a:txBody>
                    <a:bodyPr/>
                    <a:lstStyle/>
                    <a:p>
                      <a:pPr indent="0" lvl="0" marL="0" rtl="0" algn="ctr">
                        <a:spcBef>
                          <a:spcPts val="0"/>
                        </a:spcBef>
                        <a:spcAft>
                          <a:spcPts val="0"/>
                        </a:spcAft>
                        <a:buNone/>
                      </a:pPr>
                      <a:r>
                        <a:rPr lang="en" sz="1000"/>
                        <a:t>12 </a:t>
                      </a:r>
                      <a:endParaRPr sz="1000"/>
                    </a:p>
                  </a:txBody>
                  <a:tcPr marT="91425" marB="91425" marR="91425" marL="91425"/>
                </a:tc>
                <a:tc>
                  <a:txBody>
                    <a:bodyPr/>
                    <a:lstStyle/>
                    <a:p>
                      <a:pPr indent="0" lvl="0" marL="0" rtl="0" algn="ctr">
                        <a:spcBef>
                          <a:spcPts val="0"/>
                        </a:spcBef>
                        <a:spcAft>
                          <a:spcPts val="0"/>
                        </a:spcAft>
                        <a:buNone/>
                      </a:pPr>
                      <a:r>
                        <a:rPr lang="en" sz="1000"/>
                        <a:t>Voting Classifier</a:t>
                      </a:r>
                      <a:endParaRPr sz="1000"/>
                    </a:p>
                  </a:txBody>
                  <a:tcPr marT="91425" marB="91425" marR="91425" marL="91425"/>
                </a:tc>
                <a:tc>
                  <a:txBody>
                    <a:bodyPr/>
                    <a:lstStyle/>
                    <a:p>
                      <a:pPr indent="0" lvl="0" marL="0" rtl="0" algn="ctr">
                        <a:spcBef>
                          <a:spcPts val="0"/>
                        </a:spcBef>
                        <a:spcAft>
                          <a:spcPts val="0"/>
                        </a:spcAft>
                        <a:buNone/>
                      </a:pPr>
                      <a:r>
                        <a:rPr lang="en" sz="1000"/>
                        <a:t>80.95</a:t>
                      </a:r>
                      <a:endParaRPr sz="1000"/>
                    </a:p>
                  </a:txBody>
                  <a:tcPr marT="91425" marB="91425" marR="91425" marL="91425"/>
                </a:tc>
                <a:tc>
                  <a:txBody>
                    <a:bodyPr/>
                    <a:lstStyle/>
                    <a:p>
                      <a:pPr indent="0" lvl="0" marL="0" rtl="0" algn="ctr">
                        <a:spcBef>
                          <a:spcPts val="0"/>
                        </a:spcBef>
                        <a:spcAft>
                          <a:spcPts val="0"/>
                        </a:spcAft>
                        <a:buNone/>
                      </a:pPr>
                      <a:r>
                        <a:rPr lang="en" sz="1000"/>
                        <a:t>83.18</a:t>
                      </a:r>
                      <a:endParaRPr sz="10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Conclusion</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n">
                <a:solidFill>
                  <a:srgbClr val="000000"/>
                </a:solidFill>
              </a:rPr>
              <a:t>We have used 5 fold and 10 fold CV for hyper parameter tuning of different classifiers and best classifier is decided based on accuracy metric.</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Optimal Hyper parameters :</a:t>
            </a:r>
            <a:endParaRPr>
              <a:solidFill>
                <a:srgbClr val="000000"/>
              </a:solidFill>
            </a:endParaRPr>
          </a:p>
          <a:p>
            <a:pPr indent="-323850" lvl="1" marL="914400" rtl="0" algn="just">
              <a:lnSpc>
                <a:spcPct val="150000"/>
              </a:lnSpc>
              <a:spcBef>
                <a:spcPts val="0"/>
              </a:spcBef>
              <a:spcAft>
                <a:spcPts val="0"/>
              </a:spcAft>
              <a:buClr>
                <a:srgbClr val="000000"/>
              </a:buClr>
              <a:buSzPts val="1500"/>
              <a:buChar char="○"/>
            </a:pPr>
            <a:r>
              <a:rPr lang="en" sz="1500">
                <a:solidFill>
                  <a:srgbClr val="000000"/>
                </a:solidFill>
              </a:rPr>
              <a:t>Logistic regression </a:t>
            </a:r>
            <a:r>
              <a:rPr lang="en" sz="1500">
                <a:solidFill>
                  <a:srgbClr val="000000"/>
                </a:solidFill>
              </a:rPr>
              <a:t>(C)</a:t>
            </a:r>
            <a:r>
              <a:rPr lang="en" sz="1500">
                <a:solidFill>
                  <a:srgbClr val="000000"/>
                </a:solidFill>
              </a:rPr>
              <a:t> : 3, KNN (k) : 34, </a:t>
            </a:r>
            <a:r>
              <a:rPr lang="en" sz="1500">
                <a:solidFill>
                  <a:srgbClr val="000000"/>
                </a:solidFill>
              </a:rPr>
              <a:t>For decision trees </a:t>
            </a:r>
            <a:r>
              <a:rPr lang="en" sz="1500">
                <a:solidFill>
                  <a:srgbClr val="000000"/>
                </a:solidFill>
              </a:rPr>
              <a:t>(max-depth) : 2</a:t>
            </a:r>
            <a:r>
              <a:rPr lang="en" sz="1500">
                <a:solidFill>
                  <a:srgbClr val="000000"/>
                </a:solidFill>
              </a:rPr>
              <a:t>, and C values for Linear and RBF SVM is 0.01 and 0.1 respectively.</a:t>
            </a:r>
            <a:endParaRPr sz="1500">
              <a:solidFill>
                <a:srgbClr val="000000"/>
              </a:solidFill>
            </a:endParaRPr>
          </a:p>
          <a:p>
            <a:pPr indent="-323850" lvl="1" marL="914400" rtl="0" algn="just">
              <a:lnSpc>
                <a:spcPct val="150000"/>
              </a:lnSpc>
              <a:spcBef>
                <a:spcPts val="0"/>
              </a:spcBef>
              <a:spcAft>
                <a:spcPts val="0"/>
              </a:spcAft>
              <a:buClr>
                <a:srgbClr val="000000"/>
              </a:buClr>
              <a:buSzPts val="1500"/>
              <a:buChar char="○"/>
            </a:pPr>
            <a:r>
              <a:rPr lang="en" sz="1500">
                <a:solidFill>
                  <a:srgbClr val="000000"/>
                </a:solidFill>
              </a:rPr>
              <a:t>For gaussian naive bayes, we are able to achieve best results when variance is 0.1. </a:t>
            </a:r>
            <a:endParaRPr sz="1500">
              <a:solidFill>
                <a:srgbClr val="000000"/>
              </a:solidFill>
            </a:endParaRPr>
          </a:p>
          <a:p>
            <a:pPr indent="-323850" lvl="1" marL="914400" rtl="0" algn="just">
              <a:lnSpc>
                <a:spcPct val="150000"/>
              </a:lnSpc>
              <a:spcBef>
                <a:spcPts val="0"/>
              </a:spcBef>
              <a:spcAft>
                <a:spcPts val="0"/>
              </a:spcAft>
              <a:buClr>
                <a:srgbClr val="000000"/>
              </a:buClr>
              <a:buSzPts val="1500"/>
              <a:buChar char="○"/>
            </a:pPr>
            <a:r>
              <a:rPr lang="en" sz="1500">
                <a:solidFill>
                  <a:srgbClr val="000000"/>
                </a:solidFill>
              </a:rPr>
              <a:t>In case of random forest, gradient boosting, adaboost, xgboost classifiers we obtained optimal number of base estimators to be 181, 140, 74, 62 </a:t>
            </a:r>
            <a:endParaRPr sz="1500">
              <a:solidFill>
                <a:srgbClr val="000000"/>
              </a:solidFill>
            </a:endParaRPr>
          </a:p>
          <a:p>
            <a:pPr indent="0" lvl="0" marL="0" rtl="0" algn="just">
              <a:spcBef>
                <a:spcPts val="0"/>
              </a:spcBef>
              <a:spcAft>
                <a:spcPts val="1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1200"/>
              </a:spcBef>
              <a:spcAft>
                <a:spcPts val="0"/>
              </a:spcAft>
              <a:buClr>
                <a:srgbClr val="000000"/>
              </a:buClr>
              <a:buSzPts val="1800"/>
              <a:buChar char="●"/>
            </a:pPr>
            <a:r>
              <a:rPr lang="en">
                <a:solidFill>
                  <a:srgbClr val="000000"/>
                </a:solidFill>
              </a:rPr>
              <a:t>The best performing classifier on test data is Random Forest. </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Random forest model has least amount of bias and least amount of variance, as it is combination of many base learners which are high bias and therefore enabling the model to produce the best results. </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If the size of the data becomes surplus as a part of future work, we can implement deep-learning based models which introduce non-linearity thus improving the overall performance.</a:t>
            </a:r>
            <a:endParaRPr>
              <a:solidFill>
                <a:srgbClr val="000000"/>
              </a:solidFill>
            </a:endParaRPr>
          </a:p>
          <a:p>
            <a:pPr indent="0" lvl="0" marL="0" rtl="0" algn="just">
              <a:lnSpc>
                <a:spcPct val="150000"/>
              </a:lnSpc>
              <a:spcBef>
                <a:spcPts val="0"/>
              </a:spcBef>
              <a:spcAft>
                <a:spcPts val="16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In order to make this model available for common people, we also deployed our model (voting classifier-majority vote among predictions of top-3 performing models). It consists of User Interface to take all the input features and predicts the probability of a person being diabetic or not.</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0" lvl="0" marL="0" rtl="0" algn="just">
              <a:spcBef>
                <a:spcPts val="1600"/>
              </a:spcBef>
              <a:spcAft>
                <a:spcPts val="1600"/>
              </a:spcAft>
              <a:buNone/>
            </a:pPr>
            <a:r>
              <a:t/>
            </a:r>
            <a:endParaRPr>
              <a:solidFill>
                <a:srgbClr val="000000"/>
              </a:solidFill>
            </a:endParaRPr>
          </a:p>
        </p:txBody>
      </p:sp>
      <p:pic>
        <p:nvPicPr>
          <p:cNvPr id="157" name="Google Shape;157;p27"/>
          <p:cNvPicPr preferRelativeResize="0"/>
          <p:nvPr/>
        </p:nvPicPr>
        <p:blipFill>
          <a:blip r:embed="rId3">
            <a:alphaModFix/>
          </a:blip>
          <a:stretch>
            <a:fillRect/>
          </a:stretch>
        </p:blipFill>
        <p:spPr>
          <a:xfrm>
            <a:off x="2832950" y="2571750"/>
            <a:ext cx="4530701" cy="247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1200"/>
              </a:spcBef>
              <a:spcAft>
                <a:spcPts val="0"/>
              </a:spcAft>
              <a:buClr>
                <a:srgbClr val="000000"/>
              </a:buClr>
              <a:buSzPts val="1800"/>
              <a:buChar char="●"/>
            </a:pPr>
            <a:r>
              <a:rPr lang="en">
                <a:solidFill>
                  <a:srgbClr val="000000"/>
                </a:solidFill>
                <a:highlight>
                  <a:srgbClr val="FFFFFF"/>
                </a:highlight>
              </a:rPr>
              <a:t>Diabetes is a condition where the glucose level rises in the body to such an extent that pancreas fails to produce sufficient amounts of insulin to neutralise it.</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highlight>
                  <a:srgbClr val="FFFFFF"/>
                </a:highlight>
              </a:rPr>
              <a:t>India is referred to as “Diabetes Capital of the world” as 74 million people were affected in 2017.</a:t>
            </a:r>
            <a:endParaRPr>
              <a:solidFill>
                <a:srgbClr val="000000"/>
              </a:solidFill>
            </a:endParaRPr>
          </a:p>
          <a:p>
            <a:pPr indent="-342900" lvl="0" marL="457200" marR="76200" rtl="0" algn="just">
              <a:lnSpc>
                <a:spcPct val="150000"/>
              </a:lnSpc>
              <a:spcBef>
                <a:spcPts val="0"/>
              </a:spcBef>
              <a:spcAft>
                <a:spcPts val="0"/>
              </a:spcAft>
              <a:buClr>
                <a:srgbClr val="000000"/>
              </a:buClr>
              <a:buSzPts val="1800"/>
              <a:buChar char="●"/>
            </a:pPr>
            <a:r>
              <a:rPr lang="en">
                <a:solidFill>
                  <a:srgbClr val="000000"/>
                </a:solidFill>
              </a:rPr>
              <a:t>I</a:t>
            </a:r>
            <a:r>
              <a:rPr lang="en">
                <a:solidFill>
                  <a:srgbClr val="000000"/>
                </a:solidFill>
              </a:rPr>
              <a:t>f unidentified and not diagnosed,</a:t>
            </a:r>
            <a:r>
              <a:rPr b="1" lang="en">
                <a:solidFill>
                  <a:srgbClr val="000000"/>
                </a:solidFill>
              </a:rPr>
              <a:t> </a:t>
            </a:r>
            <a:r>
              <a:rPr b="1" lang="en">
                <a:solidFill>
                  <a:srgbClr val="000000"/>
                </a:solidFill>
              </a:rPr>
              <a:t>Diabetes</a:t>
            </a:r>
            <a:r>
              <a:rPr lang="en">
                <a:solidFill>
                  <a:srgbClr val="000000"/>
                </a:solidFill>
              </a:rPr>
              <a:t> will be one of the most known chronic diseases, and will lead to complications in health.</a:t>
            </a:r>
            <a:endParaRPr>
              <a:solidFill>
                <a:srgbClr val="000000"/>
              </a:solidFill>
              <a:highlight>
                <a:srgbClr val="FFFFFF"/>
              </a:highlight>
            </a:endParaRPr>
          </a:p>
          <a:p>
            <a:pPr indent="0" lvl="0" marL="0" rtl="0" algn="just">
              <a:lnSpc>
                <a:spcPct val="150000"/>
              </a:lnSpc>
              <a:spcBef>
                <a:spcPts val="1200"/>
              </a:spcBef>
              <a:spcAft>
                <a:spcPts val="0"/>
              </a:spcAft>
              <a:buNone/>
            </a:pPr>
            <a:r>
              <a:t/>
            </a:r>
            <a:endParaRPr>
              <a:solidFill>
                <a:schemeClr val="dk1"/>
              </a:solidFill>
              <a:highlight>
                <a:srgbClr val="FFFFFF"/>
              </a:highlight>
            </a:endParaRPr>
          </a:p>
          <a:p>
            <a:pPr indent="0" lvl="0" marL="0" rtl="0" algn="just">
              <a:lnSpc>
                <a:spcPct val="150000"/>
              </a:lnSpc>
              <a:spcBef>
                <a:spcPts val="1200"/>
              </a:spcBef>
              <a:spcAft>
                <a:spcPts val="0"/>
              </a:spcAft>
              <a:buNone/>
            </a:pPr>
            <a:r>
              <a:t/>
            </a:r>
            <a:endParaRPr>
              <a:solidFill>
                <a:schemeClr val="dk1"/>
              </a:solidFill>
              <a:highlight>
                <a:srgbClr val="FFFFFF"/>
              </a:highlight>
            </a:endParaRPr>
          </a:p>
          <a:p>
            <a:pPr indent="0" lvl="0" marL="0" rtl="0" algn="just">
              <a:lnSpc>
                <a:spcPct val="150000"/>
              </a:lnSpc>
              <a:spcBef>
                <a:spcPts val="1200"/>
              </a:spcBef>
              <a:spcAft>
                <a:spcPts val="0"/>
              </a:spcAft>
              <a:buNone/>
            </a:pPr>
            <a:r>
              <a:t/>
            </a:r>
            <a:endParaRPr>
              <a:solidFill>
                <a:schemeClr val="dk1"/>
              </a:solidFill>
              <a:highlight>
                <a:srgbClr val="FFFFFF"/>
              </a:highlight>
            </a:endParaRPr>
          </a:p>
          <a:p>
            <a:pPr indent="0" lvl="0" marL="0" marR="76200" rtl="0" algn="just">
              <a:lnSpc>
                <a:spcPct val="150000"/>
              </a:lnSpc>
              <a:spcBef>
                <a:spcPts val="1200"/>
              </a:spcBef>
              <a:spcAft>
                <a:spcPts val="0"/>
              </a:spcAft>
              <a:buClr>
                <a:schemeClr val="dk1"/>
              </a:buClr>
              <a:buSzPts val="1100"/>
              <a:buFont typeface="Arial"/>
              <a:buNone/>
            </a:pPr>
            <a:r>
              <a:t/>
            </a:r>
            <a:endParaRPr/>
          </a:p>
          <a:p>
            <a:pPr indent="0" lvl="0" marL="0" rtl="0" algn="just">
              <a:lnSpc>
                <a:spcPct val="150000"/>
              </a:lnSpc>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contd..</a:t>
            </a:r>
            <a:endParaRPr sz="2100"/>
          </a:p>
        </p:txBody>
      </p:sp>
      <p:sp>
        <p:nvSpPr>
          <p:cNvPr id="69" name="Google Shape;69;p15"/>
          <p:cNvSpPr txBox="1"/>
          <p:nvPr>
            <p:ph idx="1" type="body"/>
          </p:nvPr>
        </p:nvSpPr>
        <p:spPr>
          <a:xfrm>
            <a:off x="311700" y="883900"/>
            <a:ext cx="8520600" cy="39825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n">
                <a:solidFill>
                  <a:srgbClr val="000000"/>
                </a:solidFill>
              </a:rPr>
              <a:t>There are two types of Diabetes conditions :</a:t>
            </a:r>
            <a:endParaRPr>
              <a:solidFill>
                <a:srgbClr val="000000"/>
              </a:solidFill>
            </a:endParaRPr>
          </a:p>
          <a:p>
            <a:pPr indent="-317500" lvl="1" marL="914400" rtl="0" algn="just">
              <a:lnSpc>
                <a:spcPct val="150000"/>
              </a:lnSpc>
              <a:spcBef>
                <a:spcPts val="0"/>
              </a:spcBef>
              <a:spcAft>
                <a:spcPts val="0"/>
              </a:spcAft>
              <a:buClr>
                <a:srgbClr val="000000"/>
              </a:buClr>
              <a:buSzPts val="1400"/>
              <a:buChar char="○"/>
            </a:pPr>
            <a:r>
              <a:rPr lang="en">
                <a:solidFill>
                  <a:srgbClr val="000000"/>
                </a:solidFill>
              </a:rPr>
              <a:t>Type 1 : 5-10 % of total cases, cells cannot respond to insulin secretion</a:t>
            </a:r>
            <a:endParaRPr>
              <a:solidFill>
                <a:srgbClr val="000000"/>
              </a:solidFill>
            </a:endParaRPr>
          </a:p>
          <a:p>
            <a:pPr indent="-317500" lvl="1" marL="914400" rtl="0" algn="just">
              <a:lnSpc>
                <a:spcPct val="150000"/>
              </a:lnSpc>
              <a:spcBef>
                <a:spcPts val="0"/>
              </a:spcBef>
              <a:spcAft>
                <a:spcPts val="0"/>
              </a:spcAft>
              <a:buClr>
                <a:srgbClr val="000000"/>
              </a:buClr>
              <a:buSzPts val="1400"/>
              <a:buChar char="○"/>
            </a:pPr>
            <a:r>
              <a:rPr lang="en">
                <a:solidFill>
                  <a:srgbClr val="000000"/>
                </a:solidFill>
              </a:rPr>
              <a:t>Type 2 : 90-95% of total cases, Insulin cannot be produced because of pancreas failure.</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highlight>
                  <a:srgbClr val="FFFFFF"/>
                </a:highlight>
              </a:rPr>
              <a:t>As most of the biomedical data is being available freely, we need to provide solutions to detect whether a person is diabetic or not by using advanced methods.</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So, in this research we are trying to classify whether a person is diabetic or not based on the person’s data (age, gender, bmi, insulin levels,glucose levels,skin-thickness,pedigree,bp) using Ensemble of Machine Learning techniques.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Methods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n">
                <a:solidFill>
                  <a:srgbClr val="000000"/>
                </a:solidFill>
              </a:rPr>
              <a:t>Rohan bansal and et al used K Nearest Neighbor classifier for the detection of diabetes. The features for prediction are selected using PSO optimisation method and achieved 77% prediction accuracy.</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A class wise KNN (C KNN) also implemented where normalization of data is done on diabetes data and achieved nearly an accuracy of 78.16%</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Lin Li et al proposed a formulation of voting classifier which is called as weight- adjusted classifier. This method when used on diabetes dataset, they achieved prediction accuracy of 77%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n">
                <a:solidFill>
                  <a:srgbClr val="000000"/>
                </a:solidFill>
              </a:rPr>
              <a:t>Priyadarshini et.al predicted whether a person is suffering with diabetes or not by using all available diabetes dataset and inferences are drawn. They have also compared between extreme learning classifiers and neural networks.</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A study also carried where both supervised and </a:t>
            </a:r>
            <a:r>
              <a:rPr lang="en">
                <a:solidFill>
                  <a:srgbClr val="000000"/>
                </a:solidFill>
              </a:rPr>
              <a:t>unsupervised</a:t>
            </a:r>
            <a:r>
              <a:rPr lang="en">
                <a:solidFill>
                  <a:srgbClr val="000000"/>
                </a:solidFill>
              </a:rPr>
              <a:t> </a:t>
            </a:r>
            <a:r>
              <a:rPr lang="en">
                <a:solidFill>
                  <a:srgbClr val="000000"/>
                </a:solidFill>
              </a:rPr>
              <a:t>methodologies</a:t>
            </a:r>
            <a:r>
              <a:rPr lang="en">
                <a:solidFill>
                  <a:srgbClr val="000000"/>
                </a:solidFill>
              </a:rPr>
              <a:t> are carried out together to diagnose the diabetes.</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Prema and et.al used different classifiers on gestational diabetes mellitus (GDM) and obtained nearly 86.7% accuracy. They have used Naive Bayes, Decision trees and Random forests.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Base paper</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n">
                <a:solidFill>
                  <a:srgbClr val="000000"/>
                </a:solidFill>
              </a:rPr>
              <a:t>The research paper we used is available under the name “Prediction of Diabetes using Ensemble Techniques” by Prema N S and et.al</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They have used PIMA Indian Diabetes Dataset which consists medical data of 768 patients</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Out of 768 records, 500 are of non diabetic patients records and remaining 268 records are about diabetic patients. As we can observe the data is heavily imbalanced.</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
                <a:solidFill>
                  <a:srgbClr val="000000"/>
                </a:solidFill>
              </a:rPr>
              <a:t>The attributes of the data are :- Number of times pregnant, plasma glucose concentration, blood pressure, skin thickness, insulin, bmi, diabetes </a:t>
            </a:r>
            <a:r>
              <a:rPr lang="en">
                <a:solidFill>
                  <a:srgbClr val="000000"/>
                </a:solidFill>
              </a:rPr>
              <a:t>pedigree</a:t>
            </a:r>
            <a:r>
              <a:rPr lang="en">
                <a:solidFill>
                  <a:srgbClr val="000000"/>
                </a:solidFill>
              </a:rPr>
              <a:t> function and age . Total 8 features are used to classify the patient as diabetic or not.</a:t>
            </a:r>
            <a:endParaRPr>
              <a:solidFill>
                <a:srgbClr val="000000"/>
              </a:solidFill>
            </a:endParaRPr>
          </a:p>
          <a:p>
            <a:pPr indent="-342900" lvl="0" marL="457200" rtl="0" algn="just">
              <a:spcBef>
                <a:spcPts val="0"/>
              </a:spcBef>
              <a:spcAft>
                <a:spcPts val="0"/>
              </a:spcAft>
              <a:buClr>
                <a:srgbClr val="000000"/>
              </a:buClr>
              <a:buSzPts val="1800"/>
              <a:buChar char="●"/>
            </a:pPr>
            <a:r>
              <a:rPr lang="en">
                <a:solidFill>
                  <a:srgbClr val="000000"/>
                </a:solidFill>
              </a:rPr>
              <a:t>As different features have different range of values, and machine learning techniques are highly biased to large numbers, they have done feature normalization.</a:t>
            </a:r>
            <a:endParaRPr>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
                <a:solidFill>
                  <a:srgbClr val="000000"/>
                </a:solidFill>
              </a:rPr>
              <a:t>The normalization they carried is Z score</a:t>
            </a:r>
            <a:endParaRPr>
              <a:solidFill>
                <a:srgbClr val="000000"/>
              </a:solidFill>
            </a:endParaRPr>
          </a:p>
          <a:p>
            <a:pPr indent="457200" lvl="0" marL="0" rtl="0" algn="just">
              <a:lnSpc>
                <a:spcPct val="100000"/>
              </a:lnSpc>
              <a:spcBef>
                <a:spcPts val="1600"/>
              </a:spcBef>
              <a:spcAft>
                <a:spcPts val="1600"/>
              </a:spcAft>
              <a:buNone/>
            </a:pPr>
            <a:r>
              <a:rPr lang="en">
                <a:solidFill>
                  <a:srgbClr val="000000"/>
                </a:solidFill>
              </a:rPr>
              <a:t>normalization </a:t>
            </a:r>
            <a:endParaRPr>
              <a:solidFill>
                <a:srgbClr val="000000"/>
              </a:solidFill>
            </a:endParaRPr>
          </a:p>
        </p:txBody>
      </p:sp>
      <p:pic>
        <p:nvPicPr>
          <p:cNvPr id="94" name="Google Shape;94;p19"/>
          <p:cNvPicPr preferRelativeResize="0"/>
          <p:nvPr/>
        </p:nvPicPr>
        <p:blipFill>
          <a:blip r:embed="rId3">
            <a:alphaModFix/>
          </a:blip>
          <a:stretch>
            <a:fillRect/>
          </a:stretch>
        </p:blipFill>
        <p:spPr>
          <a:xfrm>
            <a:off x="5239400" y="3048988"/>
            <a:ext cx="3371850" cy="166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n">
                <a:solidFill>
                  <a:srgbClr val="000000"/>
                </a:solidFill>
              </a:rPr>
              <a:t>After Standardization of data, they have applied different classifiers on the data and created a meta-classifier which is ensemble of all classifiers.</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The different classifiers they considered are KNN, Logistic Regression, Naive Bayes, Gaussian Process,SVM, adaboost and Random forests. All these </a:t>
            </a:r>
            <a:r>
              <a:rPr lang="en">
                <a:solidFill>
                  <a:srgbClr val="000000"/>
                </a:solidFill>
              </a:rPr>
              <a:t>classifiers</a:t>
            </a:r>
            <a:r>
              <a:rPr lang="en">
                <a:solidFill>
                  <a:srgbClr val="000000"/>
                </a:solidFill>
              </a:rPr>
              <a:t> are trained separately with 70% of total data and results are noted by using remaining 30% of total data.</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The accuracies for different classifiers are in the range between 74 to 81 %.</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a:solidFill>
                  <a:srgbClr val="000000"/>
                </a:solidFill>
              </a:rPr>
              <a:t>The final accuracy using ensemble (voting ) classifier is around 80.95%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and Methods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Char char="●"/>
            </a:pPr>
            <a:r>
              <a:rPr lang="en">
                <a:solidFill>
                  <a:srgbClr val="000000"/>
                </a:solidFill>
              </a:rPr>
              <a:t>We have also used same PIMA Indian Diabetes Dataset, which is freely available in kaggle site. </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If we observe, the dataset is highly imbalanced so we used </a:t>
            </a:r>
            <a:r>
              <a:rPr b="1" lang="en">
                <a:solidFill>
                  <a:srgbClr val="000000"/>
                </a:solidFill>
              </a:rPr>
              <a:t>Upscaling </a:t>
            </a:r>
            <a:r>
              <a:rPr lang="en">
                <a:solidFill>
                  <a:srgbClr val="000000"/>
                </a:solidFill>
              </a:rPr>
              <a:t>techniques to increase number of samples of minority class.</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When we have done </a:t>
            </a:r>
            <a:r>
              <a:rPr b="1" lang="en">
                <a:solidFill>
                  <a:srgbClr val="000000"/>
                </a:solidFill>
              </a:rPr>
              <a:t>Exploratory Data Analysis </a:t>
            </a:r>
            <a:r>
              <a:rPr lang="en">
                <a:solidFill>
                  <a:srgbClr val="000000"/>
                </a:solidFill>
              </a:rPr>
              <a:t>(EDA), we observed that certain features have incorrect values, say zero to blood pressure and bmi . So we carried out </a:t>
            </a:r>
            <a:r>
              <a:rPr b="1" lang="en">
                <a:solidFill>
                  <a:srgbClr val="000000"/>
                </a:solidFill>
              </a:rPr>
              <a:t>imputation</a:t>
            </a:r>
            <a:r>
              <a:rPr lang="en">
                <a:solidFill>
                  <a:srgbClr val="000000"/>
                </a:solidFill>
              </a:rPr>
              <a:t> technique to fill those values (</a:t>
            </a:r>
            <a:r>
              <a:rPr b="1" lang="en">
                <a:solidFill>
                  <a:srgbClr val="000000"/>
                </a:solidFill>
              </a:rPr>
              <a:t>Novel</a:t>
            </a:r>
            <a:r>
              <a:rPr lang="en">
                <a:solidFill>
                  <a:srgbClr val="000000"/>
                </a:solidFill>
              </a:rPr>
              <a:t> , as this problem is not addressed in the research paper)</a:t>
            </a:r>
            <a:endParaRPr>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a:solidFill>
                  <a:srgbClr val="000000"/>
                </a:solidFill>
              </a:rPr>
              <a:t>We have also done </a:t>
            </a:r>
            <a:r>
              <a:rPr b="1" lang="en">
                <a:solidFill>
                  <a:srgbClr val="000000"/>
                </a:solidFill>
              </a:rPr>
              <a:t>Z score normalization</a:t>
            </a:r>
            <a:r>
              <a:rPr lang="en">
                <a:solidFill>
                  <a:srgbClr val="000000"/>
                </a:solidFill>
              </a:rPr>
              <a:t> to all the features to make all the features to be in given range.</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