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7/06/10-gadgets-and-gizmos-for-getting-fit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wired.it/gadget/accessori/2018/12/06/10-gioielli-smart-regalare-natal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BA11-237E-9B75-04C9-F7512F64A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8894" y="2000126"/>
            <a:ext cx="7197726" cy="2421464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chemeClr val="tx2"/>
                </a:solidFill>
                <a:effectLst/>
                <a:latin typeface="zeitung"/>
              </a:rPr>
              <a:t>Bellabeat</a:t>
            </a:r>
            <a:r>
              <a:rPr lang="en-US" b="1" i="0" dirty="0">
                <a:solidFill>
                  <a:schemeClr val="tx2"/>
                </a:solidFill>
                <a:effectLst/>
                <a:latin typeface="zeitung"/>
              </a:rPr>
              <a:t> Case Study with R .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A6E47-EE2B-82EB-6643-3E395459E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742" y="3738282"/>
            <a:ext cx="7197726" cy="35362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Fitbit trackers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051EB-47E5-30CD-A5CA-16E5223A95C6}"/>
              </a:ext>
            </a:extLst>
          </p:cNvPr>
          <p:cNvSpPr txBox="1"/>
          <p:nvPr/>
        </p:nvSpPr>
        <p:spPr>
          <a:xfrm>
            <a:off x="3209364" y="368076"/>
            <a:ext cx="5360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latin typeface="Inter"/>
              </a:rPr>
              <a:t>DATA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Inter"/>
              </a:rPr>
              <a:t>ANLYTICS</a:t>
            </a:r>
            <a:r>
              <a:rPr lang="en-US" sz="3600" dirty="0">
                <a:latin typeface="Inter"/>
              </a:rPr>
              <a:t> PROJECT</a:t>
            </a:r>
            <a:endParaRPr lang="en-US" sz="3600" b="0" i="0" dirty="0">
              <a:effectLst/>
              <a:latin typeface="In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74EE9-C448-6D40-9A4B-C4CB07D768E1}"/>
              </a:ext>
            </a:extLst>
          </p:cNvPr>
          <p:cNvSpPr txBox="1"/>
          <p:nvPr/>
        </p:nvSpPr>
        <p:spPr>
          <a:xfrm>
            <a:off x="7040655" y="1060907"/>
            <a:ext cx="305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Inter"/>
              </a:rPr>
              <a:t>Done by : </a:t>
            </a:r>
            <a:r>
              <a:rPr lang="en-US" dirty="0">
                <a:solidFill>
                  <a:schemeClr val="accent3"/>
                </a:solidFill>
                <a:latin typeface="Inter"/>
              </a:rPr>
              <a:t>Nikhil Reddy Malle</a:t>
            </a:r>
            <a:endParaRPr lang="en-US" b="0" i="0" dirty="0">
              <a:solidFill>
                <a:schemeClr val="accent3"/>
              </a:solidFill>
              <a:effectLst/>
              <a:latin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91E7-4CB6-19A4-AC67-4704ED829EBB}"/>
              </a:ext>
            </a:extLst>
          </p:cNvPr>
          <p:cNvSpPr txBox="1"/>
          <p:nvPr/>
        </p:nvSpPr>
        <p:spPr>
          <a:xfrm>
            <a:off x="7121338" y="1430239"/>
            <a:ext cx="6118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Bharath </a:t>
            </a:r>
            <a:r>
              <a:rPr lang="en-IN" dirty="0" err="1">
                <a:solidFill>
                  <a:srgbClr val="FFFF00"/>
                </a:solidFill>
              </a:rPr>
              <a:t>University,Chennai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12" name="Picture 11" descr="A person wearing a watch&#10;&#10;Description automatically generated with medium confidence">
            <a:extLst>
              <a:ext uri="{FF2B5EF4-FFF2-40B4-BE49-F238E27FC236}">
                <a16:creationId xmlns:a16="http://schemas.microsoft.com/office/drawing/2014/main" id="{E3675313-FF70-2C99-3B91-17D7D0F45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70258" y="4258668"/>
            <a:ext cx="3379694" cy="19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0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7A55F-CA94-A266-E01D-1C3A36F05291}"/>
              </a:ext>
            </a:extLst>
          </p:cNvPr>
          <p:cNvSpPr txBox="1"/>
          <p:nvPr/>
        </p:nvSpPr>
        <p:spPr>
          <a:xfrm>
            <a:off x="428176" y="2183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For the daily sleep data frame:</a:t>
            </a:r>
            <a:endParaRPr lang="en-IN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2BEE90-2FF8-6A95-024E-3F6FC3BC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0" y="1058974"/>
            <a:ext cx="6020322" cy="4740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1A51E-E977-A1BD-1539-AFDFC82D9DB4}"/>
              </a:ext>
            </a:extLst>
          </p:cNvPr>
          <p:cNvSpPr txBox="1"/>
          <p:nvPr/>
        </p:nvSpPr>
        <p:spPr>
          <a:xfrm>
            <a:off x="6979805" y="1313304"/>
            <a:ext cx="48602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Inter"/>
              </a:rPr>
              <a:t>Some interesting discoveries from this summary:</a:t>
            </a: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Average sedentary time is 991 minutes or 16 hours. </a:t>
            </a:r>
            <a:r>
              <a:rPr lang="en-US" dirty="0" err="1">
                <a:latin typeface="Inter"/>
              </a:rPr>
              <a:t>D</a:t>
            </a:r>
            <a:r>
              <a:rPr lang="en-US" b="0" i="0" dirty="0" err="1">
                <a:effectLst/>
                <a:latin typeface="Inter"/>
              </a:rPr>
              <a:t>efinetly</a:t>
            </a:r>
            <a:r>
              <a:rPr lang="en-US" b="0" i="0" dirty="0">
                <a:effectLst/>
                <a:latin typeface="Inter"/>
              </a:rPr>
              <a:t> needs to be reduced! Sedentary means the time user does any activity involving a very low energy expenditure.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The majority of the participants are lightly active.</a:t>
            </a: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 Assuming when "Total time in bed" &gt; "Total minutes asleep" participants are unable to sleep for some time after going to bed. On the average, participants sleep 1 time for 7 hours</a:t>
            </a:r>
          </a:p>
        </p:txBody>
      </p:sp>
    </p:spTree>
    <p:extLst>
      <p:ext uri="{BB962C8B-B14F-4D97-AF65-F5344CB8AC3E}">
        <p14:creationId xmlns:p14="http://schemas.microsoft.com/office/powerpoint/2010/main" val="21749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BC453-C66A-A5EE-3A1B-3EE0E0395F6A}"/>
              </a:ext>
            </a:extLst>
          </p:cNvPr>
          <p:cNvSpPr txBox="1"/>
          <p:nvPr/>
        </p:nvSpPr>
        <p:spPr>
          <a:xfrm>
            <a:off x="322869" y="238820"/>
            <a:ext cx="116491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Inter"/>
              </a:rPr>
              <a:t>Merging these two datasets together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Before beginning to visualize the data, I need to merge two data sets. I’m going to merge (inner join) </a:t>
            </a:r>
            <a:r>
              <a:rPr lang="en-US" b="0" i="0" dirty="0" err="1">
                <a:effectLst/>
                <a:latin typeface="Inter"/>
              </a:rPr>
              <a:t>Daily_activity</a:t>
            </a:r>
            <a:r>
              <a:rPr lang="en-US" b="0" i="0" dirty="0">
                <a:effectLst/>
                <a:latin typeface="Inter"/>
              </a:rPr>
              <a:t> and </a:t>
            </a:r>
            <a:r>
              <a:rPr lang="en-US" b="0" i="0" dirty="0" err="1">
                <a:effectLst/>
                <a:latin typeface="Inter"/>
              </a:rPr>
              <a:t>Daily_sleep</a:t>
            </a:r>
            <a:r>
              <a:rPr lang="en-US" b="0" i="0" dirty="0">
                <a:effectLst/>
                <a:latin typeface="Inter"/>
              </a:rPr>
              <a:t> on columns 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88CDD-6C6F-96C8-E031-8BDF854F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1" y="1981294"/>
            <a:ext cx="6889077" cy="1623201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DC0D8FD-A94E-1EC4-9E6A-C5F12024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31" y="4125804"/>
            <a:ext cx="10778824" cy="250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9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D23D8-06AE-8404-C225-329C7182898D}"/>
              </a:ext>
            </a:extLst>
          </p:cNvPr>
          <p:cNvSpPr txBox="1"/>
          <p:nvPr/>
        </p:nvSpPr>
        <p:spPr>
          <a:xfrm>
            <a:off x="343336" y="237183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6000" b="0" i="0" dirty="0">
                <a:solidFill>
                  <a:srgbClr val="FFFF00"/>
                </a:solidFill>
                <a:effectLst/>
                <a:latin typeface="Inter"/>
              </a:rPr>
              <a:t>Plotting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C944990-8A56-CF8D-123C-CE2B27B8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832" y="1252846"/>
            <a:ext cx="3813885" cy="1563181"/>
          </a:xfrm>
          <a:prstGeom prst="rect">
            <a:avLst/>
          </a:prstGeom>
        </p:spPr>
      </p:pic>
      <p:pic>
        <p:nvPicPr>
          <p:cNvPr id="9" name="Picture 8" descr="Chart, scatter chart">
            <a:extLst>
              <a:ext uri="{FF2B5EF4-FFF2-40B4-BE49-F238E27FC236}">
                <a16:creationId xmlns:a16="http://schemas.microsoft.com/office/drawing/2014/main" id="{C8612B75-9ABD-2750-11BE-645BEBF7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9" y="1243881"/>
            <a:ext cx="7719723" cy="55344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D0FD0-6E38-97B6-A872-EB62214AAF2B}"/>
              </a:ext>
            </a:extLst>
          </p:cNvPr>
          <p:cNvSpPr txBox="1"/>
          <p:nvPr/>
        </p:nvSpPr>
        <p:spPr>
          <a:xfrm>
            <a:off x="8005255" y="3515727"/>
            <a:ext cx="36010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Sedentary means the time user does any activity involving a very low energy expenditure</a:t>
            </a:r>
            <a:r>
              <a:rPr lang="en-US" b="1" i="0" dirty="0">
                <a:effectLst/>
                <a:latin typeface="Inter"/>
              </a:rPr>
              <a:t>.</a:t>
            </a:r>
            <a:r>
              <a:rPr lang="en-US" b="0" i="0" dirty="0">
                <a:effectLst/>
                <a:latin typeface="Inter"/>
              </a:rPr>
              <a:t> I see negative correlation here between Total Steps and sedentary minutes. which is obvious - more we walk more active we are. </a:t>
            </a:r>
            <a:r>
              <a:rPr lang="en-US" b="1" i="0" dirty="0">
                <a:effectLst/>
                <a:latin typeface="Inter"/>
              </a:rPr>
              <a:t>So if the </a:t>
            </a:r>
            <a:r>
              <a:rPr lang="en-US" b="1" i="0" dirty="0" err="1">
                <a:effectLst/>
                <a:latin typeface="Inter"/>
              </a:rPr>
              <a:t>Bellabeat</a:t>
            </a:r>
            <a:r>
              <a:rPr lang="en-US" b="1" i="0" dirty="0">
                <a:effectLst/>
                <a:latin typeface="Inter"/>
              </a:rPr>
              <a:t> user get some medal and badge by completing daily steps, that keeps them motivate.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63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EF1F38-2D79-D207-E762-98FF837241E3}"/>
              </a:ext>
            </a:extLst>
          </p:cNvPr>
          <p:cNvSpPr txBox="1"/>
          <p:nvPr/>
        </p:nvSpPr>
        <p:spPr>
          <a:xfrm>
            <a:off x="530258" y="317857"/>
            <a:ext cx="7067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Relationship between Total minutes asleep and Total time in bed :-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C05D3-22CD-D498-57EA-81875AAE3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325" y="919835"/>
            <a:ext cx="4449451" cy="1598857"/>
          </a:xfrm>
          <a:prstGeom prst="rect">
            <a:avLst/>
          </a:prstGeom>
        </p:spPr>
      </p:pic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EA293579-39CD-1363-583E-30765A67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6" y="919835"/>
            <a:ext cx="7214809" cy="3610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E6D3E3-85C1-B0AF-7EBF-9FCD411D09C4}"/>
              </a:ext>
            </a:extLst>
          </p:cNvPr>
          <p:cNvSpPr txBox="1"/>
          <p:nvPr/>
        </p:nvSpPr>
        <p:spPr>
          <a:xfrm>
            <a:off x="7772562" y="3185147"/>
            <a:ext cx="3560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Inter"/>
              </a:rPr>
              <a:t>The relationship between Total Minutes Asleep and Total Time in Bed looks linear. </a:t>
            </a:r>
            <a:r>
              <a:rPr lang="en-US" b="1" i="0" dirty="0">
                <a:effectLst/>
                <a:latin typeface="Inter"/>
              </a:rPr>
              <a:t>So if the </a:t>
            </a:r>
            <a:r>
              <a:rPr lang="en-US" b="1" i="0" dirty="0" err="1">
                <a:effectLst/>
                <a:latin typeface="Inter"/>
              </a:rPr>
              <a:t>Bellabeat</a:t>
            </a:r>
            <a:r>
              <a:rPr lang="en-US" b="1" i="0" dirty="0">
                <a:effectLst/>
                <a:latin typeface="Inter"/>
              </a:rPr>
              <a:t> users want to improve their sleep, we should consider using notification to go to sleep.</a:t>
            </a: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58390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E45339-EACD-90F5-E9A1-2E8D62D357DA}"/>
              </a:ext>
            </a:extLst>
          </p:cNvPr>
          <p:cNvSpPr txBox="1"/>
          <p:nvPr/>
        </p:nvSpPr>
        <p:spPr>
          <a:xfrm>
            <a:off x="596246" y="251869"/>
            <a:ext cx="6860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Relationship between Total Minutes Asleep and Sedentary Minutes:-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1FBE8-93AC-8A77-DA52-4E8743E7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131" y="1112363"/>
            <a:ext cx="4176617" cy="1508289"/>
          </a:xfrm>
          <a:prstGeom prst="rect">
            <a:avLst/>
          </a:prstGeom>
        </p:spPr>
      </p:pic>
      <p:pic>
        <p:nvPicPr>
          <p:cNvPr id="7" name="Picture 6" descr="Chart, scatter chart">
            <a:extLst>
              <a:ext uri="{FF2B5EF4-FFF2-40B4-BE49-F238E27FC236}">
                <a16:creationId xmlns:a16="http://schemas.microsoft.com/office/drawing/2014/main" id="{292999FD-F2F0-17D3-617C-C4D5DEB4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0" y="1112363"/>
            <a:ext cx="7486711" cy="4397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AABB7F-18F3-AC34-B96F-8241880BBB0E}"/>
              </a:ext>
            </a:extLst>
          </p:cNvPr>
          <p:cNvSpPr txBox="1"/>
          <p:nvPr/>
        </p:nvSpPr>
        <p:spPr>
          <a:xfrm>
            <a:off x="8397046" y="2771480"/>
            <a:ext cx="30487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Here we can clearly see the negative relationship between Sedentary Minutes and Sleep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As an idea: </a:t>
            </a:r>
            <a:r>
              <a:rPr lang="en-US" b="1" i="0" dirty="0">
                <a:effectLst/>
                <a:latin typeface="Inter"/>
              </a:rPr>
              <a:t>if </a:t>
            </a:r>
            <a:r>
              <a:rPr lang="en-US" b="1" i="0" dirty="0" err="1">
                <a:effectLst/>
                <a:latin typeface="Inter"/>
              </a:rPr>
              <a:t>Bellabeat</a:t>
            </a:r>
            <a:r>
              <a:rPr lang="en-US" b="1" i="0" dirty="0">
                <a:effectLst/>
                <a:latin typeface="Inter"/>
              </a:rPr>
              <a:t> users want to improve their sleep, </a:t>
            </a:r>
            <a:r>
              <a:rPr lang="en-US" b="1" i="0" dirty="0" err="1">
                <a:effectLst/>
                <a:latin typeface="Inter"/>
              </a:rPr>
              <a:t>Bellabeat</a:t>
            </a:r>
            <a:r>
              <a:rPr lang="en-US" b="1" i="0" dirty="0">
                <a:effectLst/>
                <a:latin typeface="Inter"/>
              </a:rPr>
              <a:t> app can recommend reducing sedentary time.</a:t>
            </a:r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Keep in mind that we need to support this insights with more data, because correlation between some data doesn’t mean causation.</a:t>
            </a:r>
          </a:p>
        </p:txBody>
      </p:sp>
    </p:spTree>
    <p:extLst>
      <p:ext uri="{BB962C8B-B14F-4D97-AF65-F5344CB8AC3E}">
        <p14:creationId xmlns:p14="http://schemas.microsoft.com/office/powerpoint/2010/main" val="1118330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E0CE9-66AA-8DFF-C845-3E5FA4841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0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31D4EE-06C5-49CC-4F27-1745FF2B46EC}"/>
              </a:ext>
            </a:extLst>
          </p:cNvPr>
          <p:cNvSpPr txBox="1"/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  Summarizing recommendations for the business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b="0" i="0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  As we already know, collecting data on activity, sleep, stress, and reproductive health has allowed    </a:t>
            </a:r>
            <a:r>
              <a:rPr lang="en-US" b="0" i="0" dirty="0" err="1"/>
              <a:t>Bellabeat</a:t>
            </a:r>
            <a:r>
              <a:rPr lang="en-US" b="0" i="0" dirty="0"/>
              <a:t> to empower women with knowledge about their own health and habits. Since it was founded in 2013, </a:t>
            </a:r>
            <a:r>
              <a:rPr lang="en-US" b="0" i="0" dirty="0" err="1"/>
              <a:t>Bellabeat</a:t>
            </a:r>
            <a:r>
              <a:rPr lang="en-US" b="0" i="0" dirty="0"/>
              <a:t> has grown rapidly and quickly positioned itself as a tech-driven wellness company for women.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8FBB1-CB3C-E3CE-C4B2-392767664FB0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www.wired.it/gadget/accessori/2018/12/06/10-gioielli-smart-regalare-natal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9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D9D82-DA6C-332E-BE8C-9B4AE1C58962}"/>
              </a:ext>
            </a:extLst>
          </p:cNvPr>
          <p:cNvSpPr txBox="1"/>
          <p:nvPr/>
        </p:nvSpPr>
        <p:spPr>
          <a:xfrm>
            <a:off x="282804" y="320511"/>
            <a:ext cx="116043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Inter"/>
              </a:rPr>
              <a:t>After analyzing </a:t>
            </a:r>
            <a:r>
              <a:rPr lang="en-US" b="0" i="0" dirty="0" err="1">
                <a:effectLst/>
                <a:latin typeface="Inter"/>
              </a:rPr>
              <a:t>FitBit</a:t>
            </a:r>
            <a:r>
              <a:rPr lang="en-US" b="0" i="0" dirty="0">
                <a:effectLst/>
                <a:latin typeface="Inter"/>
              </a:rPr>
              <a:t> Fitness Tracker Data, I found some </a:t>
            </a:r>
            <a:r>
              <a:rPr lang="en-US" b="1" i="0" dirty="0">
                <a:effectLst/>
                <a:latin typeface="Inter"/>
              </a:rPr>
              <a:t>insights that would help influence </a:t>
            </a:r>
            <a:r>
              <a:rPr lang="en-US" b="1" i="0" dirty="0" err="1">
                <a:effectLst/>
                <a:latin typeface="Inter"/>
              </a:rPr>
              <a:t>Bellabeat</a:t>
            </a:r>
            <a:r>
              <a:rPr lang="en-US" b="1" i="0" dirty="0">
                <a:effectLst/>
                <a:latin typeface="Inter"/>
              </a:rPr>
              <a:t> marketing strategy.</a:t>
            </a:r>
            <a:endParaRPr lang="en-US" b="0" i="0" dirty="0">
              <a:effectLst/>
              <a:latin typeface="Inter"/>
            </a:endParaRPr>
          </a:p>
          <a:p>
            <a:pPr algn="l"/>
            <a:endParaRPr lang="en-US" b="1" dirty="0">
              <a:latin typeface="Inter"/>
            </a:endParaRPr>
          </a:p>
          <a:p>
            <a:pPr algn="l"/>
            <a:r>
              <a:rPr lang="en-US" b="1" i="0" dirty="0">
                <a:solidFill>
                  <a:srgbClr val="00B050"/>
                </a:solidFill>
                <a:effectLst/>
                <a:latin typeface="Inter"/>
              </a:rPr>
              <a:t>Target audience:</a:t>
            </a: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Women who work full-time jobs and spend a lot of time at the computer/in a meeting/ focused on work they are doing (according to the sedentary time data).</a:t>
            </a:r>
          </a:p>
          <a:p>
            <a:pPr algn="l"/>
            <a:r>
              <a:rPr lang="en-US" b="1" i="0" dirty="0">
                <a:effectLst/>
                <a:latin typeface="Inter"/>
              </a:rPr>
              <a:t>The key message for the </a:t>
            </a:r>
            <a:r>
              <a:rPr lang="en-US" b="1" i="0" dirty="0" err="1">
                <a:effectLst/>
                <a:latin typeface="Inter"/>
              </a:rPr>
              <a:t>Bellabeat</a:t>
            </a:r>
            <a:r>
              <a:rPr lang="en-US" b="1" i="0" dirty="0">
                <a:effectLst/>
                <a:latin typeface="Inter"/>
              </a:rPr>
              <a:t> online campaign.</a:t>
            </a:r>
            <a:endParaRPr lang="en-US" b="0" i="0" dirty="0">
              <a:effectLst/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The </a:t>
            </a:r>
            <a:r>
              <a:rPr lang="en-US" b="0" i="0" dirty="0" err="1">
                <a:effectLst/>
                <a:latin typeface="Inter"/>
              </a:rPr>
              <a:t>Bellabeat</a:t>
            </a:r>
            <a:r>
              <a:rPr lang="en-US" b="0" i="0" dirty="0">
                <a:effectLst/>
                <a:latin typeface="Inter"/>
              </a:rPr>
              <a:t> app is not just another fitness activity . It’s a guide (a friend) who empowers women to balance full personal and professional life and healthy habits and routines by educating and motivating them through daily app recommendations.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6FF6-3EF5-9A79-2272-8DC9646A07A7}"/>
              </a:ext>
            </a:extLst>
          </p:cNvPr>
          <p:cNvSpPr txBox="1"/>
          <p:nvPr/>
        </p:nvSpPr>
        <p:spPr>
          <a:xfrm>
            <a:off x="360574" y="3675168"/>
            <a:ext cx="116043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Ideas for the </a:t>
            </a:r>
            <a:r>
              <a:rPr lang="en-US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Bellabeat</a:t>
            </a:r>
            <a:r>
              <a:rPr lang="en-US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 app</a:t>
            </a: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Average total steps per day are 7638 which a little bit less for having health benefits for according to the CDC research. They found that taking 8,000 steps per day was associated with a 51% lower risk for all-cause mortality (or death from all causes).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If users want to improve their sleep, </a:t>
            </a:r>
            <a:r>
              <a:rPr lang="en-US" b="0" i="0" dirty="0" err="1">
                <a:effectLst/>
                <a:latin typeface="Inter"/>
              </a:rPr>
              <a:t>Bellabeat</a:t>
            </a:r>
            <a:r>
              <a:rPr lang="en-US" b="0" i="0" dirty="0">
                <a:effectLst/>
                <a:latin typeface="Inter"/>
              </a:rPr>
              <a:t> should consider using app notifications to go to bed.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Most activity happens between 5 pm and 7 pm - I suppose, that people go to a gym or for a walk after finishing work. </a:t>
            </a:r>
            <a:r>
              <a:rPr lang="en-US" b="0" i="0" dirty="0" err="1">
                <a:effectLst/>
                <a:latin typeface="Inter"/>
              </a:rPr>
              <a:t>Bellabeat</a:t>
            </a:r>
            <a:r>
              <a:rPr lang="en-US" b="0" i="0" dirty="0">
                <a:effectLst/>
                <a:latin typeface="Inter"/>
              </a:rPr>
              <a:t> can use this time to remind and motivate users to go for a run or walk.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As an idea: if users want to improve their sleep, the </a:t>
            </a:r>
            <a:r>
              <a:rPr lang="en-US" b="0" i="0" dirty="0" err="1">
                <a:effectLst/>
                <a:latin typeface="Inter"/>
              </a:rPr>
              <a:t>Bellabeat</a:t>
            </a:r>
            <a:r>
              <a:rPr lang="en-US" b="0" i="0" dirty="0">
                <a:effectLst/>
                <a:latin typeface="Inter"/>
              </a:rPr>
              <a:t> app can recommend reducing sedentary time.</a:t>
            </a:r>
          </a:p>
        </p:txBody>
      </p:sp>
    </p:spTree>
    <p:extLst>
      <p:ext uri="{BB962C8B-B14F-4D97-AF65-F5344CB8AC3E}">
        <p14:creationId xmlns:p14="http://schemas.microsoft.com/office/powerpoint/2010/main" val="94256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649F5E-B4DC-9069-AD52-90CDFE42E3C9}"/>
              </a:ext>
            </a:extLst>
          </p:cNvPr>
          <p:cNvSpPr txBox="1"/>
          <p:nvPr/>
        </p:nvSpPr>
        <p:spPr>
          <a:xfrm>
            <a:off x="2177591" y="2743201"/>
            <a:ext cx="95682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600" b="0" i="0" dirty="0">
                <a:effectLst/>
                <a:latin typeface="Hadassah Friedlaender" panose="020B0604020202020204" pitchFamily="18" charset="-79"/>
                <a:cs typeface="Hadassah Friedlaender" panose="020B0604020202020204" pitchFamily="18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401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500A78-265E-46B7-8256-EADC01E5FF59}"/>
              </a:ext>
            </a:extLst>
          </p:cNvPr>
          <p:cNvSpPr txBox="1"/>
          <p:nvPr/>
        </p:nvSpPr>
        <p:spPr>
          <a:xfrm>
            <a:off x="242047" y="381767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6"/>
                </a:solidFill>
                <a:effectLst/>
                <a:latin typeface="Inter"/>
              </a:rPr>
              <a:t>Table of Contents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Business task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Used Datasets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Installing and loading packages and libraries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Importing datasets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Fixing formatting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Exploring and summarizing 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Merging these two datasets together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Plotting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Summarizing recommendations for the business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C929D-0C6B-9997-0876-F4C33A324DAB}"/>
              </a:ext>
            </a:extLst>
          </p:cNvPr>
          <p:cNvSpPr txBox="1"/>
          <p:nvPr/>
        </p:nvSpPr>
        <p:spPr>
          <a:xfrm>
            <a:off x="242047" y="392249"/>
            <a:ext cx="60960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About a company</a:t>
            </a:r>
          </a:p>
          <a:p>
            <a:pPr algn="l"/>
            <a:r>
              <a:rPr lang="en-US" b="0" i="0" dirty="0" err="1">
                <a:effectLst/>
                <a:latin typeface="Inter"/>
              </a:rPr>
              <a:t>Bellabeat</a:t>
            </a:r>
            <a:r>
              <a:rPr lang="en-US" b="0" i="0" dirty="0">
                <a:effectLst/>
                <a:latin typeface="Inter"/>
              </a:rPr>
              <a:t>, a high-tech manufacturer of health-focused products for women. </a:t>
            </a:r>
            <a:r>
              <a:rPr lang="en-US" b="0" i="0" dirty="0" err="1">
                <a:effectLst/>
                <a:latin typeface="Inter"/>
              </a:rPr>
              <a:t>Bellabeat</a:t>
            </a:r>
            <a:r>
              <a:rPr lang="en-US" b="0" i="0" dirty="0">
                <a:effectLst/>
                <a:latin typeface="Inter"/>
              </a:rPr>
              <a:t> is a successful small company, but they have the potential to become a larger player in the global smart device market. </a:t>
            </a:r>
            <a:r>
              <a:rPr lang="en-US" b="0" i="0" dirty="0" err="1">
                <a:effectLst/>
                <a:latin typeface="Inter"/>
              </a:rPr>
              <a:t>Urška</a:t>
            </a:r>
            <a:r>
              <a:rPr lang="en-US" b="0" i="0" dirty="0">
                <a:effectLst/>
                <a:latin typeface="Inter"/>
              </a:rPr>
              <a:t> </a:t>
            </a:r>
            <a:r>
              <a:rPr lang="en-US" b="0" i="0" dirty="0" err="1">
                <a:effectLst/>
                <a:latin typeface="Inter"/>
              </a:rPr>
              <a:t>Sršen</a:t>
            </a:r>
            <a:r>
              <a:rPr lang="en-US" b="0" i="0" dirty="0">
                <a:effectLst/>
                <a:latin typeface="Inter"/>
              </a:rPr>
              <a:t>, cofounder and Chief Creative Officer of </a:t>
            </a:r>
            <a:r>
              <a:rPr lang="en-US" b="0" i="0" dirty="0" err="1">
                <a:effectLst/>
                <a:latin typeface="Inter"/>
              </a:rPr>
              <a:t>Bellabeat</a:t>
            </a:r>
            <a:r>
              <a:rPr lang="en-US" b="0" i="0" dirty="0">
                <a:effectLst/>
                <a:latin typeface="Inter"/>
              </a:rPr>
              <a:t>, believes that analyzing smart device fitness data could help unlock new growth opportunities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272261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815C11-D61A-77AB-D510-8850BB6A20A8}"/>
              </a:ext>
            </a:extLst>
          </p:cNvPr>
          <p:cNvSpPr txBox="1"/>
          <p:nvPr/>
        </p:nvSpPr>
        <p:spPr>
          <a:xfrm>
            <a:off x="0" y="347943"/>
            <a:ext cx="9144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Inter"/>
              </a:rPr>
              <a:t>Business task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Identify potential opportunities for growth and recommendations for the </a:t>
            </a:r>
            <a:r>
              <a:rPr lang="en-US" b="0" i="0" dirty="0" err="1">
                <a:effectLst/>
                <a:latin typeface="Inter"/>
              </a:rPr>
              <a:t>Bellabeat</a:t>
            </a:r>
            <a:r>
              <a:rPr lang="en-US" b="0" i="0" dirty="0">
                <a:effectLst/>
                <a:latin typeface="Inter"/>
              </a:rPr>
              <a:t> marketing strategy improvement based on trends in smart device usage.</a:t>
            </a:r>
          </a:p>
          <a:p>
            <a:pPr algn="l"/>
            <a:endParaRPr lang="en-US" b="0" i="0" dirty="0">
              <a:effectLst/>
              <a:latin typeface="Inter"/>
            </a:endParaRPr>
          </a:p>
          <a:p>
            <a:pPr algn="l"/>
            <a:r>
              <a:rPr lang="en-US" sz="36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Inter"/>
              </a:rPr>
              <a:t>Used Datasets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Downloaded dataset to desktop from Kaggle public dataset of </a:t>
            </a:r>
            <a:r>
              <a:rPr lang="en-US" dirty="0" err="1">
                <a:solidFill>
                  <a:srgbClr val="008ABC"/>
                </a:solidFill>
                <a:latin typeface="Inter"/>
              </a:rPr>
              <a:t>fitbit</a:t>
            </a:r>
            <a:r>
              <a:rPr lang="en-US" b="0" i="0" dirty="0">
                <a:effectLst/>
                <a:latin typeface="Inter"/>
              </a:rPr>
              <a:t>. Dataset is on open source and, reliable I am using only 2 datasets “</a:t>
            </a:r>
            <a:r>
              <a:rPr lang="en-US" b="0" i="0" dirty="0" err="1">
                <a:effectLst/>
                <a:latin typeface="Inter"/>
              </a:rPr>
              <a:t>dailyActivity_mearged</a:t>
            </a:r>
            <a:r>
              <a:rPr lang="en-US" dirty="0">
                <a:latin typeface="Inter"/>
              </a:rPr>
              <a:t>”</a:t>
            </a:r>
            <a:r>
              <a:rPr lang="en-US" b="0" i="0" dirty="0">
                <a:effectLst/>
                <a:latin typeface="Inter"/>
              </a:rPr>
              <a:t> and "</a:t>
            </a:r>
            <a:r>
              <a:rPr lang="en-US" b="0" i="0" dirty="0" err="1">
                <a:effectLst/>
                <a:latin typeface="Inter"/>
              </a:rPr>
              <a:t>sleepDAy_merged</a:t>
            </a:r>
            <a:r>
              <a:rPr lang="en-US" b="0" i="0" dirty="0">
                <a:effectLst/>
                <a:latin typeface="Inter"/>
              </a:rPr>
              <a:t>".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4C214-6C88-B92B-77F4-121DF2AC7127}"/>
              </a:ext>
            </a:extLst>
          </p:cNvPr>
          <p:cNvSpPr txBox="1"/>
          <p:nvPr/>
        </p:nvSpPr>
        <p:spPr>
          <a:xfrm>
            <a:off x="0" y="2990813"/>
            <a:ext cx="10298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dirty="0">
                <a:solidFill>
                  <a:schemeClr val="bg2">
                    <a:lumMod val="60000"/>
                    <a:lumOff val="40000"/>
                  </a:schemeClr>
                </a:solidFill>
                <a:latin typeface="Inter"/>
              </a:rPr>
              <a:t>I</a:t>
            </a:r>
            <a:r>
              <a:rPr lang="en-IN" sz="36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Inter"/>
              </a:rPr>
              <a:t>nstalling and loading Packages using R Programming.</a:t>
            </a:r>
            <a:endParaRPr lang="en-IN" b="0" i="0" dirty="0">
              <a:solidFill>
                <a:schemeClr val="bg2">
                  <a:lumMod val="60000"/>
                  <a:lumOff val="40000"/>
                </a:schemeClr>
              </a:solidFill>
              <a:effectLst/>
              <a:latin typeface="Inter"/>
            </a:endParaRPr>
          </a:p>
        </p:txBody>
      </p:sp>
      <p:pic>
        <p:nvPicPr>
          <p:cNvPr id="7" name="Picture 6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98B6CF04-2795-EF05-91B1-4E9F6FDD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681751"/>
            <a:ext cx="11182350" cy="29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5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AD485-D3C0-F428-9B49-80333368A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2" y="1260726"/>
            <a:ext cx="10386994" cy="4414471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93A226-2D25-7288-36A3-AF20C35D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828080"/>
              </p:ext>
            </p:extLst>
          </p:nvPr>
        </p:nvGraphicFramePr>
        <p:xfrm>
          <a:off x="2032000" y="719666"/>
          <a:ext cx="73630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012">
                  <a:extLst>
                    <a:ext uri="{9D8B030D-6E8A-4147-A177-3AD203B41FA5}">
                      <a16:colId xmlns:a16="http://schemas.microsoft.com/office/drawing/2014/main" val="17473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 check the first few records whether the data imported perfectly or not.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4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286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75484-226E-AD4D-EE90-CD6FA79ED96A}"/>
              </a:ext>
            </a:extLst>
          </p:cNvPr>
          <p:cNvSpPr txBox="1"/>
          <p:nvPr/>
        </p:nvSpPr>
        <p:spPr>
          <a:xfrm>
            <a:off x="242047" y="403429"/>
            <a:ext cx="116630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I spotted some problems with the timestamp data. So before analysis, I need to convert it to </a:t>
            </a:r>
            <a:r>
              <a:rPr lang="en-US" b="0" i="1" dirty="0">
                <a:effectLst/>
                <a:latin typeface="Inter"/>
              </a:rPr>
              <a:t>date time</a:t>
            </a:r>
            <a:r>
              <a:rPr lang="en-US" b="0" i="0" dirty="0">
                <a:effectLst/>
                <a:latin typeface="Inter"/>
              </a:rPr>
              <a:t> format and split to date and time.</a:t>
            </a:r>
          </a:p>
          <a:p>
            <a:endParaRPr lang="en-US" dirty="0">
              <a:latin typeface="Inter"/>
            </a:endParaRPr>
          </a:p>
          <a:p>
            <a:endParaRPr lang="en-US" dirty="0">
              <a:latin typeface="Inter"/>
            </a:endParaRPr>
          </a:p>
          <a:p>
            <a:r>
              <a:rPr lang="en-IN" sz="3600" b="0" i="0" dirty="0">
                <a:solidFill>
                  <a:schemeClr val="accent6"/>
                </a:solidFill>
                <a:effectLst/>
                <a:latin typeface="Inter"/>
              </a:rPr>
              <a:t> </a:t>
            </a:r>
            <a:r>
              <a:rPr lang="en-IN" sz="3600" dirty="0">
                <a:solidFill>
                  <a:schemeClr val="accent6"/>
                </a:solidFill>
                <a:latin typeface="Inter"/>
              </a:rPr>
              <a:t>F</a:t>
            </a:r>
            <a:r>
              <a:rPr lang="en-IN" sz="3600" b="0" i="0" dirty="0">
                <a:solidFill>
                  <a:schemeClr val="accent6"/>
                </a:solidFill>
                <a:effectLst/>
                <a:latin typeface="Inter"/>
              </a:rPr>
              <a:t>ormatting Data</a:t>
            </a:r>
          </a:p>
          <a:p>
            <a:endParaRPr lang="en-IN" b="0" i="0" dirty="0">
              <a:solidFill>
                <a:schemeClr val="accent6"/>
              </a:solidFill>
              <a:effectLst/>
              <a:latin typeface="Inter"/>
            </a:endParaRPr>
          </a:p>
          <a:p>
            <a:endParaRPr lang="en-IN" b="0" i="0" dirty="0">
              <a:solidFill>
                <a:schemeClr val="accent6"/>
              </a:solidFill>
              <a:effectLst/>
              <a:latin typeface="Inter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490AB-A0DE-178B-C213-AAFEFF62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6" y="2295525"/>
            <a:ext cx="8162924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95EBD7-F4E3-7AD3-DE7E-E660069E07E2}"/>
              </a:ext>
            </a:extLst>
          </p:cNvPr>
          <p:cNvSpPr txBox="1"/>
          <p:nvPr/>
        </p:nvSpPr>
        <p:spPr>
          <a:xfrm>
            <a:off x="905435" y="441514"/>
            <a:ext cx="6777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Inter"/>
              </a:rPr>
              <a:t>Now that everything is ready, so that, I can start exploring data sets.</a:t>
            </a: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BA2F6C7-56B3-970D-7B85-308981C897CC}"/>
              </a:ext>
            </a:extLst>
          </p:cNvPr>
          <p:cNvSpPr/>
          <p:nvPr/>
        </p:nvSpPr>
        <p:spPr>
          <a:xfrm>
            <a:off x="466165" y="510988"/>
            <a:ext cx="439270" cy="2303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 descr="Graphical user interface, text, application, email">
            <a:extLst>
              <a:ext uri="{FF2B5EF4-FFF2-40B4-BE49-F238E27FC236}">
                <a16:creationId xmlns:a16="http://schemas.microsoft.com/office/drawing/2014/main" id="{17CC5704-1592-FDFE-715D-094081CE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1" y="880320"/>
            <a:ext cx="4572396" cy="2080440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F2517DFB-A7D4-C82A-8E19-592F7F2F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91" y="3429000"/>
            <a:ext cx="12192000" cy="375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17F00F0-5840-4B7F-40D7-7E57E175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16" y="308093"/>
            <a:ext cx="3063505" cy="457240"/>
          </a:xfrm>
          <a:prstGeom prst="rect">
            <a:avLst/>
          </a:prstGeom>
        </p:spPr>
      </p:pic>
      <p:pic>
        <p:nvPicPr>
          <p:cNvPr id="5" name="Picture 4" descr="Graphical user interface, text">
            <a:extLst>
              <a:ext uri="{FF2B5EF4-FFF2-40B4-BE49-F238E27FC236}">
                <a16:creationId xmlns:a16="http://schemas.microsoft.com/office/drawing/2014/main" id="{B8A42A5B-8F98-A57B-29F3-3E759DAB5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15" y="1130224"/>
            <a:ext cx="10655719" cy="511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8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46267-B241-AE5A-49B4-FC8A129FAC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42" b="-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EF9DE8-56DA-EDEB-195D-F7D878FED387}"/>
              </a:ext>
            </a:extLst>
          </p:cNvPr>
          <p:cNvSpPr txBox="1"/>
          <p:nvPr/>
        </p:nvSpPr>
        <p:spPr>
          <a:xfrm>
            <a:off x="8017503" y="-123865"/>
            <a:ext cx="3706762" cy="397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Some missing rows noticed in both tables.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b="0" i="0" dirty="0"/>
              <a:t>Data with 33 customers with 31 Days results in 1023 rows, but there is 940 rows in </a:t>
            </a:r>
            <a:r>
              <a:rPr lang="en-US" b="0" i="0" dirty="0" err="1"/>
              <a:t>Daily_activity</a:t>
            </a:r>
            <a:r>
              <a:rPr lang="en-US" b="0" i="0" dirty="0"/>
              <a:t> and 413 rows in </a:t>
            </a:r>
            <a:r>
              <a:rPr lang="en-US" b="0" i="0" dirty="0" err="1"/>
              <a:t>Daily_sleep</a:t>
            </a:r>
            <a:r>
              <a:rPr lang="en-US" b="0" i="0" dirty="0"/>
              <a:t>. Number of missing rows in </a:t>
            </a:r>
            <a:r>
              <a:rPr lang="en-US" b="0" i="0" dirty="0" err="1"/>
              <a:t>Daily_activity</a:t>
            </a:r>
            <a:r>
              <a:rPr lang="en-US" b="0" i="0" dirty="0"/>
              <a:t> is 83 and in </a:t>
            </a:r>
            <a:r>
              <a:rPr lang="en-US" b="0" i="0" dirty="0" err="1"/>
              <a:t>Daily_sleep</a:t>
            </a:r>
            <a:r>
              <a:rPr lang="en-US" b="0" i="0" dirty="0"/>
              <a:t> is 610.</a:t>
            </a:r>
          </a:p>
        </p:txBody>
      </p:sp>
    </p:spTree>
    <p:extLst>
      <p:ext uri="{BB962C8B-B14F-4D97-AF65-F5344CB8AC3E}">
        <p14:creationId xmlns:p14="http://schemas.microsoft.com/office/powerpoint/2010/main" val="255869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A70273-F709-CFA1-2D07-96D8349EE236}"/>
              </a:ext>
            </a:extLst>
          </p:cNvPr>
          <p:cNvSpPr txBox="1"/>
          <p:nvPr/>
        </p:nvSpPr>
        <p:spPr>
          <a:xfrm>
            <a:off x="277346" y="129148"/>
            <a:ext cx="102241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Inter"/>
              </a:rPr>
              <a:t>This information tells us about number participants in each data sets.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There is 33 participants in the activity, and 24 in the sleep. There is 31 days observation in the activity, and 31 in the sleep.</a:t>
            </a:r>
          </a:p>
          <a:p>
            <a:pPr algn="l"/>
            <a:r>
              <a:rPr lang="en-US" b="0" i="0" dirty="0">
                <a:effectLst/>
                <a:latin typeface="Inter"/>
              </a:rPr>
              <a:t>Quick look at summary of different variables.</a:t>
            </a:r>
          </a:p>
          <a:p>
            <a:pPr algn="l"/>
            <a:endParaRPr lang="en-US" dirty="0">
              <a:latin typeface="Inter"/>
            </a:endParaRPr>
          </a:p>
          <a:p>
            <a:pPr algn="l"/>
            <a:r>
              <a:rPr lang="en-US" b="0" i="0" dirty="0">
                <a:effectLst/>
                <a:latin typeface="Inter"/>
              </a:rPr>
              <a:t>For the daily activity data frame: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CF5892-C642-1642-F043-07F4D879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55" y="2131953"/>
            <a:ext cx="8001693" cy="44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85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{9D49C52C-3019-4C6C-8D61-08C9C463C2CB}tf03457452</Template>
  <TotalTime>158</TotalTime>
  <Words>990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Hadassah Friedlaender</vt:lpstr>
      <vt:lpstr>Inter</vt:lpstr>
      <vt:lpstr>zeitung</vt:lpstr>
      <vt:lpstr>Celestial</vt:lpstr>
      <vt:lpstr>Bellabeat Case Study with R 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Case Study with R . </dc:title>
  <dc:creator>Nikhil Reddy Malle</dc:creator>
  <cp:lastModifiedBy>Nikhil Reddy Malle</cp:lastModifiedBy>
  <cp:revision>40</cp:revision>
  <dcterms:created xsi:type="dcterms:W3CDTF">2022-10-19T14:31:47Z</dcterms:created>
  <dcterms:modified xsi:type="dcterms:W3CDTF">2022-10-19T19:11:14Z</dcterms:modified>
</cp:coreProperties>
</file>