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57" r:id="rId4"/>
    <p:sldId id="268" r:id="rId5"/>
    <p:sldId id="308" r:id="rId6"/>
    <p:sldId id="304" r:id="rId7"/>
    <p:sldId id="305" r:id="rId8"/>
    <p:sldId id="309" r:id="rId9"/>
    <p:sldId id="258" r:id="rId10"/>
    <p:sldId id="269" r:id="rId11"/>
    <p:sldId id="271" r:id="rId12"/>
    <p:sldId id="272" r:id="rId13"/>
    <p:sldId id="273" r:id="rId14"/>
    <p:sldId id="283" r:id="rId15"/>
    <p:sldId id="282" r:id="rId16"/>
    <p:sldId id="262" r:id="rId17"/>
    <p:sldId id="267" r:id="rId18"/>
    <p:sldId id="289" r:id="rId19"/>
    <p:sldId id="290" r:id="rId20"/>
    <p:sldId id="266" r:id="rId21"/>
    <p:sldId id="299" r:id="rId22"/>
    <p:sldId id="300" r:id="rId23"/>
    <p:sldId id="301" r:id="rId24"/>
    <p:sldId id="302" r:id="rId25"/>
    <p:sldId id="296" r:id="rId26"/>
    <p:sldId id="297" r:id="rId27"/>
    <p:sldId id="298" r:id="rId28"/>
    <p:sldId id="25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53215-1391-4AE9-A3A3-573427229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2EFD6D-5544-498F-8243-BA864C0F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52C0C-B1FA-4899-B640-2E704F9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AB9085-9237-4288-AA49-E726BA0D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BA0B0C-5394-4D81-9F07-74A8EFD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1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ADF34-898F-478F-9034-EC992BC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736783-B09E-4810-A66B-EED475E4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BA7B2B-725B-4CA3-BE5D-1566B199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803AF-2F53-4056-ABA5-E730ADE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AC3878-DD3B-43F2-B78F-519A8617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7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926203-C5F4-4B99-AA48-E7A7B2AE7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F75E98-7701-4707-A180-A9CC3A90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65D551-FBC5-4E33-A9C5-9A72B70E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C69CB-CA1D-4A15-BA45-50FE940D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0F7B4-8204-4FE5-A358-149C549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4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9A81B-517F-4270-89CE-4121816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6B75B-7AD5-444A-80F5-F6652D7E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663106-F628-41CA-B52A-1DF9F7AA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8D77-D34E-43F9-82F3-6C21E0FB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5F81F1-43F3-42EE-827F-A16E137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0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09F61-07D0-466A-97B7-31A626D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CE2C52-06BD-47AD-849E-33FBAC1D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5B115-B951-4AF3-809A-2DCCD36A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0201F3-BE7A-4140-A62E-7C1818B5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59681-EA56-432A-AFB8-11A60A7F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48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EDCCB-B46A-4EA7-8D94-869454A0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70696-877F-4373-8475-B79A6BB35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C214F9-4993-43BB-8800-6C9FBA344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591635-76C8-4FBE-93AD-25D81448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3392A2-36DC-47DD-AC05-7FA8328B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A8043E-12EE-4282-8665-3EB1D09D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5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DB832-9F90-408B-AE47-C62F8963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C73156-6D43-4B61-B020-D4975A75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7B9512-7F6C-4695-8688-D311D356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30F5BE-4FBD-4C92-90DB-D4DCB30A5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9AF017-7B1F-4D8B-A0B4-626D3B49A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49C2DF-C0F9-4728-8320-CF902F1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DE2A12-157C-461A-A32B-5FEDF7D3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70FBD3-C530-4C85-BA8E-773EA741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8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671CA-206B-4EE9-AC63-546CBDCA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85BE78-2452-447D-B000-11A66284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9ACC5D-B444-4EB6-80EE-36FAE0CD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85EE13-720F-414F-A979-A4DECD7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6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731C5D-E74A-4FF3-98A5-C09EBE14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5C137F-C496-44A3-90D6-7F22184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5C3B3E-2CDF-46EE-8EEA-ED3E80C1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8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DDD7-803C-47B5-97A7-4BFE9AF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BD07E-1542-47AC-A3E8-6F70356B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CE2945-868B-49FA-8884-FB855B8D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2EF502-2A58-4B6F-ADBF-B0A686F3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9B05E1-256B-4EA8-A30B-15C38C3C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D9FA65-0DB7-42B3-86F2-360FAE4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4CC6A-4794-4632-80D1-FD068324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19CB26-1843-4F35-BA5D-8BBE0F44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078A3C-A934-490C-82C5-47A95FE6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A8274B-A4D0-424F-B107-AAD714EB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94AB6F-CA56-4C46-8C89-4EEB621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A788A1-91C8-41ED-A0FF-EE4B4940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0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D60CED-9A99-456F-9A6D-3EAC4E77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558D55-65BB-4667-96EB-70BE49CE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3EF90-4FD9-4379-9D43-815F3455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7C38-BF9D-4297-B0AF-5204D9E9ACF5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72A2B0-ECF4-4D13-BA58-221D579A5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4C8550-0E58-4BC3-8E2B-31B81FD5B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0913-7222-4AD0-8F2A-A72D00330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2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A8A5E-6374-4C51-BBE3-A9CF553BA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866" y="2686930"/>
            <a:ext cx="9144000" cy="120837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PIPE CORROSION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36D01-8DCB-48BD-AB70-B0D3AB42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336" y="3894047"/>
            <a:ext cx="4848664" cy="2576360"/>
          </a:xfrm>
        </p:spPr>
        <p:txBody>
          <a:bodyPr>
            <a:normAutofit/>
          </a:bodyPr>
          <a:lstStyle/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Under the Guidance of: 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Gunavathi H S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  <a:endParaRPr lang="en-US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CSE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BANGALORE</a:t>
            </a:r>
          </a:p>
          <a:p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6C1AF2-8B84-4E81-A2F8-CD343046A11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22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INSTITUTE OF TECHNOLOGY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R. Road, V. V. Pura,  Bengaluru – 560004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pic>
        <p:nvPicPr>
          <p:cNvPr id="5" name="Picture 4" descr="Description: C:\Users\Abhilash\Desktop\thumbnail.aspx.jpg">
            <a:extLst>
              <a:ext uri="{FF2B5EF4-FFF2-40B4-BE49-F238E27FC236}">
                <a16:creationId xmlns:a16="http://schemas.microsoft.com/office/drawing/2014/main" xmlns="" id="{7722660A-95E9-4B9C-8D59-D504960E5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9508" y="1083167"/>
            <a:ext cx="704850" cy="82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4"/>
          <p:cNvSpPr txBox="1"/>
          <p:nvPr/>
        </p:nvSpPr>
        <p:spPr>
          <a:xfrm>
            <a:off x="1122831" y="3964218"/>
            <a:ext cx="5668740" cy="26680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5"/>
              </a:spcBef>
            </a:pPr>
            <a:r>
              <a:rPr lang="en-IN" sz="2000" b="1" spc="-5" dirty="0">
                <a:latin typeface="Times New Roman"/>
                <a:cs typeface="Times New Roman"/>
              </a:rPr>
              <a:t>Presented By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lang="en-US" sz="2000" b="1" dirty="0" smtClean="0">
                <a:latin typeface="Times New Roman"/>
                <a:cs typeface="Times New Roman"/>
              </a:rPr>
              <a:t>16P44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NIKHIL			1BI16CS083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NIKHIL KULKARNI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1BI16CS084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PAVAN KUMAR 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1BI16CS093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PAVAN 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1BI16CS094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345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942" y="279857"/>
            <a:ext cx="11662116" cy="41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the application should be user-friendly and smooth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be trained with more new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Compatibility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: The system can co-exist with another system in the same environment.</a:t>
            </a:r>
            <a:r>
              <a:rPr lang="en-IN" sz="2800" dirty="0" smtClean="0"/>
              <a:t> 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A8D46-0C23-4A51-9385-A51D041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753461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Analysis Modelling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840" y="650812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1: Use case diagram</a:t>
            </a:r>
          </a:p>
        </p:txBody>
      </p:sp>
      <p:pic>
        <p:nvPicPr>
          <p:cNvPr id="8" name="Picture 7" descr="USE_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00" y="885371"/>
            <a:ext cx="7620000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88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5840" y="648866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2: 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" y="1219200"/>
            <a:ext cx="10921777" cy="51456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48921" y="583020"/>
            <a:ext cx="446281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248288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97937" y="4170885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flow diagram level 0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 corrosion detection.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0186" y="57852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DFD level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88" y="1336851"/>
            <a:ext cx="8932984" cy="2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88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5391" y="5901535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flow diagram level 1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 corrosion detection.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9368" y="437309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DFD level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1255594"/>
            <a:ext cx="9048466" cy="37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469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16174" y="340149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DFD level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E1B035-CCCD-45BC-8941-E20D980747D9}"/>
              </a:ext>
            </a:extLst>
          </p:cNvPr>
          <p:cNvSpPr txBox="1"/>
          <p:nvPr/>
        </p:nvSpPr>
        <p:spPr>
          <a:xfrm>
            <a:off x="2937750" y="6158246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flow diagram level 2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 corrosion detection.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933450"/>
            <a:ext cx="936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56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71" y="0"/>
            <a:ext cx="10515600" cy="88626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System Architecture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0453" y="6118453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architecture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detection of pipe corrosion.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0812" y="666750"/>
            <a:ext cx="6810375" cy="54517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Design/Implementation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792480"/>
            <a:ext cx="11338560" cy="5867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itchFamily="18" charset="0"/>
              </a:rPr>
              <a:t>Statistical Properties of Color Channels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Color moments represent the distribution of each color channel in an image</a:t>
            </a:r>
            <a:r>
              <a:rPr lang="en-US" sz="2400" dirty="0" smtClean="0"/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standard deviation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skewness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kurtosis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entropy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and range (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of color value are calculated: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2940521"/>
            <a:ext cx="7184570" cy="3917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tsistic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2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688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Gray-Level Co-occurrence Matrix(GLCM)</a:t>
            </a: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the spatial relationship of pixels .</a:t>
            </a: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GLCM functions characterize the texture of an image by calculating how often pairs of pixel with specific values and in a specified spatial relationship occur in an image, creating a GLCM, and then extracting statistical measures from this matrix.</a:t>
            </a: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GLCMs with r=1 and θ=0°, 45°, 90°, and 135° can be established. Accordingly, angular second moment (AM), contrast (CO), correlation (CR), and entropy (ET) can be computed to serve as texture descriptors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l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43" y="3506767"/>
            <a:ext cx="4659086" cy="33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4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8052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70476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Introduction</a:t>
            </a: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Motivation and  Objectives </a:t>
            </a: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Literature Survey</a:t>
            </a:r>
          </a:p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Analysis Modelling</a:t>
            </a:r>
            <a:endParaRPr lang="en-US" sz="2400" kern="0" dirty="0" smtClean="0">
              <a:solidFill>
                <a:srgbClr val="000000"/>
              </a:solidFill>
              <a:latin typeface="Times New Roman" pitchFamily="18"/>
              <a:cs typeface="Times New Roman" pitchFamily="16"/>
            </a:endParaRP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Sequence Diagram</a:t>
            </a: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Data Flow Diagram</a:t>
            </a:r>
            <a:endParaRPr lang="en-US" sz="2400" kern="0" dirty="0">
              <a:solidFill>
                <a:srgbClr val="000000"/>
              </a:solidFill>
              <a:latin typeface="Times New Roman" pitchFamily="18"/>
              <a:cs typeface="Times New Roman" pitchFamily="16"/>
            </a:endParaRPr>
          </a:p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SRS </a:t>
            </a:r>
            <a:r>
              <a:rPr lang="en-US" sz="2400" dirty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Formulation</a:t>
            </a:r>
          </a:p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Architecture</a:t>
            </a:r>
          </a:p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Algorithm Design/Implementation</a:t>
            </a:r>
            <a:endParaRPr lang="en-US" sz="2400" dirty="0">
              <a:solidFill>
                <a:srgbClr val="000000"/>
              </a:solidFill>
              <a:latin typeface="Times New Roman" pitchFamily="18"/>
              <a:cs typeface="Times New Roman" pitchFamily="16"/>
            </a:endParaRPr>
          </a:p>
          <a:p>
            <a:pPr marL="457200" lvl="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Result</a:t>
            </a:r>
            <a:endParaRPr lang="en-US" sz="2400" kern="0" dirty="0">
              <a:solidFill>
                <a:srgbClr val="000000"/>
              </a:solidFill>
              <a:latin typeface="Times New Roman" pitchFamily="18"/>
              <a:cs typeface="Times New Roman" pitchFamily="16"/>
            </a:endParaRP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Application</a:t>
            </a: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Conclusion and Future Work</a:t>
            </a:r>
          </a:p>
          <a:p>
            <a:pPr marL="457200" indent="-45720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SzPct val="1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/>
                <a:cs typeface="Times New Roman" pitchFamily="16"/>
              </a:rPr>
              <a:t>References</a:t>
            </a:r>
            <a:endParaRPr lang="en-US" sz="2400" kern="0" dirty="0">
              <a:solidFill>
                <a:srgbClr val="000000"/>
              </a:solidFill>
              <a:latin typeface="Times New Roman" pitchFamily="18"/>
              <a:cs typeface="Times New Roman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3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C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192001" cy="91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Gray-Level Run Lengths (GLRL)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highly effective in discriminating textures featuring different fineness. 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gray-level runs are observed more frequently in a coarse texture and a fine texture typically has more short runs.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Quantize the image data into a specified number of discrete gray levels.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5" y="2699657"/>
            <a:ext cx="10014857" cy="41583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R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838200" y="618978"/>
            <a:ext cx="10515600" cy="6893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SVM Model</a:t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711591" y="1333255"/>
            <a:ext cx="10515600" cy="1705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pre-processed data is split into training and test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SVM model is trained with data provided and tries to identify the pattern for corroded and non corroded image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SV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9" y="2634354"/>
            <a:ext cx="10500616" cy="35777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1" y="205468"/>
            <a:ext cx="10515600" cy="766989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" y="1022458"/>
            <a:ext cx="6691086" cy="4754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87" y="6023207"/>
            <a:ext cx="7228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Figure 8: CONFUSION MATRIX FOR THE CLASSIFICATION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37714" y="1465943"/>
            <a:ext cx="41075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TRUE POSITIVE=     47.25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TRUE NEGATIVE=   48.50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FALSE POSITIVE=     2.00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FALSE NEGATIVE=   2.25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Accuracy Rate(CAR)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CAR=(TP+TN)/(TP+TN+FP+FN)*100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CAR=95.75%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6" y="236818"/>
            <a:ext cx="5622761" cy="2695068"/>
          </a:xfrm>
          <a:prstGeom prst="rect">
            <a:avLst/>
          </a:prstGeom>
        </p:spPr>
      </p:pic>
      <p:pic>
        <p:nvPicPr>
          <p:cNvPr id="12" name="Picture 11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57" y="217716"/>
            <a:ext cx="5706929" cy="2685141"/>
          </a:xfrm>
          <a:prstGeom prst="rect">
            <a:avLst/>
          </a:prstGeom>
        </p:spPr>
      </p:pic>
      <p:pic>
        <p:nvPicPr>
          <p:cNvPr id="13" name="Picture 12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73" y="3083379"/>
            <a:ext cx="5597477" cy="27078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3486" y="5994178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Figure 9: The Web application developed for the developed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2343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Cost-effective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maintenance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strategies.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Maintaining Integrity of Pipeline System.</a:t>
            </a: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Useful Tool to evaluate the status of pipe systems</a:t>
            </a:r>
          </a:p>
          <a:p>
            <a:pPr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uses an automatic method based on image processing and machine learning for pipe corrosion recognition.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method for detection of Corrosion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utilization of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for data classification, employment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metaheuristic for model optimization, employment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higher-order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 as input to machine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classifiers.</a:t>
            </a:r>
          </a:p>
        </p:txBody>
      </p:sp>
    </p:spTree>
    <p:extLst>
      <p:ext uri="{BB962C8B-B14F-4D97-AF65-F5344CB8AC3E}">
        <p14:creationId xmlns:p14="http://schemas.microsoft.com/office/powerpoint/2010/main" xmlns="" val="3840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C80E8-8AA3-4339-8F5B-017DC2D1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80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1451E-FEA3-4620-90AB-F35E11D0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62" y="689425"/>
            <a:ext cx="10515600" cy="5649372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Itzhak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Dinstein I, Zilberberg T. Pitting corrosion evaluation by computer image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Corrosion Science.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1; 21(1):17-22.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t">
              <a:lnSpc>
                <a:spcPct val="150000"/>
              </a:lnSpc>
              <a:buNone/>
            </a:pP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Motamedi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Faramarzi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F, Duran O. New concept for corrosion inspection of urban pipeline networks by digital image processing. Paper presented at: IECON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2015-38th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Conference on IEEE Industrial Electronics Society;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25; Montreal, QC: IEEE;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1551-1556.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Medeiros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FN, Ramalho GL, Bento MP, Medeiros LC. On the evaluation of texture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nondestructive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corrosion detection. EURASIP Journal on Advances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1;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2015(1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):817473.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 G, Zhu Y, Zhang Y. The corroded defect rating system of coating material based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vision. In Transactions on Edutainment VIII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210-220). Springer,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Heidelberg.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41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07B3D-589E-4969-B22D-EE7BE38F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095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800DE-F1A1-412B-A850-26ADC355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435428"/>
            <a:ext cx="10515600" cy="646929"/>
          </a:xfrm>
        </p:spPr>
        <p:txBody>
          <a:bodyPr>
            <a:normAutofit fontScale="90000"/>
          </a:bodyPr>
          <a:lstStyle/>
          <a:p>
            <a:pPr marL="347472" algn="ctr">
              <a:lnSpc>
                <a:spcPct val="150000"/>
              </a:lnSpc>
              <a:spcAft>
                <a:spcPts val="1000"/>
              </a:spcAft>
              <a:defRPr/>
            </a:pPr>
            <a:r>
              <a:rPr lang="en-US" sz="4000" b="1" kern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BCB89-A261-47BD-B9E6-AF140A4D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21939"/>
            <a:ext cx="11490960" cy="543606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oil, gas, chemical and petro-chemical industries operate on hundreds of kilometres of pipelines, often transporting  hydrocarbons  and non-hydrocarbons fluids.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Each year , there are hundreds of pipeline failures, resulting into pollution, loss of transportation capacity, loss of oil and gas availability, and repair expenses.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Therefore, inspection of pipelines at regular intervals and maintaining the integrity of pipeline system is a task of the highest priority</a:t>
            </a:r>
            <a:endParaRPr lang="en-IN" sz="2400" dirty="0"/>
          </a:p>
          <a:p>
            <a:pPr marL="347472">
              <a:lnSpc>
                <a:spcPct val="150000"/>
              </a:lnSpc>
              <a:spcAft>
                <a:spcPts val="1000"/>
              </a:spcAft>
              <a:buNone/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71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BCB89-A261-47BD-B9E6-AF140A4D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533400"/>
            <a:ext cx="11689080" cy="60502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Recognition of corroded pipelines in unhabituated area is quiet an arduous process .</a:t>
            </a: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Using the knowledge of modern emerging machine learning techniques for identification purpose.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method for detection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corrosion.</a:t>
            </a: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5288" lvl="0" indent="-395288">
              <a:spcBef>
                <a:spcPts val="0"/>
              </a:spcBef>
              <a:buSzPts val="2400"/>
              <a:buFont typeface="Times New Roman"/>
              <a:buAutoNum type="arabicPeriod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minimize manual labour and capital spent on Repair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Expenses.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Times New Roman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application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whether the pipe is corroded.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358140" algn="l"/>
              </a:tabLst>
            </a:pPr>
            <a:endParaRPr lang="en-US" sz="2200" spc="-5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71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1883391"/>
            <a:ext cx="10658901" cy="42444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1596" y="460191"/>
            <a:ext cx="5104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6786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2287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4" y="736980"/>
            <a:ext cx="10099342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9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" y="641446"/>
            <a:ext cx="10809027" cy="5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767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668740"/>
            <a:ext cx="10768085" cy="5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74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71D12-DE8B-4DCA-B3B2-70B504AD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16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942" y="748056"/>
            <a:ext cx="11662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Classification: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identify the pattern and classify the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datasets: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required to train the system should be large in number and the images acquired during registration should be in different angles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important features should be extracted from the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1952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868</Words>
  <Application>Microsoft Office PowerPoint</Application>
  <PresentationFormat>Custom</PresentationFormat>
  <Paragraphs>141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DETECTION OF PIPE CORROSION  </vt:lpstr>
      <vt:lpstr>Agenda</vt:lpstr>
      <vt:lpstr>INTRODUCTION</vt:lpstr>
      <vt:lpstr>Slide 4</vt:lpstr>
      <vt:lpstr>Slide 5</vt:lpstr>
      <vt:lpstr>       </vt:lpstr>
      <vt:lpstr>Slide 7</vt:lpstr>
      <vt:lpstr>Slide 8</vt:lpstr>
      <vt:lpstr>System Requirement Specification</vt:lpstr>
      <vt:lpstr>Slide 10</vt:lpstr>
      <vt:lpstr>Analysis Modelling</vt:lpstr>
      <vt:lpstr>Slide 12</vt:lpstr>
      <vt:lpstr>Slide 13</vt:lpstr>
      <vt:lpstr>Slide 14</vt:lpstr>
      <vt:lpstr>Slide 15</vt:lpstr>
      <vt:lpstr>System Architecture </vt:lpstr>
      <vt:lpstr>Algorithm Design/Implementation</vt:lpstr>
      <vt:lpstr>Slide 18</vt:lpstr>
      <vt:lpstr>Slide 19</vt:lpstr>
      <vt:lpstr>Slide 20</vt:lpstr>
      <vt:lpstr>Slide 21</vt:lpstr>
      <vt:lpstr>Slide 22</vt:lpstr>
      <vt:lpstr>Slide 23</vt:lpstr>
      <vt:lpstr>RESULTS</vt:lpstr>
      <vt:lpstr>Slide 25</vt:lpstr>
      <vt:lpstr>APPLICATIONS:</vt:lpstr>
      <vt:lpstr>CONCLUSION AND FUTURE WORK</vt:lpstr>
      <vt:lpstr>REFERENCES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INSTITUTE OF TECHNOLOGY</dc:title>
  <dc:creator>kartik gajendra</dc:creator>
  <cp:lastModifiedBy>Pavan</cp:lastModifiedBy>
  <cp:revision>166</cp:revision>
  <dcterms:created xsi:type="dcterms:W3CDTF">2019-03-20T12:30:03Z</dcterms:created>
  <dcterms:modified xsi:type="dcterms:W3CDTF">2020-08-14T15:02:36Z</dcterms:modified>
</cp:coreProperties>
</file>