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68" r:id="rId6"/>
    <p:sldId id="272" r:id="rId7"/>
    <p:sldId id="261" r:id="rId8"/>
    <p:sldId id="263" r:id="rId9"/>
    <p:sldId id="267" r:id="rId10"/>
    <p:sldId id="265" r:id="rId11"/>
    <p:sldId id="270" r:id="rId12"/>
    <p:sldId id="269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9385CF-A1C1-4DAC-AC73-3CEDB59B1ED7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D171D-8282-4D7B-AE2B-88C377D697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29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4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3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9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4550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9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76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32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59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010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068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808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7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43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5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84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0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2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0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BA471-11D6-48C7-983D-6ED2BDE7F018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88118-65CA-4FBB-89E6-5584A4083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43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  <p:sldLayoutId id="2147483847" r:id="rId18"/>
    <p:sldLayoutId id="2147483848" r:id="rId19"/>
    <p:sldLayoutId id="2147483849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1466850"/>
          </a:xfrm>
        </p:spPr>
        <p:txBody>
          <a:bodyPr>
            <a:normAutofit/>
          </a:bodyPr>
          <a:lstStyle/>
          <a:p>
            <a:r>
              <a:rPr lang="en-US" dirty="0"/>
              <a:t>Introduction 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4797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AF84D91-BE60-011B-2607-0A03F07CD98A}"/>
              </a:ext>
            </a:extLst>
          </p:cNvPr>
          <p:cNvSpPr/>
          <p:nvPr/>
        </p:nvSpPr>
        <p:spPr>
          <a:xfrm>
            <a:off x="1066800" y="457200"/>
            <a:ext cx="6492326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Hardware Requirements of ML</a:t>
            </a: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15FD50-9C52-63CD-6395-74BDB4DA47AA}"/>
              </a:ext>
            </a:extLst>
          </p:cNvPr>
          <p:cNvSpPr txBox="1"/>
          <p:nvPr/>
        </p:nvSpPr>
        <p:spPr>
          <a:xfrm>
            <a:off x="746674" y="1261580"/>
            <a:ext cx="771152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Actually, It depends.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If you are a beginner and want to learn ML, a basic 4GB Ram Desktop, Laptop, or even a Mobile phone can be used, but usually small and text-based datasets are used.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But if you want to build a proper project, perform data analysis and create some models (like CNN, NLP models) on huge dataset: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RAM      : At least 8GB DDR5 (16GB Recommended)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CPU       : Intel i5 12</a:t>
            </a:r>
            <a:r>
              <a:rPr lang="en-US" sz="1600" baseline="30000" dirty="0">
                <a:latin typeface="Heebo Light" pitchFamily="2" charset="-79"/>
                <a:cs typeface="Heebo Light" pitchFamily="2" charset="-79"/>
              </a:rPr>
              <a:t>th</a:t>
            </a:r>
            <a:r>
              <a:rPr lang="en-US" sz="1600" dirty="0">
                <a:latin typeface="Heebo Light" pitchFamily="2" charset="-79"/>
                <a:cs typeface="Heebo Light" pitchFamily="2" charset="-79"/>
              </a:rPr>
              <a:t> Gen (i7 Recommended)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Storage : 256-512GB SSD Storage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GPU       : 4-6GB DDR5 (NVIDIA GPU with CUDA like GTX 1660, RTX 2060)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But for actual production level (like training LLMs, Custom Object Detection):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RAM      : 32-64GB RAM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CPU       : Intel i7 or i9 Processor 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Storage : 1TB SSD Storage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GPU       : NVIDIA RTX 3080 or above.</a:t>
            </a:r>
          </a:p>
        </p:txBody>
      </p:sp>
    </p:spTree>
    <p:extLst>
      <p:ext uri="{BB962C8B-B14F-4D97-AF65-F5344CB8AC3E}">
        <p14:creationId xmlns:p14="http://schemas.microsoft.com/office/powerpoint/2010/main" val="326547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9702BA9-1A95-0CA4-9791-5A3B75AD721E}"/>
              </a:ext>
            </a:extLst>
          </p:cNvPr>
          <p:cNvSpPr/>
          <p:nvPr/>
        </p:nvSpPr>
        <p:spPr>
          <a:xfrm>
            <a:off x="1066800" y="457200"/>
            <a:ext cx="6492326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Requirements to Learn ML</a:t>
            </a:r>
            <a:endParaRPr lang="en-US" sz="2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B0E06-612E-6E5A-14D5-8D8337506773}"/>
              </a:ext>
            </a:extLst>
          </p:cNvPr>
          <p:cNvSpPr txBox="1"/>
          <p:nvPr/>
        </p:nvSpPr>
        <p:spPr>
          <a:xfrm>
            <a:off x="746674" y="1261580"/>
            <a:ext cx="771152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1. Mathematics: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Linear Algebra, Calculus, Probability &amp; Statistics, Optimization.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2. Programming: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Language - Python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Libraries   - NumPy, Pandas, Matplotlib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3. Tools and Frameworks: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scikit-learn                   – Basic ML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TensorFlow/PyTorch – Deep Learning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Seaborn, Plotly            – Visualization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4. Data Handling: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Data Cleaning, Preprocessing, Feature Engineering, Splitting Data.</a:t>
            </a:r>
          </a:p>
          <a:p>
            <a:endParaRPr lang="en-US" sz="16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5. Core ML Concepts: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Supervised and Unsupervised Learning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Evaluation Metrics (Accuracy, F1, ROC-AUC)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Overfitting and Underfitting</a:t>
            </a:r>
          </a:p>
          <a:p>
            <a:r>
              <a:rPr lang="en-US" sz="1600" dirty="0">
                <a:latin typeface="Heebo Light" pitchFamily="2" charset="-79"/>
                <a:cs typeface="Heebo Light" pitchFamily="2" charset="-79"/>
              </a:rPr>
              <a:t>	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2113527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BE4EF6C-63F9-345C-5414-F031850036D3}"/>
              </a:ext>
            </a:extLst>
          </p:cNvPr>
          <p:cNvSpPr/>
          <p:nvPr/>
        </p:nvSpPr>
        <p:spPr>
          <a:xfrm>
            <a:off x="1066800" y="457200"/>
            <a:ext cx="6492326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</a:rPr>
              <a:t>Real World Examples</a:t>
            </a: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158B3-A46D-6F46-20CA-7CD16891CA37}"/>
              </a:ext>
            </a:extLst>
          </p:cNvPr>
          <p:cNvSpPr txBox="1"/>
          <p:nvPr/>
        </p:nvSpPr>
        <p:spPr>
          <a:xfrm>
            <a:off x="668593" y="3636764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SONAR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CFE61-78E1-8F60-836C-26113E8116E2}"/>
              </a:ext>
            </a:extLst>
          </p:cNvPr>
          <p:cNvSpPr txBox="1"/>
          <p:nvPr/>
        </p:nvSpPr>
        <p:spPr>
          <a:xfrm>
            <a:off x="661220" y="4125501"/>
            <a:ext cx="184354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Heebo" pitchFamily="2" charset="-79"/>
                <a:cs typeface="Heebo" pitchFamily="2" charset="-79"/>
              </a:rPr>
              <a:t>Difference in Salinity, Temperature and Pressure of water can affect the speed of sound in water.</a:t>
            </a:r>
          </a:p>
          <a:p>
            <a:r>
              <a:rPr lang="en-US" sz="1300" dirty="0">
                <a:latin typeface="Heebo" pitchFamily="2" charset="-79"/>
                <a:cs typeface="Heebo" pitchFamily="2" charset="-79"/>
              </a:rPr>
              <a:t>So, algorithms like Logistic Regression, SVM or CNN can be used for proper classification.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3E64D1-FF7B-AFED-3A2F-6C5D0F956845}"/>
              </a:ext>
            </a:extLst>
          </p:cNvPr>
          <p:cNvSpPr txBox="1"/>
          <p:nvPr/>
        </p:nvSpPr>
        <p:spPr>
          <a:xfrm>
            <a:off x="3311014" y="3636764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Eye Retina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EAC1-6606-6726-4409-8CE66FC09755}"/>
              </a:ext>
            </a:extLst>
          </p:cNvPr>
          <p:cNvSpPr txBox="1"/>
          <p:nvPr/>
        </p:nvSpPr>
        <p:spPr>
          <a:xfrm>
            <a:off x="3293807" y="4125501"/>
            <a:ext cx="184354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Heebo" pitchFamily="2" charset="-79"/>
                <a:cs typeface="Heebo" pitchFamily="2" charset="-79"/>
              </a:rPr>
              <a:t>IKITES developed a Model which can detect Drusen, GA, etc. like problems in Eye Retinas using Deep Learning by analyzing OCT scans of Anterior Basement Membrane (ABM) of Eye.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9A547-E44A-0C86-DF1F-2C2990475E6F}"/>
              </a:ext>
            </a:extLst>
          </p:cNvPr>
          <p:cNvSpPr txBox="1"/>
          <p:nvPr/>
        </p:nvSpPr>
        <p:spPr>
          <a:xfrm>
            <a:off x="5995224" y="3636764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Self Driving Cars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ADB22-709F-021F-A794-163C8994C309}"/>
              </a:ext>
            </a:extLst>
          </p:cNvPr>
          <p:cNvSpPr txBox="1"/>
          <p:nvPr/>
        </p:nvSpPr>
        <p:spPr>
          <a:xfrm>
            <a:off x="5995224" y="4125501"/>
            <a:ext cx="1978741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Heebo" pitchFamily="2" charset="-79"/>
                <a:cs typeface="Heebo" pitchFamily="2" charset="-79"/>
              </a:rPr>
              <a:t>Tesla developed its system called Autopilot, which recognizes traffic signs, and makes decisions using Computer Vision and Reinforcement Learning.</a:t>
            </a:r>
          </a:p>
        </p:txBody>
      </p:sp>
      <p:pic>
        <p:nvPicPr>
          <p:cNvPr id="12" name="Picture 11" descr="A boat in the water&#10;&#10;AI-generated content may be incorrect.">
            <a:extLst>
              <a:ext uri="{FF2B5EF4-FFF2-40B4-BE49-F238E27FC236}">
                <a16:creationId xmlns:a16="http://schemas.microsoft.com/office/drawing/2014/main" id="{468B6CC6-B7B8-CCC2-7725-4226AA479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3" y="1371600"/>
            <a:ext cx="2057400" cy="2057400"/>
          </a:xfrm>
          <a:prstGeom prst="rect">
            <a:avLst/>
          </a:prstGeom>
        </p:spPr>
      </p:pic>
      <p:pic>
        <p:nvPicPr>
          <p:cNvPr id="14" name="Picture 13" descr="Diagram of a human eye anatomy&#10;&#10;AI-generated content may be incorrect.">
            <a:extLst>
              <a:ext uri="{FF2B5EF4-FFF2-40B4-BE49-F238E27FC236}">
                <a16:creationId xmlns:a16="http://schemas.microsoft.com/office/drawing/2014/main" id="{F44005C9-976B-8C2C-E6E2-50233F570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36173"/>
            <a:ext cx="2110960" cy="1892827"/>
          </a:xfrm>
          <a:prstGeom prst="rect">
            <a:avLst/>
          </a:prstGeom>
        </p:spPr>
      </p:pic>
      <p:pic>
        <p:nvPicPr>
          <p:cNvPr id="18" name="Picture 17" descr="A car driving on a street&#10;&#10;AI-generated content may be incorrect.">
            <a:extLst>
              <a:ext uri="{FF2B5EF4-FFF2-40B4-BE49-F238E27FC236}">
                <a16:creationId xmlns:a16="http://schemas.microsoft.com/office/drawing/2014/main" id="{48A599F6-1FCD-FBE6-B313-AA4F8CC205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67" y="1465006"/>
            <a:ext cx="3003496" cy="200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7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7C2EF53-6AFF-7ECE-4EB2-08B148292563}"/>
              </a:ext>
            </a:extLst>
          </p:cNvPr>
          <p:cNvSpPr/>
          <p:nvPr/>
        </p:nvSpPr>
        <p:spPr>
          <a:xfrm>
            <a:off x="1066800" y="457200"/>
            <a:ext cx="6492326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</a:rPr>
              <a:t>Conclusion</a:t>
            </a:r>
            <a:endParaRPr lang="en-US" sz="2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A7503-4421-825D-2806-FD8D0C58B9C4}"/>
              </a:ext>
            </a:extLst>
          </p:cNvPr>
          <p:cNvSpPr txBox="1"/>
          <p:nvPr/>
        </p:nvSpPr>
        <p:spPr>
          <a:xfrm>
            <a:off x="746674" y="1261580"/>
            <a:ext cx="77115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ebo Light" pitchFamily="2" charset="-79"/>
                <a:cs typeface="Heebo Light" pitchFamily="2" charset="-79"/>
              </a:rPr>
              <a:t>Machine Learning is shaping the future of humanity.</a:t>
            </a:r>
          </a:p>
          <a:p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r>
              <a:rPr lang="en-US" dirty="0">
                <a:latin typeface="Heebo Light" pitchFamily="2" charset="-79"/>
                <a:cs typeface="Heebo Light" pitchFamily="2" charset="-79"/>
              </a:rPr>
              <a:t>It gives us an opportunity to innovate across sectors.</a:t>
            </a:r>
          </a:p>
          <a:p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r>
              <a:rPr lang="en-US" dirty="0">
                <a:latin typeface="Heebo Light" pitchFamily="2" charset="-79"/>
                <a:cs typeface="Heebo Light" pitchFamily="2" charset="-79"/>
              </a:rPr>
              <a:t>Its success depends on the data quality, ethical use, and domain integration.</a:t>
            </a:r>
          </a:p>
          <a:p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r>
              <a:rPr lang="en-US" dirty="0">
                <a:latin typeface="Heebo Light" pitchFamily="2" charset="-79"/>
                <a:cs typeface="Heebo Light" pitchFamily="2" charset="-79"/>
              </a:rPr>
              <a:t>The real power of ML is not replacing humans, but in augmenting human potential.</a:t>
            </a:r>
          </a:p>
          <a:p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endParaRPr lang="en-US" dirty="0">
              <a:latin typeface="Heebo Light" pitchFamily="2" charset="-79"/>
              <a:cs typeface="Heebo Ligh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43131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What is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47619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ebo Light" pitchFamily="2" charset="-79"/>
                <a:ea typeface="Heebo Light" pitchFamily="34" charset="-122"/>
                <a:cs typeface="Heebo Light" pitchFamily="2" charset="-79"/>
              </a:rPr>
              <a:t>A subset of Artificial Intelligence that enables systems to learn from data and improve without being explicitly programmed. Think of it as teaching a computer to recognize patterns and make decisions on its own.</a:t>
            </a:r>
          </a:p>
          <a:p>
            <a:pPr marL="0" indent="0">
              <a:buNone/>
            </a:pPr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r>
              <a:rPr lang="en-US" dirty="0">
                <a:latin typeface="Heebo Light" pitchFamily="2" charset="-79"/>
                <a:cs typeface="Heebo Light" pitchFamily="2" charset="-79"/>
              </a:rPr>
              <a:t>According to Tom Mitchell, ML is the study of algorithms that:</a:t>
            </a:r>
          </a:p>
          <a:p>
            <a:pPr marL="457200" indent="-457200">
              <a:buAutoNum type="arabicPeriod"/>
            </a:pPr>
            <a:r>
              <a:rPr lang="en-US" dirty="0">
                <a:latin typeface="Heebo Light" pitchFamily="2" charset="-79"/>
                <a:cs typeface="Heebo Light" pitchFamily="2" charset="-79"/>
              </a:rPr>
              <a:t>Improves performance P</a:t>
            </a:r>
          </a:p>
          <a:p>
            <a:pPr marL="457200" indent="-457200">
              <a:buAutoNum type="arabicPeriod"/>
            </a:pPr>
            <a:r>
              <a:rPr lang="en-US" dirty="0">
                <a:latin typeface="Heebo Light" pitchFamily="2" charset="-79"/>
                <a:cs typeface="Heebo Light" pitchFamily="2" charset="-79"/>
              </a:rPr>
              <a:t>At some task T</a:t>
            </a:r>
          </a:p>
          <a:p>
            <a:pPr marL="457200" indent="-457200">
              <a:buAutoNum type="arabicPeriod"/>
            </a:pPr>
            <a:r>
              <a:rPr lang="en-US" dirty="0">
                <a:latin typeface="Heebo Light" pitchFamily="2" charset="-79"/>
                <a:cs typeface="Heebo Light" pitchFamily="2" charset="-79"/>
              </a:rPr>
              <a:t>With experience P</a:t>
            </a:r>
          </a:p>
          <a:p>
            <a:pPr marL="0" indent="0">
              <a:buNone/>
            </a:pPr>
            <a:r>
              <a:rPr lang="en-US" dirty="0">
                <a:latin typeface="Heebo Light" pitchFamily="2" charset="-79"/>
                <a:cs typeface="Heebo Light" pitchFamily="2" charset="-79"/>
              </a:rPr>
              <a:t>A well-defined learning task is given by &lt;P,T,E&gt;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E3E5E2FB-2FE7-FEC5-7BF6-99E1D86A9249}"/>
              </a:ext>
            </a:extLst>
          </p:cNvPr>
          <p:cNvSpPr/>
          <p:nvPr/>
        </p:nvSpPr>
        <p:spPr>
          <a:xfrm>
            <a:off x="758964" y="730747"/>
            <a:ext cx="7318236" cy="656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History of Machine Learning</a:t>
            </a:r>
            <a:endParaRPr lang="en-US" sz="29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58ACD-E316-6977-12A7-450127258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9" y="1581432"/>
            <a:ext cx="776532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1950s : Turing Test (1950), Perceptron (1957)</a:t>
            </a:r>
          </a:p>
          <a:p>
            <a:pPr marL="0" indent="0">
              <a:buNone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1960s : Nearest Neighbor (1967), AI Winter begins (1969)</a:t>
            </a:r>
          </a:p>
          <a:p>
            <a:pPr marL="0" indent="0">
              <a:buNone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1980s : Backpropagation (1986), Rise of Neural Networks</a:t>
            </a:r>
          </a:p>
          <a:p>
            <a:pPr marL="0" indent="0">
              <a:buNone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1990s : SVM, Ensemble Learning</a:t>
            </a:r>
          </a:p>
          <a:p>
            <a:pPr marL="0" indent="0">
              <a:buNone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2000s : ML in Search, ads and Recommendations (Netflix 2006)</a:t>
            </a:r>
          </a:p>
          <a:p>
            <a:pPr marL="0" indent="0">
              <a:buNone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2010s : Deep Learning Boom (2012), GANs (2014), BERT (2018)</a:t>
            </a:r>
          </a:p>
          <a:p>
            <a:pPr marL="0" indent="0">
              <a:buNone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2020s : Foundation Models like ChatGPT &amp; Gemini, Multimodal AI, Ethical AI</a:t>
            </a:r>
          </a:p>
        </p:txBody>
      </p:sp>
    </p:spTree>
    <p:extLst>
      <p:ext uri="{BB962C8B-B14F-4D97-AF65-F5344CB8AC3E}">
        <p14:creationId xmlns:p14="http://schemas.microsoft.com/office/powerpoint/2010/main" val="4158766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tserrat" panose="00000500000000000000" pitchFamily="2" charset="0"/>
              </a:rPr>
              <a:t>When Do We Use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Heebo Light" pitchFamily="2" charset="-79"/>
                <a:cs typeface="Heebo Light" pitchFamily="2" charset="-79"/>
              </a:rPr>
              <a:t>ML is used when:</a:t>
            </a:r>
          </a:p>
          <a:p>
            <a:pPr marL="0" indent="0">
              <a:buNone/>
            </a:pPr>
            <a:endParaRPr lang="en-US" sz="2000" dirty="0">
              <a:latin typeface="Heebo Light" pitchFamily="2" charset="-79"/>
              <a:cs typeface="Heebo Light" pitchFamily="2" charset="-79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Heebo Light" pitchFamily="2" charset="-79"/>
                <a:cs typeface="Heebo Light" pitchFamily="2" charset="-79"/>
              </a:rPr>
              <a:t>Human Expertise doesn’t exist. Ex- </a:t>
            </a:r>
            <a:r>
              <a:rPr lang="en-US" dirty="0">
                <a:latin typeface="Heebo Light" pitchFamily="2" charset="-79"/>
                <a:cs typeface="Heebo Light" pitchFamily="2" charset="-79"/>
              </a:rPr>
              <a:t>N</a:t>
            </a:r>
            <a:r>
              <a:rPr lang="en-US" sz="2000" dirty="0">
                <a:latin typeface="Heebo Light" pitchFamily="2" charset="-79"/>
                <a:cs typeface="Heebo Light" pitchFamily="2" charset="-79"/>
              </a:rPr>
              <a:t>avigating on Mars.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eebo Light" pitchFamily="2" charset="-79"/>
                <a:cs typeface="Heebo Light" pitchFamily="2" charset="-79"/>
              </a:rPr>
              <a:t>Human can’t explain their expertise. Ex- Speech Recognition. 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eebo Light" pitchFamily="2" charset="-79"/>
                <a:cs typeface="Heebo Light" pitchFamily="2" charset="-79"/>
              </a:rPr>
              <a:t>Human in need of a companion. Ex- Chatbots, NLP.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Heebo Light" pitchFamily="2" charset="-79"/>
                <a:cs typeface="Heebo Light" pitchFamily="2" charset="-79"/>
              </a:rPr>
              <a:t>Complexity of work is so high. Ex- Maintaining records of company, finding something unique in data.</a:t>
            </a:r>
          </a:p>
        </p:txBody>
      </p:sp>
    </p:spTree>
    <p:extLst>
      <p:ext uri="{BB962C8B-B14F-4D97-AF65-F5344CB8AC3E}">
        <p14:creationId xmlns:p14="http://schemas.microsoft.com/office/powerpoint/2010/main" val="168242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0">
            <a:extLst>
              <a:ext uri="{FF2B5EF4-FFF2-40B4-BE49-F238E27FC236}">
                <a16:creationId xmlns:a16="http://schemas.microsoft.com/office/drawing/2014/main" id="{E9B4BE90-A8FD-A8FB-7323-B3DFA690954F}"/>
              </a:ext>
            </a:extLst>
          </p:cNvPr>
          <p:cNvSpPr/>
          <p:nvPr/>
        </p:nvSpPr>
        <p:spPr>
          <a:xfrm>
            <a:off x="758964" y="730747"/>
            <a:ext cx="7318236" cy="656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Benefits of Machine Learning</a:t>
            </a:r>
            <a:endParaRPr lang="en-US" sz="29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BD1F62B-6FB0-D8D0-02DF-67E771F1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9" y="1581432"/>
            <a:ext cx="7765322" cy="512416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Automation of Repetitive and Time-Consuming Tasks.                                                      Ex- Email Filtering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Better Decision Making in Large Datasets. 			                     Ex- Financial Forecasting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Personalized Recommendation to User. 			                                            Ex- Amazon Product Suggestion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Faster and More Accurate Predictions.			                                         Ex- Weather Forecasting.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Enhanced Security.					                      Ex- Credit Card Fraud Alerts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Solving Complex Problems. 					                      Ex- NLP, Voice Recognition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Advancement in Healthcare and Science. 	                                                            Ex- Detect Cancer from medical images, </a:t>
            </a:r>
          </a:p>
          <a:p>
            <a:pPr marL="342900" indent="-342900">
              <a:buAutoNum type="arabicPeriod" startAt="2"/>
            </a:pPr>
            <a:r>
              <a:rPr lang="en-US" sz="1600" dirty="0">
                <a:latin typeface="Heebo Light" pitchFamily="2" charset="-79"/>
                <a:cs typeface="Heebo Light" pitchFamily="2" charset="-79"/>
              </a:rPr>
              <a:t>Enabling Smart Devices. 						 Ex- Alexa, Tesla Autopilot</a:t>
            </a:r>
          </a:p>
        </p:txBody>
      </p:sp>
    </p:spTree>
    <p:extLst>
      <p:ext uri="{BB962C8B-B14F-4D97-AF65-F5344CB8AC3E}">
        <p14:creationId xmlns:p14="http://schemas.microsoft.com/office/powerpoint/2010/main" val="113518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5B65C4A8-E6E5-149A-8EFD-74FCE92EFE8C}"/>
              </a:ext>
            </a:extLst>
          </p:cNvPr>
          <p:cNvSpPr/>
          <p:nvPr/>
        </p:nvSpPr>
        <p:spPr>
          <a:xfrm>
            <a:off x="758964" y="730747"/>
            <a:ext cx="7318236" cy="656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</a:rPr>
              <a:t>Current Status of ML Market</a:t>
            </a:r>
            <a:endParaRPr lang="en-US" sz="2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95FD3-5C77-DD0B-9D2A-AC161EE42B17}"/>
              </a:ext>
            </a:extLst>
          </p:cNvPr>
          <p:cNvSpPr txBox="1"/>
          <p:nvPr/>
        </p:nvSpPr>
        <p:spPr>
          <a:xfrm>
            <a:off x="436018" y="1718928"/>
            <a:ext cx="398206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oogle Sans"/>
              </a:rPr>
              <a:t>A</a:t>
            </a:r>
            <a:r>
              <a:rPr lang="en-US" b="0" i="0" dirty="0">
                <a:effectLst/>
                <a:latin typeface="Google Sans"/>
              </a:rPr>
              <a:t>ccording to Statista, the machine learning market is projected to reach $113.10 billion in 2025 and continue growing to $503.40 billion by 2030, with a CAGR of 34.80%.</a:t>
            </a:r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sz="1800" dirty="0">
              <a:latin typeface="Heebo Light" pitchFamily="2" charset="-79"/>
              <a:cs typeface="Heebo Light" pitchFamily="2" charset="-79"/>
            </a:endParaRPr>
          </a:p>
          <a:p>
            <a:r>
              <a:rPr lang="en-US" b="0" i="0" dirty="0">
                <a:effectLst/>
                <a:latin typeface="Google Sans"/>
              </a:rPr>
              <a:t>Many organizations are actively adopting machine learning, with some already seeing significant benefits in terms of productivity and revenue, like Healthcare, Finance, Agriculture, etc.</a:t>
            </a:r>
          </a:p>
          <a:p>
            <a:endParaRPr lang="en-US" dirty="0"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Current Trends: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Foundation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</a:rPr>
              <a:t>Edge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Google Sans"/>
              </a:rPr>
              <a:t>ML + Cybersecurity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oogle Sans"/>
                <a:cs typeface="Heebo Light" pitchFamily="2" charset="-79"/>
              </a:rPr>
              <a:t>ML in Automobiles</a:t>
            </a:r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sz="1800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sz="1800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sz="1800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sz="1800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endParaRPr lang="en-US" dirty="0">
              <a:latin typeface="Heebo Light" pitchFamily="2" charset="-79"/>
              <a:cs typeface="Heebo Light" pitchFamily="2" charset="-79"/>
            </a:endParaRPr>
          </a:p>
          <a:p>
            <a:pPr marL="0" indent="0">
              <a:buNone/>
            </a:pPr>
            <a:r>
              <a:rPr lang="en-US" sz="1800" dirty="0">
                <a:latin typeface="Heebo Light" pitchFamily="2" charset="-79"/>
                <a:cs typeface="Heebo Light" pitchFamily="2" charset="-79"/>
              </a:rPr>
              <a:t>g</a:t>
            </a:r>
          </a:p>
        </p:txBody>
      </p:sp>
      <p:pic>
        <p:nvPicPr>
          <p:cNvPr id="8" name="Picture 7" descr="A graph with a line and orange dotted line&#10;&#10;AI-generated content may be incorrect.">
            <a:extLst>
              <a:ext uri="{FF2B5EF4-FFF2-40B4-BE49-F238E27FC236}">
                <a16:creationId xmlns:a16="http://schemas.microsoft.com/office/drawing/2014/main" id="{CDAF7013-BF66-C8DC-D234-FAD2C6AB0D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718928"/>
            <a:ext cx="4611329" cy="37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7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10693" y="879239"/>
            <a:ext cx="532254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640048">
              <a:lnSpc>
                <a:spcPts val="3885"/>
              </a:lnSpc>
            </a:pPr>
            <a:r>
              <a:rPr lang="en-US" sz="31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How Machine Learning Works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1160785" y="2005608"/>
            <a:ext cx="177202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defTabSz="640048">
              <a:lnSpc>
                <a:spcPts val="1925"/>
              </a:lnSpc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Collection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496119" y="2414291"/>
            <a:ext cx="24366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defTabSz="640048">
              <a:lnSpc>
                <a:spcPts val="1995"/>
              </a:lnSpc>
            </a:pPr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ML systems rely on large volumes of structured or unstructured data, gathered from diverse sources to create comprehensive datasets.</a:t>
            </a:r>
            <a:endParaRPr lang="en-US" sz="12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409" y="2011265"/>
            <a:ext cx="2853109" cy="3804146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707" y="2647157"/>
            <a:ext cx="212080" cy="35351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11120" y="2005608"/>
            <a:ext cx="177202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640048">
              <a:lnSpc>
                <a:spcPts val="1925"/>
              </a:lnSpc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Training Algorithms</a:t>
            </a:r>
            <a:endParaRPr lang="en-US" sz="1500" dirty="0"/>
          </a:p>
        </p:txBody>
      </p:sp>
      <p:sp>
        <p:nvSpPr>
          <p:cNvPr id="8" name="Text 4"/>
          <p:cNvSpPr/>
          <p:nvPr/>
        </p:nvSpPr>
        <p:spPr>
          <a:xfrm>
            <a:off x="6211120" y="2414291"/>
            <a:ext cx="2436763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640048">
              <a:lnSpc>
                <a:spcPts val="1995"/>
              </a:lnSpc>
            </a:pPr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Algorithms identify patterns and relationships in the collected data, iteratively adjusting to minimise errors and improve performance.</a:t>
            </a:r>
            <a:endParaRPr lang="en-US" sz="1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409" y="2011265"/>
            <a:ext cx="2853109" cy="3804146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2878" y="2970907"/>
            <a:ext cx="212080" cy="35351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11120" y="3907433"/>
            <a:ext cx="2436763" cy="590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640048">
              <a:lnSpc>
                <a:spcPts val="1925"/>
              </a:lnSpc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Prediction &amp; Decision-Making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6211120" y="4611391"/>
            <a:ext cx="2436763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640048">
              <a:lnSpc>
                <a:spcPts val="1995"/>
              </a:lnSpc>
            </a:pPr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Once trained, ML models can make accurate predictions or automate decisions based on new, unseen data, driving efficiency and insights.</a:t>
            </a:r>
            <a:endParaRPr lang="en-US" sz="12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5409" y="2011265"/>
            <a:ext cx="2853109" cy="3804146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064" y="4825802"/>
            <a:ext cx="212080" cy="353517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33933" y="4055071"/>
            <a:ext cx="2298874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defTabSz="640048">
              <a:lnSpc>
                <a:spcPts val="1925"/>
              </a:lnSpc>
            </a:pPr>
            <a:r>
              <a:rPr lang="en-US" sz="15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Improvement</a:t>
            </a:r>
            <a:endParaRPr lang="en-US" sz="1500" dirty="0"/>
          </a:p>
        </p:txBody>
      </p:sp>
      <p:sp>
        <p:nvSpPr>
          <p:cNvPr id="16" name="Text 8"/>
          <p:cNvSpPr/>
          <p:nvPr/>
        </p:nvSpPr>
        <p:spPr>
          <a:xfrm>
            <a:off x="496119" y="4463753"/>
            <a:ext cx="243668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defTabSz="640048">
              <a:lnSpc>
                <a:spcPts val="1995"/>
              </a:lnSpc>
            </a:pPr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ML models are constantly refined as new data becomes available, ensuring they adapt and enhance their accuracy over time.</a:t>
            </a:r>
            <a:endParaRPr lang="en-US" sz="12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5409" y="2011265"/>
            <a:ext cx="2853109" cy="3804146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8894" y="4502052"/>
            <a:ext cx="212080" cy="35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6019" y="759618"/>
            <a:ext cx="6492326" cy="656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defTabSz="640048">
              <a:lnSpc>
                <a:spcPts val="3605"/>
              </a:lnSpc>
            </a:pPr>
            <a:r>
              <a:rPr lang="en-US" sz="29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Types of Machine Learning</a:t>
            </a:r>
            <a:endParaRPr lang="en-US" sz="2900" dirty="0"/>
          </a:p>
        </p:txBody>
      </p:sp>
      <p:sp>
        <p:nvSpPr>
          <p:cNvPr id="5" name="Text 2"/>
          <p:cNvSpPr/>
          <p:nvPr/>
        </p:nvSpPr>
        <p:spPr>
          <a:xfrm>
            <a:off x="746676" y="1937946"/>
            <a:ext cx="196899" cy="328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640048">
              <a:lnSpc>
                <a:spcPts val="1715"/>
              </a:lnSpc>
            </a:pPr>
            <a:r>
              <a:rPr lang="en-US" sz="17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990600" y="1923411"/>
            <a:ext cx="1687934" cy="273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640048">
              <a:lnSpc>
                <a:spcPts val="1785"/>
              </a:lnSpc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Supervised Learning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746674" y="2337843"/>
            <a:ext cx="5120726" cy="560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640048">
              <a:lnSpc>
                <a:spcPts val="1820"/>
              </a:lnSpc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Learns from labelled data, where the output is known (e.g., classifying emails as spam or not spam). This is like learning with a teacher.</a:t>
            </a:r>
            <a:endParaRPr lang="en-US" sz="1400" dirty="0"/>
          </a:p>
        </p:txBody>
      </p:sp>
      <p:sp>
        <p:nvSpPr>
          <p:cNvPr id="9" name="Text 6"/>
          <p:cNvSpPr/>
          <p:nvPr/>
        </p:nvSpPr>
        <p:spPr>
          <a:xfrm>
            <a:off x="746675" y="3348544"/>
            <a:ext cx="196899" cy="328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640048">
              <a:lnSpc>
                <a:spcPts val="1715"/>
              </a:lnSpc>
            </a:pPr>
            <a:r>
              <a:rPr lang="en-US" sz="17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2.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990600" y="3348544"/>
            <a:ext cx="1907977" cy="273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640048">
              <a:lnSpc>
                <a:spcPts val="1785"/>
              </a:lnSpc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Unsupervised Learning</a:t>
            </a:r>
            <a:endParaRPr lang="en-US" dirty="0"/>
          </a:p>
        </p:txBody>
      </p:sp>
      <p:sp>
        <p:nvSpPr>
          <p:cNvPr id="11" name="Text 8"/>
          <p:cNvSpPr/>
          <p:nvPr/>
        </p:nvSpPr>
        <p:spPr>
          <a:xfrm>
            <a:off x="746674" y="3722357"/>
            <a:ext cx="5120726" cy="8405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640048">
              <a:lnSpc>
                <a:spcPts val="1820"/>
              </a:lnSpc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Finds hidden patterns or structures in unlabelled data (e.g., segmenting customers into distinct groups based on purchasing behaviour). This is learning without a teacher.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746674" y="4825752"/>
            <a:ext cx="196899" cy="328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640048">
              <a:lnSpc>
                <a:spcPts val="1715"/>
              </a:lnSpc>
            </a:pPr>
            <a:r>
              <a:rPr lang="en-US" sz="17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3.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990600" y="4820296"/>
            <a:ext cx="2008882" cy="273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640048">
              <a:lnSpc>
                <a:spcPts val="1785"/>
              </a:lnSpc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Reinforcement Learning</a:t>
            </a:r>
            <a:endParaRPr lang="en-US" dirty="0"/>
          </a:p>
        </p:txBody>
      </p:sp>
      <p:sp>
        <p:nvSpPr>
          <p:cNvPr id="15" name="Text 12"/>
          <p:cNvSpPr/>
          <p:nvPr/>
        </p:nvSpPr>
        <p:spPr>
          <a:xfrm>
            <a:off x="758964" y="5257800"/>
            <a:ext cx="5108436" cy="8405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640048">
              <a:lnSpc>
                <a:spcPts val="1820"/>
              </a:lnSpc>
            </a:pPr>
            <a:r>
              <a:rPr lang="en-US" sz="14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Learns through trial and error by interacting with an environment and receiving rewards or penalties (e.g., training a robot to navigate a maze or playing complex games). This is learning by doing.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5832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621" y="685800"/>
            <a:ext cx="8304759" cy="37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defTabSz="571500">
              <a:lnSpc>
                <a:spcPts val="2938"/>
              </a:lnSpc>
            </a:pPr>
            <a:r>
              <a:rPr lang="en-US" sz="2344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Applications of ML across Industries</a:t>
            </a:r>
            <a:endParaRPr lang="en-US" sz="2344" dirty="0">
              <a:latin typeface="Calibri" panose="020F0502020204030204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21" y="1831479"/>
            <a:ext cx="299740" cy="2997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9231" y="1902619"/>
            <a:ext cx="1498774" cy="18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571500">
              <a:lnSpc>
                <a:spcPts val="1469"/>
              </a:lnSpc>
            </a:pPr>
            <a:r>
              <a:rPr lang="en-US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Healthcare</a:t>
            </a:r>
            <a:endParaRPr lang="en-US" dirty="0">
              <a:latin typeface="Calibri" panose="020F0502020204030204"/>
            </a:endParaRPr>
          </a:p>
        </p:txBody>
      </p:sp>
      <p:sp>
        <p:nvSpPr>
          <p:cNvPr id="5" name="Text 2"/>
          <p:cNvSpPr/>
          <p:nvPr/>
        </p:nvSpPr>
        <p:spPr>
          <a:xfrm>
            <a:off x="869231" y="2161802"/>
            <a:ext cx="7855149" cy="187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571500">
              <a:lnSpc>
                <a:spcPts val="1500"/>
              </a:lnSpc>
            </a:pPr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Predicting diseases from medical images, personalising treatment plans, and accelerating drug discovery processes.</a:t>
            </a:r>
            <a:endParaRPr lang="en-US" sz="1200" dirty="0">
              <a:latin typeface="Calibri" panose="020F0502020204030204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21" y="2653308"/>
            <a:ext cx="299740" cy="2997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69231" y="2724448"/>
            <a:ext cx="1498774" cy="18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571500">
              <a:lnSpc>
                <a:spcPts val="1469"/>
              </a:lnSpc>
            </a:pPr>
            <a:r>
              <a:rPr lang="en-US" sz="16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Finance</a:t>
            </a:r>
            <a:endParaRPr lang="en-US" sz="1600" dirty="0">
              <a:latin typeface="Calibri" panose="020F0502020204030204"/>
            </a:endParaRPr>
          </a:p>
        </p:txBody>
      </p:sp>
      <p:sp>
        <p:nvSpPr>
          <p:cNvPr id="8" name="Text 4"/>
          <p:cNvSpPr/>
          <p:nvPr/>
        </p:nvSpPr>
        <p:spPr>
          <a:xfrm>
            <a:off x="869231" y="2983632"/>
            <a:ext cx="7855149" cy="191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571500">
              <a:lnSpc>
                <a:spcPts val="1500"/>
              </a:lnSpc>
            </a:pPr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Detecting fraudulent transactions, optimising algorithmic trading strategies, and providing personalised financial advice.</a:t>
            </a:r>
            <a:endParaRPr lang="en-US" sz="1200" dirty="0">
              <a:latin typeface="Calibri" panose="020F0502020204030204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21" y="3475137"/>
            <a:ext cx="299740" cy="2997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69231" y="3546277"/>
            <a:ext cx="1498774" cy="18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571500">
              <a:lnSpc>
                <a:spcPts val="1469"/>
              </a:lnSpc>
            </a:pPr>
            <a:r>
              <a:rPr lang="en-US" sz="16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Agriculture</a:t>
            </a:r>
            <a:endParaRPr lang="en-US" sz="1600" dirty="0">
              <a:latin typeface="Calibri" panose="020F0502020204030204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1" y="4355359"/>
            <a:ext cx="299740" cy="2997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52025" y="4429480"/>
            <a:ext cx="1498774" cy="18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571500">
              <a:lnSpc>
                <a:spcPts val="1469"/>
              </a:lnSpc>
            </a:pPr>
            <a:r>
              <a:rPr lang="en-US" sz="16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Governance</a:t>
            </a:r>
            <a:endParaRPr lang="en-US" sz="1600" dirty="0">
              <a:latin typeface="Calibri" panose="020F0502020204030204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621" y="5235581"/>
            <a:ext cx="299740" cy="29974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69231" y="5301150"/>
            <a:ext cx="1498774" cy="18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defTabSz="571500">
              <a:lnSpc>
                <a:spcPts val="1469"/>
              </a:lnSpc>
            </a:pPr>
            <a:r>
              <a:rPr lang="en-US" sz="1600" dirty="0"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Education</a:t>
            </a:r>
            <a:endParaRPr lang="en-US" sz="1600" dirty="0"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86128B-07E5-BE5E-0C1A-BA3E4FA8A66D}"/>
              </a:ext>
            </a:extLst>
          </p:cNvPr>
          <p:cNvSpPr txBox="1"/>
          <p:nvPr/>
        </p:nvSpPr>
        <p:spPr>
          <a:xfrm>
            <a:off x="756231" y="5535321"/>
            <a:ext cx="81591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ebo Light" pitchFamily="2" charset="-79"/>
                <a:ea typeface="Heebo Light" pitchFamily="34" charset="-122"/>
                <a:cs typeface="Heebo Light" pitchFamily="2" charset="-79"/>
              </a:rPr>
              <a:t>Developing adaptive learning systems tailored to individual student needs, automating grading, and providing predictive analytics for student success.</a:t>
            </a:r>
            <a:endParaRPr lang="en-US" sz="1200" dirty="0">
              <a:latin typeface="Heebo Light" pitchFamily="2" charset="-79"/>
              <a:cs typeface="Heebo Light" pitchFamily="2" charset="-79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BE531-CB22-D68A-8086-F22F33A3690A}"/>
              </a:ext>
            </a:extLst>
          </p:cNvPr>
          <p:cNvSpPr txBox="1"/>
          <p:nvPr/>
        </p:nvSpPr>
        <p:spPr>
          <a:xfrm>
            <a:off x="756231" y="4640215"/>
            <a:ext cx="7968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Enabling smart city planning, simulating policy outcomes, and enhancing public service delivery through data-driven insights.</a:t>
            </a:r>
            <a:endParaRPr lang="en-US" sz="1200" dirty="0">
              <a:latin typeface="Calibri" panose="020F0502020204030204"/>
            </a:endParaRPr>
          </a:p>
          <a:p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1459FC-4C03-4F52-3185-4AC65A10D834}"/>
              </a:ext>
            </a:extLst>
          </p:cNvPr>
          <p:cNvSpPr txBox="1"/>
          <p:nvPr/>
        </p:nvSpPr>
        <p:spPr>
          <a:xfrm>
            <a:off x="756231" y="3789618"/>
            <a:ext cx="7855147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Predicting crop yields, detecting pests and diseases early, and optimizing irrigation and fertilization for sustainable farming.</a:t>
            </a:r>
            <a:endParaRPr lang="en-US" sz="1200" dirty="0">
              <a:latin typeface="Calibri" panose="020F0502020204030204"/>
            </a:endParaRPr>
          </a:p>
          <a:p>
            <a:endParaRPr lang="en-US"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293</TotalTime>
  <Words>1154</Words>
  <Application>Microsoft Office PowerPoint</Application>
  <PresentationFormat>On-screen Show (4:3)</PresentationFormat>
  <Paragraphs>141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Arial</vt:lpstr>
      <vt:lpstr>Bookman Old Style</vt:lpstr>
      <vt:lpstr>Calibri</vt:lpstr>
      <vt:lpstr>Google Sans</vt:lpstr>
      <vt:lpstr>Heebo</vt:lpstr>
      <vt:lpstr>Heebo Light</vt:lpstr>
      <vt:lpstr>Montserrat</vt:lpstr>
      <vt:lpstr>Rockwell</vt:lpstr>
      <vt:lpstr>Damask</vt:lpstr>
      <vt:lpstr>Introduction to Machine Learning</vt:lpstr>
      <vt:lpstr>What is Machine Learning</vt:lpstr>
      <vt:lpstr>PowerPoint Presentation</vt:lpstr>
      <vt:lpstr>When Do We Use 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user</dc:creator>
  <cp:lastModifiedBy>Nikhil Prasad</cp:lastModifiedBy>
  <cp:revision>10</cp:revision>
  <dcterms:created xsi:type="dcterms:W3CDTF">2025-06-26T06:35:47Z</dcterms:created>
  <dcterms:modified xsi:type="dcterms:W3CDTF">2025-06-27T05:50:30Z</dcterms:modified>
</cp:coreProperties>
</file>