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efc1a3b1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efc1a3b1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efc1a3b1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efc1a3b1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efc1a3b1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efc1a3b1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efc1a3b1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efc1a3b1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efc1a3b1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efc1a3b1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efc1a3b15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efc1a3b15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efc1a3b1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efc1a3b1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efc1a3b1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efc1a3b1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efc1a3b1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efc1a3b1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efc1a3b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efc1a3b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efc1a3b1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efc1a3b1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efc1a3b1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efc1a3b1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efc1a3b1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efc1a3b1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efc1a3b1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efc1a3b1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efc1a3b1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efc1a3b1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efc1a3b1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efc1a3b1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efc1a3b1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efc1a3b1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Calibri"/>
                <a:ea typeface="Calibri"/>
                <a:cs typeface="Calibri"/>
                <a:sym typeface="Calibri"/>
              </a:rPr>
              <a:t>Ecommerce Product Categorization</a:t>
            </a:r>
            <a:endParaRPr sz="86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Nikhil Deshpande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r>
              <a:rPr lang="en"/>
              <a:t> Comparison of Various Models</a:t>
            </a:r>
            <a:endParaRPr/>
          </a:p>
        </p:txBody>
      </p:sp>
      <p:sp>
        <p:nvSpPr>
          <p:cNvPr id="112" name="Google Shape;112;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Performance comparison Scorecard</a:t>
            </a:r>
            <a:endParaRPr/>
          </a:p>
        </p:txBody>
      </p:sp>
      <p:pic>
        <p:nvPicPr>
          <p:cNvPr id="113" name="Google Shape;113;p22"/>
          <p:cNvPicPr preferRelativeResize="0"/>
          <p:nvPr/>
        </p:nvPicPr>
        <p:blipFill>
          <a:blip r:embed="rId3">
            <a:alphaModFix/>
          </a:blip>
          <a:stretch>
            <a:fillRect/>
          </a:stretch>
        </p:blipFill>
        <p:spPr>
          <a:xfrm>
            <a:off x="1111263" y="1808638"/>
            <a:ext cx="6486525" cy="235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value provided by this solution</a:t>
            </a:r>
            <a:endParaRPr/>
          </a:p>
        </p:txBody>
      </p:sp>
      <p:sp>
        <p:nvSpPr>
          <p:cNvPr id="119" name="Google Shape;119;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business value of using a multi-class text classification model for product categorization can be significant, especially in e-commerce or large retail environments. Here’s how it adds value across various aspects: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Improved Customer Experience</a:t>
            </a:r>
            <a:endParaRPr/>
          </a:p>
        </p:txBody>
      </p:sp>
      <p:sp>
        <p:nvSpPr>
          <p:cNvPr id="125" name="Google Shape;125;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latin typeface="Arial"/>
                <a:ea typeface="Arial"/>
                <a:cs typeface="Arial"/>
                <a:sym typeface="Arial"/>
              </a:rPr>
              <a:t>Enhanced Search and Navigation</a:t>
            </a:r>
            <a:r>
              <a:rPr lang="en">
                <a:latin typeface="Arial"/>
                <a:ea typeface="Arial"/>
                <a:cs typeface="Arial"/>
                <a:sym typeface="Arial"/>
              </a:rPr>
              <a:t>: With accurate product categorization, customers can more easily find what they’re looking for, improving search relevancy and reducing the time spent browsing.</a:t>
            </a:r>
            <a:endParaRPr>
              <a:latin typeface="Arial"/>
              <a:ea typeface="Arial"/>
              <a:cs typeface="Arial"/>
              <a:sym typeface="Arial"/>
            </a:endParaRPr>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a:latin typeface="Arial"/>
                <a:ea typeface="Arial"/>
                <a:cs typeface="Arial"/>
                <a:sym typeface="Arial"/>
              </a:rPr>
              <a:t>Personalized Recommendations</a:t>
            </a:r>
            <a:r>
              <a:rPr lang="en">
                <a:latin typeface="Arial"/>
                <a:ea typeface="Arial"/>
                <a:cs typeface="Arial"/>
                <a:sym typeface="Arial"/>
              </a:rPr>
              <a:t>: By categorizing products accurately, companies can tailor recommendations based on category similarities, improving customer satisfaction and increasing chances of conversion.</a:t>
            </a:r>
            <a:endParaRPr>
              <a:latin typeface="Arial"/>
              <a:ea typeface="Arial"/>
              <a:cs typeface="Arial"/>
              <a:sym typeface="Arial"/>
            </a:endParaRPr>
          </a:p>
          <a:p>
            <a:pPr indent="0" lvl="0" marL="0" rtl="0" algn="l">
              <a:spcBef>
                <a:spcPts val="1200"/>
              </a:spcBef>
              <a:spcAft>
                <a:spcPts val="12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Operational Efficiency</a:t>
            </a:r>
            <a:endParaRPr/>
          </a:p>
        </p:txBody>
      </p:sp>
      <p:sp>
        <p:nvSpPr>
          <p:cNvPr id="131" name="Google Shape;131;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a:latin typeface="Arial"/>
                <a:ea typeface="Arial"/>
                <a:cs typeface="Arial"/>
                <a:sym typeface="Arial"/>
              </a:rPr>
              <a:t>Automated Product Management</a:t>
            </a:r>
            <a:r>
              <a:rPr lang="en">
                <a:latin typeface="Arial"/>
                <a:ea typeface="Arial"/>
                <a:cs typeface="Arial"/>
                <a:sym typeface="Arial"/>
              </a:rPr>
              <a:t>: Text classification reduces the time spent manually categorizing products, which can be labor-intensive and error-prone, especially in marketplaces with thousands or millions of items.</a:t>
            </a:r>
            <a:endParaRPr>
              <a:latin typeface="Arial"/>
              <a:ea typeface="Arial"/>
              <a:cs typeface="Arial"/>
              <a:sym typeface="Arial"/>
            </a:endParaRPr>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a:latin typeface="Arial"/>
                <a:ea typeface="Arial"/>
                <a:cs typeface="Arial"/>
                <a:sym typeface="Arial"/>
              </a:rPr>
              <a:t>Inventory Organization</a:t>
            </a:r>
            <a:r>
              <a:rPr lang="en">
                <a:latin typeface="Arial"/>
                <a:ea typeface="Arial"/>
                <a:cs typeface="Arial"/>
                <a:sym typeface="Arial"/>
              </a:rPr>
              <a:t>: Clear categorization helps the inventory and supply chain teams organize, restock, and manage products efficiently, optimizing logistics and storage.</a:t>
            </a:r>
            <a:endParaRPr>
              <a:latin typeface="Arial"/>
              <a:ea typeface="Arial"/>
              <a:cs typeface="Arial"/>
              <a:sym typeface="Arial"/>
            </a:endParaRPr>
          </a:p>
          <a:p>
            <a:pPr indent="0" lvl="0" marL="0" rtl="0" algn="l">
              <a:spcBef>
                <a:spcPts val="1200"/>
              </a:spcBef>
              <a:spcAft>
                <a:spcPts val="1200"/>
              </a:spcAft>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Enhanced Marketing and Analytics</a:t>
            </a:r>
            <a:endParaRPr/>
          </a:p>
        </p:txBody>
      </p:sp>
      <p:sp>
        <p:nvSpPr>
          <p:cNvPr id="137" name="Google Shape;137;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a:latin typeface="Arial"/>
                <a:ea typeface="Arial"/>
                <a:cs typeface="Arial"/>
                <a:sym typeface="Arial"/>
              </a:rPr>
              <a:t>Targeted Marketing Campaigns</a:t>
            </a:r>
            <a:r>
              <a:rPr lang="en">
                <a:latin typeface="Arial"/>
                <a:ea typeface="Arial"/>
                <a:cs typeface="Arial"/>
                <a:sym typeface="Arial"/>
              </a:rPr>
              <a:t>: Accurate categories help segment products, allowing marketing teams to target specific product categories for promotions or discounts, leading to higher engagement rates.</a:t>
            </a:r>
            <a:endParaRPr>
              <a:latin typeface="Arial"/>
              <a:ea typeface="Arial"/>
              <a:cs typeface="Arial"/>
              <a:sym typeface="Arial"/>
            </a:endParaRPr>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a:latin typeface="Arial"/>
                <a:ea typeface="Arial"/>
                <a:cs typeface="Arial"/>
                <a:sym typeface="Arial"/>
              </a:rPr>
              <a:t>Detailed Sales Analytics</a:t>
            </a:r>
            <a:r>
              <a:rPr lang="en">
                <a:latin typeface="Arial"/>
                <a:ea typeface="Arial"/>
                <a:cs typeface="Arial"/>
                <a:sym typeface="Arial"/>
              </a:rPr>
              <a:t>: Categorization helps analyze product performance by category, providing insights into what categories drive sales, enabling more effective decision-making and inventory investment.</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Scalability</a:t>
            </a:r>
            <a:r>
              <a:rPr lang="en"/>
              <a:t> for Business Growth</a:t>
            </a:r>
            <a:endParaRPr/>
          </a:p>
        </p:txBody>
      </p:sp>
      <p:sp>
        <p:nvSpPr>
          <p:cNvPr id="143" name="Google Shape;143;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a:latin typeface="Arial"/>
                <a:ea typeface="Arial"/>
                <a:cs typeface="Arial"/>
                <a:sym typeface="Arial"/>
              </a:rPr>
              <a:t>Ease of Catalog Expansion</a:t>
            </a:r>
            <a:r>
              <a:rPr lang="en">
                <a:latin typeface="Arial"/>
                <a:ea typeface="Arial"/>
                <a:cs typeface="Arial"/>
                <a:sym typeface="Arial"/>
              </a:rPr>
              <a:t>: As new products or sellers are added, automated categorization ensures quick, consistent integration into the catalog without overwhelming manual processes.</a:t>
            </a:r>
            <a:endParaRPr>
              <a:latin typeface="Arial"/>
              <a:ea typeface="Arial"/>
              <a:cs typeface="Arial"/>
              <a:sym typeface="Arial"/>
            </a:endParaRPr>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a:latin typeface="Arial"/>
                <a:ea typeface="Arial"/>
                <a:cs typeface="Arial"/>
                <a:sym typeface="Arial"/>
              </a:rPr>
              <a:t>Cross-Language Applicability</a:t>
            </a:r>
            <a:r>
              <a:rPr lang="en">
                <a:latin typeface="Arial"/>
                <a:ea typeface="Arial"/>
                <a:cs typeface="Arial"/>
                <a:sym typeface="Arial"/>
              </a:rPr>
              <a:t>: For global companies, the model can help with language and cultural nuances, enabling international expansion with accurate product mapping across markets.</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Improved Data Quality &amp; Consistency</a:t>
            </a:r>
            <a:endParaRPr/>
          </a:p>
        </p:txBody>
      </p:sp>
      <p:sp>
        <p:nvSpPr>
          <p:cNvPr id="149" name="Google Shape;149;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a:latin typeface="Arial"/>
                <a:ea typeface="Arial"/>
                <a:cs typeface="Arial"/>
                <a:sym typeface="Arial"/>
              </a:rPr>
              <a:t>Consistent Labeling</a:t>
            </a:r>
            <a:r>
              <a:rPr lang="en">
                <a:latin typeface="Arial"/>
                <a:ea typeface="Arial"/>
                <a:cs typeface="Arial"/>
                <a:sym typeface="Arial"/>
              </a:rPr>
              <a:t>: Automated classification provides consistent categorization, which helps maintain quality and reduces errors from human inconsistency.</a:t>
            </a:r>
            <a:endParaRPr>
              <a:latin typeface="Arial"/>
              <a:ea typeface="Arial"/>
              <a:cs typeface="Arial"/>
              <a:sym typeface="Arial"/>
            </a:endParaRPr>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a:latin typeface="Arial"/>
                <a:ea typeface="Arial"/>
                <a:cs typeface="Arial"/>
                <a:sym typeface="Arial"/>
              </a:rPr>
              <a:t>Unified Product Catalog</a:t>
            </a:r>
            <a:r>
              <a:rPr lang="en">
                <a:latin typeface="Arial"/>
                <a:ea typeface="Arial"/>
                <a:cs typeface="Arial"/>
                <a:sym typeface="Arial"/>
              </a:rPr>
              <a:t>: This consistency in classification enables easier management of products across various platforms, both internal and customer-facing.</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Growth</a:t>
            </a:r>
            <a:endParaRPr/>
          </a:p>
        </p:txBody>
      </p:sp>
      <p:sp>
        <p:nvSpPr>
          <p:cNvPr id="155" name="Google Shape;155;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a:latin typeface="Arial"/>
                <a:ea typeface="Arial"/>
                <a:cs typeface="Arial"/>
                <a:sym typeface="Arial"/>
              </a:rPr>
              <a:t>Higher Conversion Rates</a:t>
            </a:r>
            <a:r>
              <a:rPr lang="en">
                <a:latin typeface="Arial"/>
                <a:ea typeface="Arial"/>
                <a:cs typeface="Arial"/>
                <a:sym typeface="Arial"/>
              </a:rPr>
              <a:t>: By making relevant products easier to find, customers are more likely to make purchases, positively impacting revenue.</a:t>
            </a:r>
            <a:endParaRPr>
              <a:latin typeface="Arial"/>
              <a:ea typeface="Arial"/>
              <a:cs typeface="Arial"/>
              <a:sym typeface="Arial"/>
            </a:endParaRPr>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a:latin typeface="Arial"/>
                <a:ea typeface="Arial"/>
                <a:cs typeface="Arial"/>
                <a:sym typeface="Arial"/>
              </a:rPr>
              <a:t>Reduced Returns</a:t>
            </a:r>
            <a:r>
              <a:rPr lang="en">
                <a:latin typeface="Arial"/>
                <a:ea typeface="Arial"/>
                <a:cs typeface="Arial"/>
                <a:sym typeface="Arial"/>
              </a:rPr>
              <a:t>: Improved product discovery can reduce instances where customers buy incorrect items, reducing return rates and associated costs.</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Competitive</a:t>
            </a:r>
            <a:r>
              <a:rPr lang="en"/>
              <a:t> Advantage</a:t>
            </a:r>
            <a:endParaRPr/>
          </a:p>
        </p:txBody>
      </p:sp>
      <p:sp>
        <p:nvSpPr>
          <p:cNvPr id="161" name="Google Shape;161;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a:latin typeface="Arial"/>
                <a:ea typeface="Arial"/>
                <a:cs typeface="Arial"/>
                <a:sym typeface="Arial"/>
              </a:rPr>
              <a:t>Enhanced User Trust and Loyalty</a:t>
            </a:r>
            <a:r>
              <a:rPr lang="en">
                <a:latin typeface="Arial"/>
                <a:ea typeface="Arial"/>
                <a:cs typeface="Arial"/>
                <a:sym typeface="Arial"/>
              </a:rPr>
              <a:t>: A well-organized catalog improves customer perception of the brand and trust in the platform, encouraging repeat purchases and customer loyalty.</a:t>
            </a:r>
            <a:endParaRPr>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a:latin typeface="Arial"/>
                <a:ea typeface="Arial"/>
                <a:cs typeface="Arial"/>
                <a:sym typeface="Arial"/>
              </a:rPr>
              <a:t>Adaptability to Market Trends</a:t>
            </a:r>
            <a:r>
              <a:rPr lang="en">
                <a:latin typeface="Arial"/>
                <a:ea typeface="Arial"/>
                <a:cs typeface="Arial"/>
                <a:sym typeface="Arial"/>
              </a:rPr>
              <a:t>: Automated categorization keeps the platform agile, allowing for faster adaptation to trends, new product lines, or seasonal items, giving the business a competitive edge.</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Overview</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a:t>
            </a:r>
            <a:r>
              <a:rPr lang="en"/>
              <a:t>This hackathon aims to address these challenges.</a:t>
            </a:r>
            <a:endParaRPr/>
          </a:p>
          <a:p>
            <a:pPr indent="0" lvl="0" marL="0" rtl="0" algn="l">
              <a:spcBef>
                <a:spcPts val="1200"/>
              </a:spcBef>
              <a:spcAft>
                <a:spcPts val="0"/>
              </a:spcAft>
              <a:buClr>
                <a:schemeClr val="dk2"/>
              </a:buClr>
              <a:buSzPts val="1100"/>
              <a:buFont typeface="Arial"/>
              <a:buNone/>
            </a:pPr>
            <a:r>
              <a:rPr lang="en"/>
              <a:t>We need to d</a:t>
            </a:r>
            <a:r>
              <a:rPr lang="en"/>
              <a:t>evelop a text classification model that categorizes products with maximum accuracy based on description of the product.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Approach</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a:t>Since we will be working with textual descriptions, this is an NLP Problem. Here are the steps involved </a:t>
            </a:r>
            <a:endParaRPr/>
          </a:p>
          <a:p>
            <a:pPr indent="-334327" lvl="0" marL="457200" rtl="0" algn="l">
              <a:spcBef>
                <a:spcPts val="1200"/>
              </a:spcBef>
              <a:spcAft>
                <a:spcPts val="0"/>
              </a:spcAft>
              <a:buSzPct val="100000"/>
              <a:buAutoNum type="arabicParenR"/>
            </a:pPr>
            <a:r>
              <a:rPr lang="en"/>
              <a:t>Load the dataset </a:t>
            </a:r>
            <a:endParaRPr/>
          </a:p>
          <a:p>
            <a:pPr indent="-334327" lvl="0" marL="457200" rtl="0" algn="l">
              <a:spcBef>
                <a:spcPts val="0"/>
              </a:spcBef>
              <a:spcAft>
                <a:spcPts val="0"/>
              </a:spcAft>
              <a:buSzPct val="100000"/>
              <a:buAutoNum type="arabicParenR"/>
            </a:pPr>
            <a:r>
              <a:rPr lang="en"/>
              <a:t>Perform Exploratory Data Analysis to extract valuable business insights </a:t>
            </a:r>
            <a:endParaRPr/>
          </a:p>
          <a:p>
            <a:pPr indent="-334327" lvl="0" marL="457200" rtl="0" algn="l">
              <a:spcBef>
                <a:spcPts val="0"/>
              </a:spcBef>
              <a:spcAft>
                <a:spcPts val="0"/>
              </a:spcAft>
              <a:buSzPct val="100000"/>
              <a:buAutoNum type="arabicParenR"/>
            </a:pPr>
            <a:r>
              <a:rPr lang="en"/>
              <a:t>Using NLTK for Data Pre-Processing and Feature Engineering. </a:t>
            </a:r>
            <a:endParaRPr/>
          </a:p>
          <a:p>
            <a:pPr indent="-334327" lvl="0" marL="457200" rtl="0" algn="l">
              <a:spcBef>
                <a:spcPts val="0"/>
              </a:spcBef>
              <a:spcAft>
                <a:spcPts val="0"/>
              </a:spcAft>
              <a:buSzPct val="100000"/>
              <a:buAutoNum type="arabicParenR"/>
            </a:pPr>
            <a:r>
              <a:rPr lang="en"/>
              <a:t>Transform Textual Descriptions to numerical features using techniques like TF-IDF or Word2Vec. </a:t>
            </a:r>
            <a:endParaRPr/>
          </a:p>
          <a:p>
            <a:pPr indent="-334327" lvl="0" marL="457200" rtl="0" algn="l">
              <a:spcBef>
                <a:spcPts val="0"/>
              </a:spcBef>
              <a:spcAft>
                <a:spcPts val="0"/>
              </a:spcAft>
              <a:buSzPct val="100000"/>
              <a:buAutoNum type="arabicParenR"/>
            </a:pPr>
            <a:r>
              <a:rPr lang="en"/>
              <a:t>P</a:t>
            </a:r>
            <a:r>
              <a:rPr lang="en"/>
              <a:t>erform train-test split</a:t>
            </a:r>
            <a:endParaRPr/>
          </a:p>
          <a:p>
            <a:pPr indent="-334327" lvl="0" marL="457200" rtl="0" algn="l">
              <a:spcBef>
                <a:spcPts val="0"/>
              </a:spcBef>
              <a:spcAft>
                <a:spcPts val="0"/>
              </a:spcAft>
              <a:buSzPct val="100000"/>
              <a:buAutoNum type="arabicParenR"/>
            </a:pPr>
            <a:r>
              <a:rPr lang="en"/>
              <a:t>Train and evaluate various suitable Machine Learning and Deep Learning models, </a:t>
            </a:r>
            <a:endParaRPr/>
          </a:p>
          <a:p>
            <a:pPr indent="-334327" lvl="0" marL="457200" rtl="0" algn="l">
              <a:spcBef>
                <a:spcPts val="0"/>
              </a:spcBef>
              <a:spcAft>
                <a:spcPts val="0"/>
              </a:spcAft>
              <a:buSzPct val="100000"/>
              <a:buAutoNum type="arabicParenR"/>
            </a:pPr>
            <a:r>
              <a:rPr lang="en"/>
              <a:t>Fine Tune them if necessary using Hyperparameter Tuning </a:t>
            </a:r>
            <a:endParaRPr/>
          </a:p>
          <a:p>
            <a:pPr indent="-334327" lvl="0" marL="457200" rtl="0" algn="l">
              <a:spcBef>
                <a:spcPts val="0"/>
              </a:spcBef>
              <a:spcAft>
                <a:spcPts val="0"/>
              </a:spcAft>
              <a:buSzPct val="100000"/>
              <a:buAutoNum type="arabicParenR"/>
            </a:pPr>
            <a:r>
              <a:rPr lang="en"/>
              <a:t>Get our predictions. </a:t>
            </a:r>
            <a:endParaRPr/>
          </a:p>
          <a:p>
            <a:pPr indent="-334327" lvl="0" marL="457200" rtl="0" algn="l">
              <a:spcBef>
                <a:spcPts val="0"/>
              </a:spcBef>
              <a:spcAft>
                <a:spcPts val="0"/>
              </a:spcAft>
              <a:buSzPct val="100000"/>
              <a:buAutoNum type="arabicParenR"/>
            </a:pPr>
            <a:r>
              <a:rPr lang="en"/>
              <a:t>Finally, we will compare the various models to get the best performing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Insights</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Online Platform’s highest selling </a:t>
            </a:r>
            <a:r>
              <a:rPr lang="en"/>
              <a:t>product Category</a:t>
            </a:r>
            <a:r>
              <a:rPr lang="en"/>
              <a:t> is Clothing followed by Jewellery.</a:t>
            </a:r>
            <a:endParaRPr/>
          </a:p>
          <a:p>
            <a:pPr indent="0" lvl="0" marL="0" rtl="0" algn="l">
              <a:spcBef>
                <a:spcPts val="1200"/>
              </a:spcBef>
              <a:spcAft>
                <a:spcPts val="0"/>
              </a:spcAft>
              <a:buNone/>
            </a:pPr>
            <a:r>
              <a:rPr lang="en"/>
              <a:t>The Online Platform has moderate sales in Categories such as Footwear, Automotive, Mobiles &amp; Accessories, Home Decor &amp; Festive Needs, Kitchen &amp; Dinning, Computers.</a:t>
            </a:r>
            <a:endParaRPr/>
          </a:p>
          <a:p>
            <a:pPr indent="0" lvl="0" marL="0" rtl="0" algn="l">
              <a:spcBef>
                <a:spcPts val="1200"/>
              </a:spcBef>
              <a:spcAft>
                <a:spcPts val="1200"/>
              </a:spcAft>
              <a:buClr>
                <a:schemeClr val="dk2"/>
              </a:buClr>
              <a:buSzPts val="1100"/>
              <a:buFont typeface="Arial"/>
              <a:buNone/>
            </a:pPr>
            <a:r>
              <a:rPr lang="en"/>
              <a:t>The Online Platform’s least selling product Category is Bags, Wallets &amp; Belts followed by Baby Care, Pens &amp; Stationary, Toys &amp; School Supplies, Tools &amp; Hardware, Watches.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219650" y="152400"/>
            <a:ext cx="8623251"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Insights</a:t>
            </a:r>
            <a:endParaRPr/>
          </a:p>
        </p:txBody>
      </p:sp>
      <p:sp>
        <p:nvSpPr>
          <p:cNvPr id="88" name="Google Shape;88;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Mean length of the </a:t>
            </a:r>
            <a:r>
              <a:rPr lang="en"/>
              <a:t>product</a:t>
            </a:r>
            <a:r>
              <a:rPr lang="en"/>
              <a:t> descriptions before data pre-processing is in the range of 40-120.</a:t>
            </a:r>
            <a:endParaRPr/>
          </a:p>
          <a:p>
            <a:pPr indent="0" lvl="0" marL="0" rtl="0" algn="l">
              <a:spcBef>
                <a:spcPts val="1200"/>
              </a:spcBef>
              <a:spcAft>
                <a:spcPts val="0"/>
              </a:spcAft>
              <a:buNone/>
            </a:pPr>
            <a:r>
              <a:rPr lang="en"/>
              <a:t>However, </a:t>
            </a:r>
            <a:r>
              <a:rPr lang="en"/>
              <a:t>after pre-processing by</a:t>
            </a:r>
            <a:endParaRPr/>
          </a:p>
          <a:p>
            <a:pPr indent="-342900" lvl="0" marL="457200" rtl="0" algn="l">
              <a:spcBef>
                <a:spcPts val="1200"/>
              </a:spcBef>
              <a:spcAft>
                <a:spcPts val="0"/>
              </a:spcAft>
              <a:buSzPts val="1800"/>
              <a:buAutoNum type="arabicParenR"/>
            </a:pPr>
            <a:r>
              <a:rPr lang="en"/>
              <a:t>Removing Stopwords 2) Removing Punctuations </a:t>
            </a:r>
            <a:endParaRPr/>
          </a:p>
          <a:p>
            <a:pPr indent="0" lvl="0" marL="0" rtl="0" algn="l">
              <a:spcBef>
                <a:spcPts val="1200"/>
              </a:spcBef>
              <a:spcAft>
                <a:spcPts val="0"/>
              </a:spcAft>
              <a:buNone/>
            </a:pPr>
            <a:r>
              <a:rPr lang="en"/>
              <a:t>3) Non Alpha-numeric characters 4) Hashtags </a:t>
            </a:r>
            <a:endParaRPr/>
          </a:p>
          <a:p>
            <a:pPr indent="0" lvl="0" marL="0" rtl="0" algn="l">
              <a:spcBef>
                <a:spcPts val="1200"/>
              </a:spcBef>
              <a:spcAft>
                <a:spcPts val="0"/>
              </a:spcAft>
              <a:buNone/>
            </a:pPr>
            <a:r>
              <a:rPr lang="en"/>
              <a:t>5) Mentions 6) Links,</a:t>
            </a:r>
            <a:endParaRPr/>
          </a:p>
          <a:p>
            <a:pPr indent="0" lvl="0" marL="0" rtl="0" algn="l">
              <a:spcBef>
                <a:spcPts val="1200"/>
              </a:spcBef>
              <a:spcAft>
                <a:spcPts val="1200"/>
              </a:spcAft>
              <a:buNone/>
            </a:pPr>
            <a:r>
              <a:rPr lang="en"/>
              <a:t>the Mean length of the product descriptions is 30 - 40 which helps to train the models in an efficient way. The company should make sure that their product descriptions and other data are to the point and clean for future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935775" y="152400"/>
            <a:ext cx="4844983" cy="4838699"/>
          </a:xfrm>
          <a:prstGeom prst="rect">
            <a:avLst/>
          </a:prstGeom>
          <a:noFill/>
          <a:ln>
            <a:noFill/>
          </a:ln>
        </p:spPr>
      </p:pic>
      <p:sp>
        <p:nvSpPr>
          <p:cNvPr id="94" name="Google Shape;94;p19"/>
          <p:cNvSpPr txBox="1"/>
          <p:nvPr/>
        </p:nvSpPr>
        <p:spPr>
          <a:xfrm>
            <a:off x="56550" y="1004775"/>
            <a:ext cx="1879200" cy="12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layfair Display"/>
                <a:ea typeface="Playfair Display"/>
                <a:cs typeface="Playfair Display"/>
                <a:sym typeface="Playfair Display"/>
              </a:rPr>
              <a:t>Before Pre-processing</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2098875" y="195900"/>
            <a:ext cx="4437565" cy="4838701"/>
          </a:xfrm>
          <a:prstGeom prst="rect">
            <a:avLst/>
          </a:prstGeom>
          <a:noFill/>
          <a:ln>
            <a:noFill/>
          </a:ln>
        </p:spPr>
      </p:pic>
      <p:sp>
        <p:nvSpPr>
          <p:cNvPr id="100" name="Google Shape;100;p20"/>
          <p:cNvSpPr txBox="1"/>
          <p:nvPr/>
        </p:nvSpPr>
        <p:spPr>
          <a:xfrm>
            <a:off x="56550" y="1004775"/>
            <a:ext cx="1879200" cy="12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layfair Display"/>
                <a:ea typeface="Playfair Display"/>
                <a:cs typeface="Playfair Display"/>
                <a:sym typeface="Playfair Display"/>
              </a:rPr>
              <a:t>After </a:t>
            </a:r>
            <a:r>
              <a:rPr lang="en" sz="1800">
                <a:solidFill>
                  <a:schemeClr val="dk2"/>
                </a:solidFill>
                <a:latin typeface="Playfair Display"/>
                <a:ea typeface="Playfair Display"/>
                <a:cs typeface="Playfair Display"/>
                <a:sym typeface="Playfair Display"/>
              </a:rPr>
              <a:t>Pre-processing</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Used </a:t>
            </a:r>
            <a:endParaRPr/>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have used 4 models in this project namely</a:t>
            </a:r>
            <a:endParaRPr/>
          </a:p>
          <a:p>
            <a:pPr indent="-342900" lvl="0" marL="457200" rtl="0" algn="l">
              <a:spcBef>
                <a:spcPts val="1200"/>
              </a:spcBef>
              <a:spcAft>
                <a:spcPts val="0"/>
              </a:spcAft>
              <a:buSzPts val="1800"/>
              <a:buAutoNum type="arabicParenR"/>
            </a:pPr>
            <a:r>
              <a:rPr lang="en"/>
              <a:t>Random Forest Classifier (RFC)</a:t>
            </a:r>
            <a:endParaRPr/>
          </a:p>
          <a:p>
            <a:pPr indent="-342900" lvl="0" marL="457200" rtl="0" algn="l">
              <a:spcBef>
                <a:spcPts val="0"/>
              </a:spcBef>
              <a:spcAft>
                <a:spcPts val="0"/>
              </a:spcAft>
              <a:buSzPts val="1800"/>
              <a:buAutoNum type="arabicParenR"/>
            </a:pPr>
            <a:r>
              <a:rPr lang="en"/>
              <a:t>Support Vector </a:t>
            </a:r>
            <a:r>
              <a:rPr lang="en"/>
              <a:t>Classifier</a:t>
            </a:r>
            <a:r>
              <a:rPr lang="en"/>
              <a:t> (SVC)</a:t>
            </a:r>
            <a:endParaRPr/>
          </a:p>
          <a:p>
            <a:pPr indent="-342900" lvl="0" marL="457200" rtl="0" algn="l">
              <a:spcBef>
                <a:spcPts val="0"/>
              </a:spcBef>
              <a:spcAft>
                <a:spcPts val="0"/>
              </a:spcAft>
              <a:buSzPts val="1800"/>
              <a:buAutoNum type="arabicParenR"/>
            </a:pPr>
            <a:r>
              <a:rPr lang="en"/>
              <a:t>Logistic Regression Model (LR)</a:t>
            </a:r>
            <a:endParaRPr/>
          </a:p>
          <a:p>
            <a:pPr indent="-342900" lvl="0" marL="457200" rtl="0" algn="l">
              <a:spcBef>
                <a:spcPts val="0"/>
              </a:spcBef>
              <a:spcAft>
                <a:spcPts val="0"/>
              </a:spcAft>
              <a:buSzPts val="1800"/>
              <a:buAutoNum type="arabicParenR"/>
            </a:pPr>
            <a:r>
              <a:rPr lang="en"/>
              <a:t>Long Short Term Memory (LSTM)</a:t>
            </a:r>
            <a:endParaRPr/>
          </a:p>
          <a:p>
            <a:pPr indent="0" lvl="0" marL="0" rtl="0" algn="l">
              <a:spcBef>
                <a:spcPts val="1200"/>
              </a:spcBef>
              <a:spcAft>
                <a:spcPts val="0"/>
              </a:spcAft>
              <a:buNone/>
            </a:pPr>
            <a:r>
              <a:rPr lang="en"/>
              <a:t>All of these models performed well but the SVC and LR models required Hyperparameter tuning to improve their performance slightly.</a:t>
            </a:r>
            <a:endParaRPr/>
          </a:p>
          <a:p>
            <a:pPr indent="0" lvl="0" marL="0" rtl="0" algn="l">
              <a:spcBef>
                <a:spcPts val="1200"/>
              </a:spcBef>
              <a:spcAft>
                <a:spcPts val="1200"/>
              </a:spcAft>
              <a:buNone/>
            </a:pPr>
            <a:r>
              <a:rPr lang="en"/>
              <a:t>However RFC &amp; LSTM performed brilliantly without requiring any Hyperparameter Tuning.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